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Poppins" charset="1" panose="00000500000000000000"/>
      <p:regular r:id="rId15"/>
    </p:embeddedFont>
    <p:embeddedFont>
      <p:font typeface="Bernoru SemiCondensed" charset="1" panose="00000A06000000000000"/>
      <p:regular r:id="rId16"/>
    </p:embeddedFont>
    <p:embeddedFont>
      <p:font typeface="Poppins Bold" charset="1" panose="000008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8" Type="http://schemas.openxmlformats.org/officeDocument/2006/relationships/slide" Target="slides/slide3.xml"/><Relationship Id="rId18" Type="http://schemas.openxmlformats.org/officeDocument/2006/relationships/customXml" Target="../customXml/item1.xml"/><Relationship Id="rId3" Type="http://schemas.openxmlformats.org/officeDocument/2006/relationships/viewProps" Target="viewProps.xml"/><Relationship Id="rId12" Type="http://schemas.openxmlformats.org/officeDocument/2006/relationships/slide" Target="slides/slide7.xml"/><Relationship Id="rId17" Type="http://schemas.openxmlformats.org/officeDocument/2006/relationships/font" Target="fonts/font17.fntdata"/><Relationship Id="rId7" Type="http://schemas.openxmlformats.org/officeDocument/2006/relationships/slide" Target="slides/slide2.xml"/><Relationship Id="rId16" Type="http://schemas.openxmlformats.org/officeDocument/2006/relationships/font" Target="fonts/font16.fntdata"/><Relationship Id="rId2" Type="http://schemas.openxmlformats.org/officeDocument/2006/relationships/presProps" Target="presProps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15" Type="http://schemas.openxmlformats.org/officeDocument/2006/relationships/font" Target="fonts/font15.fntdata"/><Relationship Id="rId5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ustomXml" Target="../customXml/item2.xml"/><Relationship Id="rId14" Type="http://schemas.openxmlformats.org/officeDocument/2006/relationships/slide" Target="slides/slide9.xml"/><Relationship Id="rId4" Type="http://schemas.openxmlformats.org/officeDocument/2006/relationships/theme" Target="theme/theme1.xml"/><Relationship Id="rId9" Type="http://schemas.openxmlformats.org/officeDocument/2006/relationships/slide" Target="slides/slide4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17.png" Type="http://schemas.openxmlformats.org/officeDocument/2006/relationships/image"/><Relationship Id="rId7" Target="../media/image1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Relationship Id="rId8" Target="../media/image1.png" Type="http://schemas.openxmlformats.org/officeDocument/2006/relationships/image"/><Relationship Id="rId9" Target="../media/image2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3.png" Type="http://schemas.openxmlformats.org/officeDocument/2006/relationships/image"/><Relationship Id="rId5" Target="../media/image24.svg" Type="http://schemas.openxmlformats.org/officeDocument/2006/relationships/image"/><Relationship Id="rId6" Target="../media/image25.png" Type="http://schemas.openxmlformats.org/officeDocument/2006/relationships/image"/><Relationship Id="rId7" Target="../media/image26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png" Type="http://schemas.openxmlformats.org/officeDocument/2006/relationships/image"/><Relationship Id="rId11" Target="../embeddings/oleObject1.bin" Type="http://schemas.openxmlformats.org/officeDocument/2006/relationships/oleObject"/><Relationship Id="rId12" Target="../media/image30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3.png" Type="http://schemas.openxmlformats.org/officeDocument/2006/relationships/image"/><Relationship Id="rId5" Target="../media/image24.svg" Type="http://schemas.openxmlformats.org/officeDocument/2006/relationships/image"/><Relationship Id="rId6" Target="../media/image27.png" Type="http://schemas.openxmlformats.org/officeDocument/2006/relationships/image"/><Relationship Id="rId7" Target="../media/image28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5.png" Type="http://schemas.openxmlformats.org/officeDocument/2006/relationships/image"/><Relationship Id="rId2" Target="../media/image31.png" Type="http://schemas.openxmlformats.org/officeDocument/2006/relationships/image"/><Relationship Id="rId3" Target="../media/image32.svg" Type="http://schemas.openxmlformats.org/officeDocument/2006/relationships/image"/><Relationship Id="rId4" Target="../media/image33.png" Type="http://schemas.openxmlformats.org/officeDocument/2006/relationships/image"/><Relationship Id="rId5" Target="../media/image34.svg" Type="http://schemas.openxmlformats.org/officeDocument/2006/relationships/image"/><Relationship Id="rId6" Target="../media/image1.png" Type="http://schemas.openxmlformats.org/officeDocument/2006/relationships/image"/><Relationship Id="rId7" Target="../media/image2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6.png" Type="http://schemas.openxmlformats.org/officeDocument/2006/relationships/image"/><Relationship Id="rId5" Target="../media/image37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38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9.png" Type="http://schemas.openxmlformats.org/officeDocument/2006/relationships/image"/><Relationship Id="rId7" Target="../media/image40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41.png" Type="http://schemas.openxmlformats.org/officeDocument/2006/relationships/image"/><Relationship Id="rId5" Target="../media/image42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43.png" Type="http://schemas.openxmlformats.org/officeDocument/2006/relationships/image"/><Relationship Id="rId9" Target="../media/image4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436364" y="4202851"/>
            <a:ext cx="2999553" cy="2999553"/>
          </a:xfrm>
          <a:custGeom>
            <a:avLst/>
            <a:gdLst/>
            <a:ahLst/>
            <a:cxnLst/>
            <a:rect r="r" b="b" t="t" l="l"/>
            <a:pathLst>
              <a:path h="2999553" w="2999553">
                <a:moveTo>
                  <a:pt x="0" y="0"/>
                </a:moveTo>
                <a:lnTo>
                  <a:pt x="2999552" y="0"/>
                </a:lnTo>
                <a:lnTo>
                  <a:pt x="2999552" y="2999553"/>
                </a:lnTo>
                <a:lnTo>
                  <a:pt x="0" y="29995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055439" y="1153020"/>
            <a:ext cx="2232561" cy="4549608"/>
          </a:xfrm>
          <a:custGeom>
            <a:avLst/>
            <a:gdLst/>
            <a:ahLst/>
            <a:cxnLst/>
            <a:rect r="r" b="b" t="t" l="l"/>
            <a:pathLst>
              <a:path h="4549608" w="2232561">
                <a:moveTo>
                  <a:pt x="0" y="0"/>
                </a:moveTo>
                <a:lnTo>
                  <a:pt x="2232561" y="0"/>
                </a:lnTo>
                <a:lnTo>
                  <a:pt x="2232561" y="4549608"/>
                </a:lnTo>
                <a:lnTo>
                  <a:pt x="0" y="45496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-127509" b="-37985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353762" y="7616033"/>
            <a:ext cx="18944857" cy="1110089"/>
            <a:chOff x="0" y="0"/>
            <a:chExt cx="4989592" cy="29236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989592" cy="292369"/>
            </a:xfrm>
            <a:custGeom>
              <a:avLst/>
              <a:gdLst/>
              <a:ahLst/>
              <a:cxnLst/>
              <a:rect r="r" b="b" t="t" l="l"/>
              <a:pathLst>
                <a:path h="292369" w="4989592">
                  <a:moveTo>
                    <a:pt x="0" y="0"/>
                  </a:moveTo>
                  <a:lnTo>
                    <a:pt x="4989592" y="0"/>
                  </a:lnTo>
                  <a:lnTo>
                    <a:pt x="4989592" y="292369"/>
                  </a:lnTo>
                  <a:lnTo>
                    <a:pt x="0" y="292369"/>
                  </a:lnTo>
                  <a:close/>
                </a:path>
              </a:pathLst>
            </a:custGeom>
            <a:solidFill>
              <a:srgbClr val="28499A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4989592" cy="3399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-353762" y="8195689"/>
            <a:ext cx="18944857" cy="2731431"/>
            <a:chOff x="0" y="0"/>
            <a:chExt cx="4989592" cy="71938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989592" cy="719389"/>
            </a:xfrm>
            <a:custGeom>
              <a:avLst/>
              <a:gdLst/>
              <a:ahLst/>
              <a:cxnLst/>
              <a:rect r="r" b="b" t="t" l="l"/>
              <a:pathLst>
                <a:path h="719389" w="4989592">
                  <a:moveTo>
                    <a:pt x="0" y="0"/>
                  </a:moveTo>
                  <a:lnTo>
                    <a:pt x="4989592" y="0"/>
                  </a:lnTo>
                  <a:lnTo>
                    <a:pt x="4989592" y="719389"/>
                  </a:lnTo>
                  <a:lnTo>
                    <a:pt x="0" y="719389"/>
                  </a:lnTo>
                  <a:close/>
                </a:path>
              </a:pathLst>
            </a:custGeom>
            <a:solidFill>
              <a:srgbClr val="3158B6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4989592" cy="7670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true" flipV="false" rot="0">
            <a:off x="12842767" y="4056721"/>
            <a:ext cx="3611083" cy="7118623"/>
          </a:xfrm>
          <a:custGeom>
            <a:avLst/>
            <a:gdLst/>
            <a:ahLst/>
            <a:cxnLst/>
            <a:rect r="r" b="b" t="t" l="l"/>
            <a:pathLst>
              <a:path h="7118623" w="3611083">
                <a:moveTo>
                  <a:pt x="3611083" y="0"/>
                </a:moveTo>
                <a:lnTo>
                  <a:pt x="0" y="0"/>
                </a:lnTo>
                <a:lnTo>
                  <a:pt x="0" y="7118623"/>
                </a:lnTo>
                <a:lnTo>
                  <a:pt x="3611083" y="7118623"/>
                </a:lnTo>
                <a:lnTo>
                  <a:pt x="361108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530469" y="1028700"/>
            <a:ext cx="3631440" cy="3631440"/>
          </a:xfrm>
          <a:custGeom>
            <a:avLst/>
            <a:gdLst/>
            <a:ahLst/>
            <a:cxnLst/>
            <a:rect r="r" b="b" t="t" l="l"/>
            <a:pathLst>
              <a:path h="3631440" w="3631440">
                <a:moveTo>
                  <a:pt x="0" y="0"/>
                </a:moveTo>
                <a:lnTo>
                  <a:pt x="3631440" y="0"/>
                </a:lnTo>
                <a:lnTo>
                  <a:pt x="3631440" y="3631440"/>
                </a:lnTo>
                <a:lnTo>
                  <a:pt x="0" y="36314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0">
            <a:off x="914014" y="4328235"/>
            <a:ext cx="4170512" cy="6847109"/>
          </a:xfrm>
          <a:custGeom>
            <a:avLst/>
            <a:gdLst/>
            <a:ahLst/>
            <a:cxnLst/>
            <a:rect r="r" b="b" t="t" l="l"/>
            <a:pathLst>
              <a:path h="6847109" w="4170512">
                <a:moveTo>
                  <a:pt x="4170513" y="0"/>
                </a:moveTo>
                <a:lnTo>
                  <a:pt x="0" y="0"/>
                </a:lnTo>
                <a:lnTo>
                  <a:pt x="0" y="6847109"/>
                </a:lnTo>
                <a:lnTo>
                  <a:pt x="4170513" y="6847109"/>
                </a:lnTo>
                <a:lnTo>
                  <a:pt x="4170513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2419555" y="6144711"/>
            <a:ext cx="568885" cy="568885"/>
          </a:xfrm>
          <a:custGeom>
            <a:avLst/>
            <a:gdLst/>
            <a:ahLst/>
            <a:cxnLst/>
            <a:rect r="r" b="b" t="t" l="l"/>
            <a:pathLst>
              <a:path h="568885" w="568885">
                <a:moveTo>
                  <a:pt x="0" y="0"/>
                </a:moveTo>
                <a:lnTo>
                  <a:pt x="568884" y="0"/>
                </a:lnTo>
                <a:lnTo>
                  <a:pt x="568884" y="568885"/>
                </a:lnTo>
                <a:lnTo>
                  <a:pt x="0" y="56888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4800084" y="1750449"/>
            <a:ext cx="568885" cy="568885"/>
          </a:xfrm>
          <a:custGeom>
            <a:avLst/>
            <a:gdLst/>
            <a:ahLst/>
            <a:cxnLst/>
            <a:rect r="r" b="b" t="t" l="l"/>
            <a:pathLst>
              <a:path h="568885" w="568885">
                <a:moveTo>
                  <a:pt x="0" y="0"/>
                </a:moveTo>
                <a:lnTo>
                  <a:pt x="568885" y="0"/>
                </a:lnTo>
                <a:lnTo>
                  <a:pt x="568885" y="568885"/>
                </a:lnTo>
                <a:lnTo>
                  <a:pt x="0" y="56888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true" flipV="false" rot="0">
            <a:off x="-3011073" y="3922123"/>
            <a:ext cx="4275734" cy="4731697"/>
          </a:xfrm>
          <a:custGeom>
            <a:avLst/>
            <a:gdLst/>
            <a:ahLst/>
            <a:cxnLst/>
            <a:rect r="r" b="b" t="t" l="l"/>
            <a:pathLst>
              <a:path h="4731697" w="4275734">
                <a:moveTo>
                  <a:pt x="4275733" y="0"/>
                </a:moveTo>
                <a:lnTo>
                  <a:pt x="0" y="0"/>
                </a:lnTo>
                <a:lnTo>
                  <a:pt x="0" y="4731697"/>
                </a:lnTo>
                <a:lnTo>
                  <a:pt x="4275733" y="4731697"/>
                </a:lnTo>
                <a:lnTo>
                  <a:pt x="4275733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6366340" y="5204429"/>
            <a:ext cx="5555321" cy="983922"/>
            <a:chOff x="0" y="0"/>
            <a:chExt cx="1463130" cy="25914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463130" cy="259140"/>
            </a:xfrm>
            <a:custGeom>
              <a:avLst/>
              <a:gdLst/>
              <a:ahLst/>
              <a:cxnLst/>
              <a:rect r="r" b="b" t="t" l="l"/>
              <a:pathLst>
                <a:path h="259140" w="1463130">
                  <a:moveTo>
                    <a:pt x="129570" y="0"/>
                  </a:moveTo>
                  <a:lnTo>
                    <a:pt x="1333560" y="0"/>
                  </a:lnTo>
                  <a:cubicBezTo>
                    <a:pt x="1367924" y="0"/>
                    <a:pt x="1400880" y="13651"/>
                    <a:pt x="1425180" y="37950"/>
                  </a:cubicBezTo>
                  <a:cubicBezTo>
                    <a:pt x="1449479" y="62249"/>
                    <a:pt x="1463130" y="95206"/>
                    <a:pt x="1463130" y="129570"/>
                  </a:cubicBezTo>
                  <a:lnTo>
                    <a:pt x="1463130" y="129570"/>
                  </a:lnTo>
                  <a:cubicBezTo>
                    <a:pt x="1463130" y="163934"/>
                    <a:pt x="1449479" y="196891"/>
                    <a:pt x="1425180" y="221190"/>
                  </a:cubicBezTo>
                  <a:cubicBezTo>
                    <a:pt x="1400880" y="245489"/>
                    <a:pt x="1367924" y="259140"/>
                    <a:pt x="1333560" y="259140"/>
                  </a:cubicBezTo>
                  <a:lnTo>
                    <a:pt x="129570" y="259140"/>
                  </a:lnTo>
                  <a:cubicBezTo>
                    <a:pt x="95206" y="259140"/>
                    <a:pt x="62249" y="245489"/>
                    <a:pt x="37950" y="221190"/>
                  </a:cubicBezTo>
                  <a:cubicBezTo>
                    <a:pt x="13651" y="196891"/>
                    <a:pt x="0" y="163934"/>
                    <a:pt x="0" y="129570"/>
                  </a:cubicBezTo>
                  <a:lnTo>
                    <a:pt x="0" y="129570"/>
                  </a:lnTo>
                  <a:cubicBezTo>
                    <a:pt x="0" y="95206"/>
                    <a:pt x="13651" y="62249"/>
                    <a:pt x="37950" y="37950"/>
                  </a:cubicBezTo>
                  <a:cubicBezTo>
                    <a:pt x="62249" y="13651"/>
                    <a:pt x="95206" y="0"/>
                    <a:pt x="129570" y="0"/>
                  </a:cubicBezTo>
                  <a:close/>
                </a:path>
              </a:pathLst>
            </a:custGeom>
            <a:solidFill>
              <a:srgbClr val="FFB71D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85725"/>
              <a:ext cx="1463130" cy="3448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479"/>
                </a:lnSpc>
              </a:pPr>
              <a:r>
                <a:rPr lang="en-US" sz="31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SEKOLAH DIAN HARAPAN</a:t>
              </a: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4161909" y="2339691"/>
            <a:ext cx="10486399" cy="23012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100"/>
              </a:lnSpc>
            </a:pPr>
            <a:r>
              <a:rPr lang="en-US" sz="17100">
                <a:solidFill>
                  <a:srgbClr val="28499A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MENGUKUR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408105" y="1520541"/>
            <a:ext cx="5471790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1B1B1B"/>
                </a:solidFill>
                <a:latin typeface="Poppins"/>
                <a:ea typeface="Poppins"/>
                <a:cs typeface="Poppins"/>
                <a:sym typeface="Poppins"/>
              </a:rPr>
              <a:t>Physics Grade 10 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3601649" y="6288382"/>
            <a:ext cx="427703" cy="427703"/>
            <a:chOff x="0" y="0"/>
            <a:chExt cx="812800" cy="8128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91D25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4936140" y="1678183"/>
            <a:ext cx="427703" cy="427703"/>
            <a:chOff x="0" y="0"/>
            <a:chExt cx="812800" cy="8128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91D25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28428" y="8128587"/>
            <a:ext cx="18944857" cy="3311088"/>
            <a:chOff x="0" y="0"/>
            <a:chExt cx="25259809" cy="4414783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5259809" cy="1480118"/>
              <a:chOff x="0" y="0"/>
              <a:chExt cx="4989592" cy="292369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989592" cy="292369"/>
              </a:xfrm>
              <a:custGeom>
                <a:avLst/>
                <a:gdLst/>
                <a:ahLst/>
                <a:cxnLst/>
                <a:rect r="r" b="b" t="t" l="l"/>
                <a:pathLst>
                  <a:path h="292369" w="4989592">
                    <a:moveTo>
                      <a:pt x="0" y="0"/>
                    </a:moveTo>
                    <a:lnTo>
                      <a:pt x="4989592" y="0"/>
                    </a:lnTo>
                    <a:lnTo>
                      <a:pt x="4989592" y="292369"/>
                    </a:lnTo>
                    <a:lnTo>
                      <a:pt x="0" y="292369"/>
                    </a:lnTo>
                    <a:close/>
                  </a:path>
                </a:pathLst>
              </a:custGeom>
              <a:solidFill>
                <a:srgbClr val="28499A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47625"/>
                <a:ext cx="4989592" cy="33999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0">
              <a:off x="0" y="772875"/>
              <a:ext cx="25259809" cy="3641908"/>
              <a:chOff x="0" y="0"/>
              <a:chExt cx="4989592" cy="719389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4989592" cy="719389"/>
              </a:xfrm>
              <a:custGeom>
                <a:avLst/>
                <a:gdLst/>
                <a:ahLst/>
                <a:cxnLst/>
                <a:rect r="r" b="b" t="t" l="l"/>
                <a:pathLst>
                  <a:path h="719389" w="4989592">
                    <a:moveTo>
                      <a:pt x="0" y="0"/>
                    </a:moveTo>
                    <a:lnTo>
                      <a:pt x="4989592" y="0"/>
                    </a:lnTo>
                    <a:lnTo>
                      <a:pt x="4989592" y="719389"/>
                    </a:lnTo>
                    <a:lnTo>
                      <a:pt x="0" y="719389"/>
                    </a:lnTo>
                    <a:close/>
                  </a:path>
                </a:pathLst>
              </a:custGeom>
              <a:solidFill>
                <a:srgbClr val="3158B6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47625"/>
                <a:ext cx="4989592" cy="76701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Freeform 9" id="9"/>
          <p:cNvSpPr/>
          <p:nvPr/>
        </p:nvSpPr>
        <p:spPr>
          <a:xfrm flipH="false" flipV="false" rot="0">
            <a:off x="1002950" y="2258098"/>
            <a:ext cx="568885" cy="568885"/>
          </a:xfrm>
          <a:custGeom>
            <a:avLst/>
            <a:gdLst/>
            <a:ahLst/>
            <a:cxnLst/>
            <a:rect r="r" b="b" t="t" l="l"/>
            <a:pathLst>
              <a:path h="568885" w="568885">
                <a:moveTo>
                  <a:pt x="0" y="0"/>
                </a:moveTo>
                <a:lnTo>
                  <a:pt x="568885" y="0"/>
                </a:lnTo>
                <a:lnTo>
                  <a:pt x="568885" y="568884"/>
                </a:lnTo>
                <a:lnTo>
                  <a:pt x="0" y="5688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02950" y="1028700"/>
            <a:ext cx="10020335" cy="8019722"/>
          </a:xfrm>
          <a:custGeom>
            <a:avLst/>
            <a:gdLst/>
            <a:ahLst/>
            <a:cxnLst/>
            <a:rect r="r" b="b" t="t" l="l"/>
            <a:pathLst>
              <a:path h="8019722" w="10020335">
                <a:moveTo>
                  <a:pt x="0" y="0"/>
                </a:moveTo>
                <a:lnTo>
                  <a:pt x="10020335" y="0"/>
                </a:lnTo>
                <a:lnTo>
                  <a:pt x="10020335" y="8019722"/>
                </a:lnTo>
                <a:lnTo>
                  <a:pt x="0" y="80197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807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16378490" y="6837159"/>
            <a:ext cx="461109" cy="461109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91D25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1485488" y="3222863"/>
            <a:ext cx="6561453" cy="4177458"/>
          </a:xfrm>
          <a:custGeom>
            <a:avLst/>
            <a:gdLst/>
            <a:ahLst/>
            <a:cxnLst/>
            <a:rect r="r" b="b" t="t" l="l"/>
            <a:pathLst>
              <a:path h="4177458" w="6561453">
                <a:moveTo>
                  <a:pt x="0" y="0"/>
                </a:moveTo>
                <a:lnTo>
                  <a:pt x="6561453" y="0"/>
                </a:lnTo>
                <a:lnTo>
                  <a:pt x="6561453" y="4177458"/>
                </a:lnTo>
                <a:lnTo>
                  <a:pt x="0" y="41774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2512272" y="427929"/>
            <a:ext cx="4507885" cy="2600703"/>
          </a:xfrm>
          <a:custGeom>
            <a:avLst/>
            <a:gdLst/>
            <a:ahLst/>
            <a:cxnLst/>
            <a:rect r="r" b="b" t="t" l="l"/>
            <a:pathLst>
              <a:path h="2600703" w="4507885">
                <a:moveTo>
                  <a:pt x="0" y="0"/>
                </a:moveTo>
                <a:lnTo>
                  <a:pt x="4507885" y="0"/>
                </a:lnTo>
                <a:lnTo>
                  <a:pt x="4507885" y="2600704"/>
                </a:lnTo>
                <a:lnTo>
                  <a:pt x="0" y="260070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4697" t="-22876" r="-31907" b="-29862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2253409" y="2180273"/>
            <a:ext cx="8122083" cy="848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99"/>
              </a:lnSpc>
            </a:pPr>
            <a:r>
              <a:rPr lang="en-US" sz="6399">
                <a:solidFill>
                  <a:srgbClr val="1B1B1B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Apa itu mengukur?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02950" y="3194288"/>
            <a:ext cx="10020335" cy="4143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1B1B1B"/>
                </a:solidFill>
                <a:latin typeface="Poppins"/>
                <a:ea typeface="Poppins"/>
                <a:cs typeface="Poppins"/>
                <a:sym typeface="Poppins"/>
              </a:rPr>
              <a:t>Mengukur adalah membandingkan suatu besaran dengan besaran sejenis yang ditetapkan sebagai satuan. </a:t>
            </a:r>
          </a:p>
          <a:p>
            <a:pPr algn="l">
              <a:lnSpc>
                <a:spcPts val="3600"/>
              </a:lnSpc>
            </a:pPr>
          </a:p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1B1B1B"/>
                </a:solidFill>
                <a:latin typeface="Poppins"/>
                <a:ea typeface="Poppins"/>
                <a:cs typeface="Poppins"/>
                <a:sym typeface="Poppins"/>
              </a:rPr>
              <a:t>Misalkan mengukur panjang meja dengan jengkal dan diperoleh 5 jengkal berarti membandingkan panjang meja dengan panjang jengkal dan jengkal menjadi satuannya.</a:t>
            </a:r>
          </a:p>
          <a:p>
            <a:pPr algn="l">
              <a:lnSpc>
                <a:spcPts val="3600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158B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38160" y="0"/>
                  </a:moveTo>
                  <a:lnTo>
                    <a:pt x="4236566" y="0"/>
                  </a:lnTo>
                  <a:cubicBezTo>
                    <a:pt x="4257641" y="0"/>
                    <a:pt x="4274726" y="17085"/>
                    <a:pt x="4274726" y="38160"/>
                  </a:cubicBezTo>
                  <a:lnTo>
                    <a:pt x="4274726" y="2129307"/>
                  </a:lnTo>
                  <a:cubicBezTo>
                    <a:pt x="4274726" y="2150382"/>
                    <a:pt x="4257641" y="2167467"/>
                    <a:pt x="4236566" y="2167467"/>
                  </a:cubicBezTo>
                  <a:lnTo>
                    <a:pt x="38160" y="2167467"/>
                  </a:lnTo>
                  <a:cubicBezTo>
                    <a:pt x="17085" y="2167467"/>
                    <a:pt x="0" y="2150382"/>
                    <a:pt x="0" y="2129307"/>
                  </a:cubicBezTo>
                  <a:lnTo>
                    <a:pt x="0" y="38160"/>
                  </a:lnTo>
                  <a:cubicBezTo>
                    <a:pt x="0" y="17085"/>
                    <a:pt x="17085" y="0"/>
                    <a:pt x="38160" y="0"/>
                  </a:cubicBezTo>
                  <a:close/>
                </a:path>
              </a:pathLst>
            </a:custGeom>
            <a:solidFill>
              <a:srgbClr val="FFF4E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274726" cy="22150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291916" y="4362355"/>
            <a:ext cx="3883764" cy="3175056"/>
          </a:xfrm>
          <a:custGeom>
            <a:avLst/>
            <a:gdLst/>
            <a:ahLst/>
            <a:cxnLst/>
            <a:rect r="r" b="b" t="t" l="l"/>
            <a:pathLst>
              <a:path h="3175056" w="3883764">
                <a:moveTo>
                  <a:pt x="0" y="0"/>
                </a:moveTo>
                <a:lnTo>
                  <a:pt x="3883764" y="0"/>
                </a:lnTo>
                <a:lnTo>
                  <a:pt x="3883764" y="3175056"/>
                </a:lnTo>
                <a:lnTo>
                  <a:pt x="0" y="31750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-5796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467416" y="3609611"/>
            <a:ext cx="6132439" cy="5013394"/>
          </a:xfrm>
          <a:custGeom>
            <a:avLst/>
            <a:gdLst/>
            <a:ahLst/>
            <a:cxnLst/>
            <a:rect r="r" b="b" t="t" l="l"/>
            <a:pathLst>
              <a:path h="5013394" w="6132439">
                <a:moveTo>
                  <a:pt x="0" y="0"/>
                </a:moveTo>
                <a:lnTo>
                  <a:pt x="6132439" y="0"/>
                </a:lnTo>
                <a:lnTo>
                  <a:pt x="6132439" y="5013395"/>
                </a:lnTo>
                <a:lnTo>
                  <a:pt x="0" y="50133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-5796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891591" y="3747428"/>
            <a:ext cx="4541111" cy="3712451"/>
          </a:xfrm>
          <a:custGeom>
            <a:avLst/>
            <a:gdLst/>
            <a:ahLst/>
            <a:cxnLst/>
            <a:rect r="r" b="b" t="t" l="l"/>
            <a:pathLst>
              <a:path h="3712451" w="4541111">
                <a:moveTo>
                  <a:pt x="0" y="0"/>
                </a:moveTo>
                <a:lnTo>
                  <a:pt x="4541111" y="0"/>
                </a:lnTo>
                <a:lnTo>
                  <a:pt x="4541111" y="3712451"/>
                </a:lnTo>
                <a:lnTo>
                  <a:pt x="0" y="37124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-5796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1554334">
            <a:off x="-68683" y="1702389"/>
            <a:ext cx="2536463" cy="4090078"/>
          </a:xfrm>
          <a:custGeom>
            <a:avLst/>
            <a:gdLst/>
            <a:ahLst/>
            <a:cxnLst/>
            <a:rect r="r" b="b" t="t" l="l"/>
            <a:pathLst>
              <a:path h="4090078" w="2536463">
                <a:moveTo>
                  <a:pt x="0" y="0"/>
                </a:moveTo>
                <a:lnTo>
                  <a:pt x="2536463" y="0"/>
                </a:lnTo>
                <a:lnTo>
                  <a:pt x="2536463" y="4090078"/>
                </a:lnTo>
                <a:lnTo>
                  <a:pt x="0" y="40900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56047" t="0" r="0" b="-167893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3614549" y="1152525"/>
            <a:ext cx="11201191" cy="848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99"/>
              </a:lnSpc>
            </a:pPr>
            <a:r>
              <a:rPr lang="en-US" sz="6399">
                <a:solidFill>
                  <a:srgbClr val="1B1B1B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Faktor Ketidakpastian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810880" y="5124450"/>
            <a:ext cx="3364800" cy="1771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6"/>
              </a:lnSpc>
            </a:pPr>
            <a:r>
              <a:rPr lang="en-US" sz="2913" b="true">
                <a:solidFill>
                  <a:srgbClr val="1B1B1B"/>
                </a:solidFill>
                <a:latin typeface="Poppins Bold"/>
                <a:ea typeface="Poppins Bold"/>
                <a:cs typeface="Poppins Bold"/>
                <a:sym typeface="Poppins Bold"/>
              </a:rPr>
              <a:t>ukuran benda kurang dari nilai skala terkecil alat ukur.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336236" y="4596546"/>
            <a:ext cx="5555356" cy="3457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67"/>
              </a:lnSpc>
            </a:pPr>
            <a:r>
              <a:rPr lang="en-US" sz="3139" b="true">
                <a:solidFill>
                  <a:srgbClr val="1B1B1B"/>
                </a:solidFill>
                <a:latin typeface="Poppins Bold"/>
                <a:ea typeface="Poppins Bold"/>
                <a:cs typeface="Poppins Bold"/>
                <a:sym typeface="Poppins Bold"/>
              </a:rPr>
              <a:t>Ketidakpastian sistem, s</a:t>
            </a:r>
            <a:r>
              <a:rPr lang="en-US" sz="3139" b="true">
                <a:solidFill>
                  <a:srgbClr val="1B1B1B"/>
                </a:solidFill>
                <a:latin typeface="Poppins Bold"/>
                <a:ea typeface="Poppins Bold"/>
                <a:cs typeface="Poppins Bold"/>
                <a:sym typeface="Poppins Bold"/>
              </a:rPr>
              <a:t>eperti :</a:t>
            </a:r>
          </a:p>
          <a:p>
            <a:pPr algn="l">
              <a:lnSpc>
                <a:spcPts val="3767"/>
              </a:lnSpc>
            </a:pPr>
            <a:r>
              <a:rPr lang="en-US" sz="3139" b="true">
                <a:solidFill>
                  <a:srgbClr val="1B1B1B"/>
                </a:solidFill>
                <a:latin typeface="Poppins Bold"/>
                <a:ea typeface="Poppins Bold"/>
                <a:cs typeface="Poppins Bold"/>
                <a:sym typeface="Poppins Bold"/>
              </a:rPr>
              <a:t>·Kesalahan kalibrasi. </a:t>
            </a:r>
          </a:p>
          <a:p>
            <a:pPr algn="l">
              <a:lnSpc>
                <a:spcPts val="3767"/>
              </a:lnSpc>
            </a:pPr>
            <a:r>
              <a:rPr lang="en-US" sz="3139" b="true">
                <a:solidFill>
                  <a:srgbClr val="1B1B1B"/>
                </a:solidFill>
                <a:latin typeface="Poppins Bold"/>
                <a:ea typeface="Poppins Bold"/>
                <a:cs typeface="Poppins Bold"/>
                <a:sym typeface="Poppins Bold"/>
              </a:rPr>
              <a:t> ·Kesalahan titik nol. </a:t>
            </a:r>
          </a:p>
          <a:p>
            <a:pPr algn="l">
              <a:lnSpc>
                <a:spcPts val="3767"/>
              </a:lnSpc>
            </a:pPr>
            <a:r>
              <a:rPr lang="en-US" sz="3139" b="true">
                <a:solidFill>
                  <a:srgbClr val="1B1B1B"/>
                </a:solidFill>
                <a:latin typeface="Poppins Bold"/>
                <a:ea typeface="Poppins Bold"/>
                <a:cs typeface="Poppins Bold"/>
                <a:sym typeface="Poppins Bold"/>
              </a:rPr>
              <a:t>·Kesalahan paralaks.</a:t>
            </a:r>
          </a:p>
          <a:p>
            <a:pPr algn="l">
              <a:lnSpc>
                <a:spcPts val="3767"/>
              </a:lnSpc>
            </a:pPr>
            <a:r>
              <a:rPr lang="en-US" sz="3139" b="true">
                <a:solidFill>
                  <a:srgbClr val="1B1B1B"/>
                </a:solidFill>
                <a:latin typeface="Poppins Bold"/>
                <a:ea typeface="Poppins Bold"/>
                <a:cs typeface="Poppins Bold"/>
                <a:sym typeface="Poppins Bold"/>
              </a:rPr>
              <a:t>·Kelelahan alat</a:t>
            </a:r>
          </a:p>
          <a:p>
            <a:pPr algn="l">
              <a:lnSpc>
                <a:spcPts val="4486"/>
              </a:lnSpc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12186866" y="4343305"/>
            <a:ext cx="3709170" cy="2676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697" indent="-323848" lvl="1">
              <a:lnSpc>
                <a:spcPts val="3599"/>
              </a:lnSpc>
              <a:buFont typeface="Arial"/>
              <a:buChar char="•"/>
            </a:pPr>
            <a:r>
              <a:rPr lang="en-US" b="true" sz="2999">
                <a:solidFill>
                  <a:srgbClr val="1B1B1B"/>
                </a:solidFill>
                <a:latin typeface="Poppins Bold"/>
                <a:ea typeface="Poppins Bold"/>
                <a:cs typeface="Poppins Bold"/>
                <a:sym typeface="Poppins Bold"/>
              </a:rPr>
              <a:t>Ketidakpastian acak </a:t>
            </a:r>
          </a:p>
          <a:p>
            <a:pPr algn="l" marL="647697" indent="-323848" lvl="1">
              <a:lnSpc>
                <a:spcPts val="3599"/>
              </a:lnSpc>
              <a:buFont typeface="Arial"/>
              <a:buChar char="•"/>
            </a:pPr>
            <a:r>
              <a:rPr lang="en-US" b="true" sz="2999">
                <a:solidFill>
                  <a:srgbClr val="1B1B1B"/>
                </a:solidFill>
                <a:latin typeface="Poppins Bold"/>
                <a:ea typeface="Poppins Bold"/>
                <a:cs typeface="Poppins Bold"/>
                <a:sym typeface="Poppins Bold"/>
              </a:rPr>
              <a:t>Keterbatasan ketrampilan pengamat</a:t>
            </a:r>
          </a:p>
          <a:p>
            <a:pPr algn="l">
              <a:lnSpc>
                <a:spcPts val="3359"/>
              </a:lnSpc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3493280" y="2035895"/>
            <a:ext cx="12219169" cy="1809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999">
                <a:solidFill>
                  <a:srgbClr val="1B1B1B"/>
                </a:solidFill>
                <a:latin typeface="Poppins"/>
                <a:ea typeface="Poppins"/>
                <a:cs typeface="Poppins"/>
                <a:sym typeface="Poppins"/>
              </a:rPr>
              <a:t>Dalam setiap pengukuran selalu terjadi ketidakpastian nilai yang didapatkan. </a:t>
            </a:r>
          </a:p>
          <a:p>
            <a:pPr algn="l">
              <a:lnSpc>
                <a:spcPts val="3599"/>
              </a:lnSpc>
            </a:pPr>
            <a:r>
              <a:rPr lang="en-US" sz="2999">
                <a:solidFill>
                  <a:srgbClr val="1B1B1B"/>
                </a:solidFill>
                <a:latin typeface="Poppins"/>
                <a:ea typeface="Poppins"/>
                <a:cs typeface="Poppins"/>
                <a:sym typeface="Poppins"/>
              </a:rPr>
              <a:t>Penyebabnya bisa karena beberapa faktor. </a:t>
            </a:r>
          </a:p>
          <a:p>
            <a:pPr algn="l">
              <a:lnSpc>
                <a:spcPts val="3599"/>
              </a:lnSpc>
            </a:pPr>
            <a:r>
              <a:rPr lang="en-US" sz="2999">
                <a:solidFill>
                  <a:srgbClr val="1B1B1B"/>
                </a:solidFill>
                <a:latin typeface="Poppins"/>
                <a:ea typeface="Poppins"/>
                <a:cs typeface="Poppins"/>
                <a:sym typeface="Poppins"/>
              </a:rPr>
              <a:t>Diantaranya :</a:t>
            </a:r>
          </a:p>
          <a:p>
            <a:pPr algn="ctr">
              <a:lnSpc>
                <a:spcPts val="3599"/>
              </a:lnSpc>
            </a:pPr>
          </a:p>
        </p:txBody>
      </p:sp>
      <p:sp>
        <p:nvSpPr>
          <p:cNvPr name="Freeform 14" id="14"/>
          <p:cNvSpPr/>
          <p:nvPr/>
        </p:nvSpPr>
        <p:spPr>
          <a:xfrm flipH="true" flipV="false" rot="-640595">
            <a:off x="15890897" y="4629848"/>
            <a:ext cx="2736806" cy="4413134"/>
          </a:xfrm>
          <a:custGeom>
            <a:avLst/>
            <a:gdLst/>
            <a:ahLst/>
            <a:cxnLst/>
            <a:rect r="r" b="b" t="t" l="l"/>
            <a:pathLst>
              <a:path h="4413134" w="2736806">
                <a:moveTo>
                  <a:pt x="2736806" y="0"/>
                </a:moveTo>
                <a:lnTo>
                  <a:pt x="0" y="0"/>
                </a:lnTo>
                <a:lnTo>
                  <a:pt x="0" y="4413133"/>
                </a:lnTo>
                <a:lnTo>
                  <a:pt x="2736806" y="4413133"/>
                </a:lnTo>
                <a:lnTo>
                  <a:pt x="273680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56047" t="0" r="0" b="-167893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3614549" y="1230350"/>
            <a:ext cx="568885" cy="568885"/>
          </a:xfrm>
          <a:custGeom>
            <a:avLst/>
            <a:gdLst/>
            <a:ahLst/>
            <a:cxnLst/>
            <a:rect r="r" b="b" t="t" l="l"/>
            <a:pathLst>
              <a:path h="568885" w="568885">
                <a:moveTo>
                  <a:pt x="0" y="0"/>
                </a:moveTo>
                <a:lnTo>
                  <a:pt x="568885" y="0"/>
                </a:lnTo>
                <a:lnTo>
                  <a:pt x="568885" y="568885"/>
                </a:lnTo>
                <a:lnTo>
                  <a:pt x="0" y="5688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6148260" y="8054121"/>
            <a:ext cx="568885" cy="568885"/>
          </a:xfrm>
          <a:custGeom>
            <a:avLst/>
            <a:gdLst/>
            <a:ahLst/>
            <a:cxnLst/>
            <a:rect r="r" b="b" t="t" l="l"/>
            <a:pathLst>
              <a:path h="568885" w="568885">
                <a:moveTo>
                  <a:pt x="0" y="0"/>
                </a:moveTo>
                <a:lnTo>
                  <a:pt x="568885" y="0"/>
                </a:lnTo>
                <a:lnTo>
                  <a:pt x="568885" y="568885"/>
                </a:lnTo>
                <a:lnTo>
                  <a:pt x="0" y="5688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1923728" y="2470638"/>
            <a:ext cx="652167" cy="652167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91D25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6148260" y="5143500"/>
            <a:ext cx="652167" cy="652167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91D25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3" id="23"/>
          <p:cNvSpPr/>
          <p:nvPr/>
        </p:nvSpPr>
        <p:spPr>
          <a:xfrm flipH="false" flipV="false" rot="0">
            <a:off x="15165195" y="-1065405"/>
            <a:ext cx="4188209" cy="4188209"/>
          </a:xfrm>
          <a:custGeom>
            <a:avLst/>
            <a:gdLst/>
            <a:ahLst/>
            <a:cxnLst/>
            <a:rect r="r" b="b" t="t" l="l"/>
            <a:pathLst>
              <a:path h="4188209" w="4188209">
                <a:moveTo>
                  <a:pt x="0" y="0"/>
                </a:moveTo>
                <a:lnTo>
                  <a:pt x="4188210" y="0"/>
                </a:lnTo>
                <a:lnTo>
                  <a:pt x="4188210" y="4188210"/>
                </a:lnTo>
                <a:lnTo>
                  <a:pt x="0" y="41882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4582014" y="8054121"/>
            <a:ext cx="4188209" cy="4188209"/>
          </a:xfrm>
          <a:custGeom>
            <a:avLst/>
            <a:gdLst/>
            <a:ahLst/>
            <a:cxnLst/>
            <a:rect r="r" b="b" t="t" l="l"/>
            <a:pathLst>
              <a:path h="4188209" w="4188209">
                <a:moveTo>
                  <a:pt x="0" y="0"/>
                </a:moveTo>
                <a:lnTo>
                  <a:pt x="4188209" y="0"/>
                </a:lnTo>
                <a:lnTo>
                  <a:pt x="4188209" y="4188209"/>
                </a:lnTo>
                <a:lnTo>
                  <a:pt x="0" y="41882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349818" y="1702632"/>
            <a:ext cx="3271381" cy="3271381"/>
          </a:xfrm>
          <a:custGeom>
            <a:avLst/>
            <a:gdLst/>
            <a:ahLst/>
            <a:cxnLst/>
            <a:rect r="r" b="b" t="t" l="l"/>
            <a:pathLst>
              <a:path h="3271381" w="3271381">
                <a:moveTo>
                  <a:pt x="0" y="0"/>
                </a:moveTo>
                <a:lnTo>
                  <a:pt x="3271381" y="0"/>
                </a:lnTo>
                <a:lnTo>
                  <a:pt x="3271381" y="3271381"/>
                </a:lnTo>
                <a:lnTo>
                  <a:pt x="0" y="32713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028700"/>
            <a:ext cx="11633189" cy="8229600"/>
            <a:chOff x="0" y="0"/>
            <a:chExt cx="306388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06388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063885">
                  <a:moveTo>
                    <a:pt x="33275" y="0"/>
                  </a:moveTo>
                  <a:lnTo>
                    <a:pt x="3030610" y="0"/>
                  </a:lnTo>
                  <a:cubicBezTo>
                    <a:pt x="3039435" y="0"/>
                    <a:pt x="3047899" y="3506"/>
                    <a:pt x="3054139" y="9746"/>
                  </a:cubicBezTo>
                  <a:cubicBezTo>
                    <a:pt x="3060379" y="15986"/>
                    <a:pt x="3063885" y="24450"/>
                    <a:pt x="3063885" y="33275"/>
                  </a:cubicBezTo>
                  <a:lnTo>
                    <a:pt x="3063885" y="2134192"/>
                  </a:lnTo>
                  <a:cubicBezTo>
                    <a:pt x="3063885" y="2143017"/>
                    <a:pt x="3060379" y="2151480"/>
                    <a:pt x="3054139" y="2157721"/>
                  </a:cubicBezTo>
                  <a:cubicBezTo>
                    <a:pt x="3047899" y="2163961"/>
                    <a:pt x="3039435" y="2167467"/>
                    <a:pt x="3030610" y="2167467"/>
                  </a:cubicBezTo>
                  <a:lnTo>
                    <a:pt x="33275" y="2167467"/>
                  </a:lnTo>
                  <a:cubicBezTo>
                    <a:pt x="24450" y="2167467"/>
                    <a:pt x="15986" y="2163961"/>
                    <a:pt x="9746" y="2157721"/>
                  </a:cubicBezTo>
                  <a:cubicBezTo>
                    <a:pt x="3506" y="2151480"/>
                    <a:pt x="0" y="2143017"/>
                    <a:pt x="0" y="2134192"/>
                  </a:cubicBezTo>
                  <a:lnTo>
                    <a:pt x="0" y="33275"/>
                  </a:lnTo>
                  <a:cubicBezTo>
                    <a:pt x="0" y="24450"/>
                    <a:pt x="3506" y="15986"/>
                    <a:pt x="9746" y="9746"/>
                  </a:cubicBezTo>
                  <a:cubicBezTo>
                    <a:pt x="15986" y="3506"/>
                    <a:pt x="24450" y="0"/>
                    <a:pt x="33275" y="0"/>
                  </a:cubicBezTo>
                  <a:close/>
                </a:path>
              </a:pathLst>
            </a:custGeom>
            <a:solidFill>
              <a:srgbClr val="3158B6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3063885" cy="22150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28700" y="4261546"/>
            <a:ext cx="5816595" cy="4696691"/>
            <a:chOff x="0" y="0"/>
            <a:chExt cx="7755460" cy="626225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7755460" cy="6262255"/>
            </a:xfrm>
            <a:custGeom>
              <a:avLst/>
              <a:gdLst/>
              <a:ahLst/>
              <a:cxnLst/>
              <a:rect r="r" b="b" t="t" l="l"/>
              <a:pathLst>
                <a:path h="6262255" w="7755460">
                  <a:moveTo>
                    <a:pt x="0" y="0"/>
                  </a:moveTo>
                  <a:lnTo>
                    <a:pt x="7755460" y="0"/>
                  </a:lnTo>
                  <a:lnTo>
                    <a:pt x="7755460" y="6262255"/>
                  </a:lnTo>
                  <a:lnTo>
                    <a:pt x="0" y="6262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-1902" r="0" b="-1902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928175" y="1130877"/>
              <a:ext cx="5899109" cy="39814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376"/>
                </a:lnSpc>
              </a:pPr>
              <a:r>
                <a:rPr lang="en-US" sz="1980" b="true">
                  <a:solidFill>
                    <a:srgbClr val="1B1B1B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Pengukuran tunggal adalah pengukuran yang hanya dilakukan 1 kali saja. Pengukuran tunggal umumnya dilakukan bila besaran yang diukur tidak berubah dan hasil pengukurannya cukup akurat. Misalnya mengukur panjang buku.</a:t>
              </a:r>
            </a:p>
            <a:p>
              <a:pPr algn="just">
                <a:lnSpc>
                  <a:spcPts val="2526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7102332" y="4205458"/>
            <a:ext cx="5453852" cy="4866930"/>
            <a:chOff x="0" y="0"/>
            <a:chExt cx="7271802" cy="648924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7271802" cy="6489240"/>
            </a:xfrm>
            <a:custGeom>
              <a:avLst/>
              <a:gdLst/>
              <a:ahLst/>
              <a:cxnLst/>
              <a:rect r="r" b="b" t="t" l="l"/>
              <a:pathLst>
                <a:path h="6489240" w="7271802">
                  <a:moveTo>
                    <a:pt x="0" y="0"/>
                  </a:moveTo>
                  <a:lnTo>
                    <a:pt x="7271802" y="0"/>
                  </a:lnTo>
                  <a:lnTo>
                    <a:pt x="7271802" y="6489240"/>
                  </a:lnTo>
                  <a:lnTo>
                    <a:pt x="0" y="64892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3233" t="0" r="-3233" b="0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 rot="0">
              <a:off x="1069895" y="1209445"/>
              <a:ext cx="5302141" cy="40608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175"/>
                </a:lnSpc>
              </a:pPr>
              <a:r>
                <a:rPr lang="en-US" sz="1812" b="true">
                  <a:solidFill>
                    <a:srgbClr val="1B1B1B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Pengukuran berulang merupakan pengukuran yang dilakukan lebih dari 1 x. Umumnya dilakukan untuk besaran-besaran tertentu yang seringkali memberikan hasil yang berbeda. Misalnya mengukur tegangan listrik yang hasilnya dapat berubah-ubah karena fluktuasi tegangan listrik, periode ayunan bandul</a:t>
              </a: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1314534" y="2475189"/>
            <a:ext cx="5944766" cy="9315161"/>
          </a:xfrm>
          <a:custGeom>
            <a:avLst/>
            <a:gdLst/>
            <a:ahLst/>
            <a:cxnLst/>
            <a:rect r="r" b="b" t="t" l="l"/>
            <a:pathLst>
              <a:path h="9315161" w="5944766">
                <a:moveTo>
                  <a:pt x="0" y="0"/>
                </a:moveTo>
                <a:lnTo>
                  <a:pt x="5944766" y="0"/>
                </a:lnTo>
                <a:lnTo>
                  <a:pt x="5944766" y="9315161"/>
                </a:lnTo>
                <a:lnTo>
                  <a:pt x="0" y="93151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3274011" y="1826457"/>
            <a:ext cx="7142567" cy="848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99"/>
              </a:lnSpc>
            </a:pPr>
            <a:r>
              <a:rPr lang="en-US" sz="6399">
                <a:solidFill>
                  <a:srgbClr val="FFFFFF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Cara Pengukuran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108965" y="2861371"/>
            <a:ext cx="9472659" cy="1400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Pengukuran dapat dilakukan dengan 2 cara yaitu </a:t>
            </a:r>
          </a:p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Pengukuran tunggal dan pengukuran berulang.</a:t>
            </a:r>
          </a:p>
          <a:p>
            <a:pPr algn="ctr">
              <a:lnSpc>
                <a:spcPts val="3600"/>
              </a:lnSpc>
            </a:pP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13349818" y="2188724"/>
            <a:ext cx="701222" cy="701222"/>
          </a:xfrm>
          <a:custGeom>
            <a:avLst/>
            <a:gdLst/>
            <a:ahLst/>
            <a:cxnLst/>
            <a:rect r="r" b="b" t="t" l="l"/>
            <a:pathLst>
              <a:path h="701222" w="701222">
                <a:moveTo>
                  <a:pt x="0" y="0"/>
                </a:moveTo>
                <a:lnTo>
                  <a:pt x="701222" y="0"/>
                </a:lnTo>
                <a:lnTo>
                  <a:pt x="701222" y="701222"/>
                </a:lnTo>
                <a:lnTo>
                  <a:pt x="0" y="7012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17028746" y="7645211"/>
            <a:ext cx="461109" cy="461109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91D25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9" id="19"/>
          <p:cNvSpPr/>
          <p:nvPr/>
        </p:nvSpPr>
        <p:spPr>
          <a:xfrm flipH="false" flipV="false" rot="0">
            <a:off x="15930926" y="-2094105"/>
            <a:ext cx="4188209" cy="4188209"/>
          </a:xfrm>
          <a:custGeom>
            <a:avLst/>
            <a:gdLst/>
            <a:ahLst/>
            <a:cxnLst/>
            <a:rect r="r" b="b" t="t" l="l"/>
            <a:pathLst>
              <a:path h="4188209" w="4188209">
                <a:moveTo>
                  <a:pt x="0" y="0"/>
                </a:moveTo>
                <a:lnTo>
                  <a:pt x="4188209" y="0"/>
                </a:lnTo>
                <a:lnTo>
                  <a:pt x="4188209" y="4188210"/>
                </a:lnTo>
                <a:lnTo>
                  <a:pt x="0" y="41882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126047" y="5143500"/>
            <a:ext cx="3341244" cy="3341244"/>
          </a:xfrm>
          <a:custGeom>
            <a:avLst/>
            <a:gdLst/>
            <a:ahLst/>
            <a:cxnLst/>
            <a:rect r="r" b="b" t="t" l="l"/>
            <a:pathLst>
              <a:path h="3341244" w="3341244">
                <a:moveTo>
                  <a:pt x="0" y="0"/>
                </a:moveTo>
                <a:lnTo>
                  <a:pt x="3341244" y="0"/>
                </a:lnTo>
                <a:lnTo>
                  <a:pt x="3341244" y="3341244"/>
                </a:lnTo>
                <a:lnTo>
                  <a:pt x="0" y="33412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464318" y="916456"/>
            <a:ext cx="9794982" cy="8209976"/>
          </a:xfrm>
          <a:custGeom>
            <a:avLst/>
            <a:gdLst/>
            <a:ahLst/>
            <a:cxnLst/>
            <a:rect r="r" b="b" t="t" l="l"/>
            <a:pathLst>
              <a:path h="8209976" w="9794982">
                <a:moveTo>
                  <a:pt x="0" y="0"/>
                </a:moveTo>
                <a:lnTo>
                  <a:pt x="9794982" y="0"/>
                </a:lnTo>
                <a:lnTo>
                  <a:pt x="9794982" y="8209976"/>
                </a:lnTo>
                <a:lnTo>
                  <a:pt x="0" y="82099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328428" y="9482760"/>
            <a:ext cx="18944857" cy="1110089"/>
            <a:chOff x="0" y="0"/>
            <a:chExt cx="4989592" cy="29236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989592" cy="292369"/>
            </a:xfrm>
            <a:custGeom>
              <a:avLst/>
              <a:gdLst/>
              <a:ahLst/>
              <a:cxnLst/>
              <a:rect r="r" b="b" t="t" l="l"/>
              <a:pathLst>
                <a:path h="292369" w="4989592">
                  <a:moveTo>
                    <a:pt x="0" y="0"/>
                  </a:moveTo>
                  <a:lnTo>
                    <a:pt x="4989592" y="0"/>
                  </a:lnTo>
                  <a:lnTo>
                    <a:pt x="4989592" y="292369"/>
                  </a:lnTo>
                  <a:lnTo>
                    <a:pt x="0" y="292369"/>
                  </a:lnTo>
                  <a:close/>
                </a:path>
              </a:pathLst>
            </a:custGeom>
            <a:solidFill>
              <a:srgbClr val="28499A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4989592" cy="3399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-1477319" y="-1589563"/>
            <a:ext cx="5012038" cy="5012038"/>
          </a:xfrm>
          <a:custGeom>
            <a:avLst/>
            <a:gdLst/>
            <a:ahLst/>
            <a:cxnLst/>
            <a:rect r="r" b="b" t="t" l="l"/>
            <a:pathLst>
              <a:path h="5012038" w="5012038">
                <a:moveTo>
                  <a:pt x="0" y="0"/>
                </a:moveTo>
                <a:lnTo>
                  <a:pt x="5012038" y="0"/>
                </a:lnTo>
                <a:lnTo>
                  <a:pt x="5012038" y="5012038"/>
                </a:lnTo>
                <a:lnTo>
                  <a:pt x="0" y="50120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08516" y="2916343"/>
            <a:ext cx="5140822" cy="8291648"/>
          </a:xfrm>
          <a:custGeom>
            <a:avLst/>
            <a:gdLst/>
            <a:ahLst/>
            <a:cxnLst/>
            <a:rect r="r" b="b" t="t" l="l"/>
            <a:pathLst>
              <a:path h="8291648" w="5140822">
                <a:moveTo>
                  <a:pt x="0" y="0"/>
                </a:moveTo>
                <a:lnTo>
                  <a:pt x="5140822" y="0"/>
                </a:lnTo>
                <a:lnTo>
                  <a:pt x="5140822" y="8291649"/>
                </a:lnTo>
                <a:lnTo>
                  <a:pt x="0" y="82916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5802756" y="4374862"/>
            <a:ext cx="646582" cy="646582"/>
          </a:xfrm>
          <a:custGeom>
            <a:avLst/>
            <a:gdLst/>
            <a:ahLst/>
            <a:cxnLst/>
            <a:rect r="r" b="b" t="t" l="l"/>
            <a:pathLst>
              <a:path h="646582" w="646582">
                <a:moveTo>
                  <a:pt x="0" y="0"/>
                </a:moveTo>
                <a:lnTo>
                  <a:pt x="646582" y="0"/>
                </a:lnTo>
                <a:lnTo>
                  <a:pt x="646582" y="646582"/>
                </a:lnTo>
                <a:lnTo>
                  <a:pt x="0" y="6465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4509645" y="1686139"/>
            <a:ext cx="429823" cy="429823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91D25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1028700" y="5425470"/>
            <a:ext cx="537806" cy="537806"/>
          </a:xfrm>
          <a:custGeom>
            <a:avLst/>
            <a:gdLst/>
            <a:ahLst/>
            <a:cxnLst/>
            <a:rect r="r" b="b" t="t" l="l"/>
            <a:pathLst>
              <a:path h="537806" w="537806">
                <a:moveTo>
                  <a:pt x="0" y="0"/>
                </a:moveTo>
                <a:lnTo>
                  <a:pt x="537806" y="0"/>
                </a:lnTo>
                <a:lnTo>
                  <a:pt x="537806" y="537806"/>
                </a:lnTo>
                <a:lnTo>
                  <a:pt x="0" y="5378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aphicFrame>
        <p:nvGraphicFramePr>
          <p:cNvPr name="Object 14" id="14"/>
          <p:cNvGraphicFramePr/>
          <p:nvPr/>
        </p:nvGraphicFramePr>
        <p:xfrm>
          <a:off x="0" y="0"/>
          <a:ext cx="1257300" cy="419100"/>
        </p:xfrm>
        <a:graphic>
          <a:graphicData uri="http://schemas.openxmlformats.org/presentationml/2006/ole">
            <p:oleObj imgW="1485900" imgH="660400" r:id="rId11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  <p:sp>
        <p:nvSpPr>
          <p:cNvPr name="Freeform 15" id="15"/>
          <p:cNvSpPr/>
          <p:nvPr/>
        </p:nvSpPr>
        <p:spPr>
          <a:xfrm flipH="false" flipV="false" rot="0">
            <a:off x="11415839" y="2674027"/>
            <a:ext cx="3797392" cy="1496897"/>
          </a:xfrm>
          <a:custGeom>
            <a:avLst/>
            <a:gdLst/>
            <a:ahLst/>
            <a:cxnLst/>
            <a:rect r="r" b="b" t="t" l="l"/>
            <a:pathLst>
              <a:path h="1496897" w="3797392">
                <a:moveTo>
                  <a:pt x="0" y="0"/>
                </a:moveTo>
                <a:lnTo>
                  <a:pt x="3797392" y="0"/>
                </a:lnTo>
                <a:lnTo>
                  <a:pt x="3797392" y="1496897"/>
                </a:lnTo>
                <a:lnTo>
                  <a:pt x="0" y="149689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9467291" y="1657564"/>
            <a:ext cx="7694488" cy="6486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1B1B1B"/>
                </a:solidFill>
                <a:latin typeface="Poppins"/>
                <a:ea typeface="Poppins"/>
                <a:cs typeface="Poppins"/>
                <a:sym typeface="Poppins"/>
              </a:rPr>
              <a:t>Hasil pengukuran dapat ditulisan sebagai berikut :</a:t>
            </a:r>
          </a:p>
          <a:p>
            <a:pPr algn="l">
              <a:lnSpc>
                <a:spcPts val="4079"/>
              </a:lnSpc>
            </a:pPr>
            <a:r>
              <a:rPr lang="en-US" sz="3399" b="true">
                <a:solidFill>
                  <a:srgbClr val="1B1B1B"/>
                </a:solidFill>
                <a:latin typeface="Poppins Bold"/>
                <a:ea typeface="Poppins Bold"/>
                <a:cs typeface="Poppins Bold"/>
                <a:sym typeface="Poppins Bold"/>
              </a:rPr>
              <a:t>                  </a:t>
            </a:r>
          </a:p>
          <a:p>
            <a:pPr algn="l">
              <a:lnSpc>
                <a:spcPts val="3600"/>
              </a:lnSpc>
            </a:pPr>
          </a:p>
          <a:p>
            <a:pPr algn="l">
              <a:lnSpc>
                <a:spcPts val="3600"/>
              </a:lnSpc>
            </a:pPr>
          </a:p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1B1B1B"/>
                </a:solidFill>
                <a:latin typeface="Poppins"/>
                <a:ea typeface="Poppins"/>
                <a:cs typeface="Poppins"/>
                <a:sym typeface="Poppins"/>
              </a:rPr>
              <a:t>Dimana : </a:t>
            </a:r>
          </a:p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1B1B1B"/>
                </a:solidFill>
                <a:latin typeface="Poppins"/>
                <a:ea typeface="Poppins"/>
                <a:cs typeface="Poppins"/>
                <a:sym typeface="Poppins"/>
              </a:rPr>
              <a:t>x merupakan nilai besaran dari hasil pengukuran, yang disebut juga sebagai bilangan atau angka penting.</a:t>
            </a:r>
          </a:p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1B1B1B"/>
                </a:solidFill>
                <a:latin typeface="Poppins"/>
                <a:ea typeface="Poppins"/>
                <a:cs typeface="Poppins"/>
                <a:sym typeface="Poppins"/>
              </a:rPr>
              <a:t> Δx = nilai ketidakpastian dari sebuah pengukuran, yang nilainya adalah ½ dari nilai skala terkecil dari alat ukur tersebut.</a:t>
            </a:r>
          </a:p>
          <a:p>
            <a:pPr algn="l">
              <a:lnSpc>
                <a:spcPts val="3600"/>
              </a:lnSpc>
            </a:pPr>
          </a:p>
        </p:txBody>
      </p:sp>
      <p:sp>
        <p:nvSpPr>
          <p:cNvPr name="TextBox 17" id="17"/>
          <p:cNvSpPr txBox="true"/>
          <p:nvPr/>
        </p:nvSpPr>
        <p:spPr>
          <a:xfrm rot="0">
            <a:off x="9467291" y="653566"/>
            <a:ext cx="5712937" cy="5829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4200">
                <a:solidFill>
                  <a:srgbClr val="1B1B1B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Pengukuran Tunggal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28428" y="7476937"/>
            <a:ext cx="18944857" cy="3311088"/>
            <a:chOff x="0" y="0"/>
            <a:chExt cx="25259809" cy="4414783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5259809" cy="1480118"/>
              <a:chOff x="0" y="0"/>
              <a:chExt cx="4989592" cy="292369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989592" cy="292369"/>
              </a:xfrm>
              <a:custGeom>
                <a:avLst/>
                <a:gdLst/>
                <a:ahLst/>
                <a:cxnLst/>
                <a:rect r="r" b="b" t="t" l="l"/>
                <a:pathLst>
                  <a:path h="292369" w="4989592">
                    <a:moveTo>
                      <a:pt x="0" y="0"/>
                    </a:moveTo>
                    <a:lnTo>
                      <a:pt x="4989592" y="0"/>
                    </a:lnTo>
                    <a:lnTo>
                      <a:pt x="4989592" y="292369"/>
                    </a:lnTo>
                    <a:lnTo>
                      <a:pt x="0" y="292369"/>
                    </a:lnTo>
                    <a:close/>
                  </a:path>
                </a:pathLst>
              </a:custGeom>
              <a:solidFill>
                <a:srgbClr val="28499A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47625"/>
                <a:ext cx="4989592" cy="33999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0">
              <a:off x="0" y="772875"/>
              <a:ext cx="25259809" cy="3641908"/>
              <a:chOff x="0" y="0"/>
              <a:chExt cx="4989592" cy="719389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4989592" cy="719389"/>
              </a:xfrm>
              <a:custGeom>
                <a:avLst/>
                <a:gdLst/>
                <a:ahLst/>
                <a:cxnLst/>
                <a:rect r="r" b="b" t="t" l="l"/>
                <a:pathLst>
                  <a:path h="719389" w="4989592">
                    <a:moveTo>
                      <a:pt x="0" y="0"/>
                    </a:moveTo>
                    <a:lnTo>
                      <a:pt x="4989592" y="0"/>
                    </a:lnTo>
                    <a:lnTo>
                      <a:pt x="4989592" y="719389"/>
                    </a:lnTo>
                    <a:lnTo>
                      <a:pt x="0" y="719389"/>
                    </a:lnTo>
                    <a:close/>
                  </a:path>
                </a:pathLst>
              </a:custGeom>
              <a:solidFill>
                <a:srgbClr val="3158B6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47625"/>
                <a:ext cx="4989592" cy="76701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Freeform 9" id="9"/>
          <p:cNvSpPr/>
          <p:nvPr/>
        </p:nvSpPr>
        <p:spPr>
          <a:xfrm flipH="false" flipV="false" rot="0">
            <a:off x="7886841" y="1028700"/>
            <a:ext cx="9372459" cy="7662176"/>
          </a:xfrm>
          <a:custGeom>
            <a:avLst/>
            <a:gdLst/>
            <a:ahLst/>
            <a:cxnLst/>
            <a:rect r="r" b="b" t="t" l="l"/>
            <a:pathLst>
              <a:path h="7662176" w="9372459">
                <a:moveTo>
                  <a:pt x="0" y="0"/>
                </a:moveTo>
                <a:lnTo>
                  <a:pt x="9372459" y="0"/>
                </a:lnTo>
                <a:lnTo>
                  <a:pt x="9372459" y="7662176"/>
                </a:lnTo>
                <a:lnTo>
                  <a:pt x="0" y="76621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-5796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215173" y="1022700"/>
            <a:ext cx="6408794" cy="8235600"/>
          </a:xfrm>
          <a:custGeom>
            <a:avLst/>
            <a:gdLst/>
            <a:ahLst/>
            <a:cxnLst/>
            <a:rect r="r" b="b" t="t" l="l"/>
            <a:pathLst>
              <a:path h="8235600" w="6408794">
                <a:moveTo>
                  <a:pt x="0" y="0"/>
                </a:moveTo>
                <a:lnTo>
                  <a:pt x="6408795" y="0"/>
                </a:lnTo>
                <a:lnTo>
                  <a:pt x="6408795" y="8235600"/>
                </a:lnTo>
                <a:lnTo>
                  <a:pt x="0" y="8235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-1760006" y="1453732"/>
            <a:ext cx="3520012" cy="3520012"/>
          </a:xfrm>
          <a:custGeom>
            <a:avLst/>
            <a:gdLst/>
            <a:ahLst/>
            <a:cxnLst/>
            <a:rect r="r" b="b" t="t" l="l"/>
            <a:pathLst>
              <a:path h="3520012" w="3520012">
                <a:moveTo>
                  <a:pt x="0" y="0"/>
                </a:moveTo>
                <a:lnTo>
                  <a:pt x="3520012" y="0"/>
                </a:lnTo>
                <a:lnTo>
                  <a:pt x="3520012" y="3520013"/>
                </a:lnTo>
                <a:lnTo>
                  <a:pt x="0" y="35200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763572" y="-1781470"/>
            <a:ext cx="4074011" cy="4074011"/>
          </a:xfrm>
          <a:custGeom>
            <a:avLst/>
            <a:gdLst/>
            <a:ahLst/>
            <a:cxnLst/>
            <a:rect r="r" b="b" t="t" l="l"/>
            <a:pathLst>
              <a:path h="4074011" w="4074011">
                <a:moveTo>
                  <a:pt x="0" y="0"/>
                </a:moveTo>
                <a:lnTo>
                  <a:pt x="4074011" y="0"/>
                </a:lnTo>
                <a:lnTo>
                  <a:pt x="4074011" y="4074011"/>
                </a:lnTo>
                <a:lnTo>
                  <a:pt x="0" y="40740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5076800" y="2727646"/>
            <a:ext cx="568885" cy="568885"/>
          </a:xfrm>
          <a:custGeom>
            <a:avLst/>
            <a:gdLst/>
            <a:ahLst/>
            <a:cxnLst/>
            <a:rect r="r" b="b" t="t" l="l"/>
            <a:pathLst>
              <a:path h="568885" w="568885">
                <a:moveTo>
                  <a:pt x="0" y="0"/>
                </a:moveTo>
                <a:lnTo>
                  <a:pt x="568885" y="0"/>
                </a:lnTo>
                <a:lnTo>
                  <a:pt x="568885" y="568885"/>
                </a:lnTo>
                <a:lnTo>
                  <a:pt x="0" y="5688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814849" y="5140500"/>
            <a:ext cx="427703" cy="427703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91D25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7623968" y="1977683"/>
            <a:ext cx="629716" cy="629716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91D25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0" id="20"/>
          <p:cNvSpPr/>
          <p:nvPr/>
        </p:nvSpPr>
        <p:spPr>
          <a:xfrm flipH="false" flipV="false" rot="0">
            <a:off x="9144000" y="2607399"/>
            <a:ext cx="8895932" cy="5152308"/>
          </a:xfrm>
          <a:custGeom>
            <a:avLst/>
            <a:gdLst/>
            <a:ahLst/>
            <a:cxnLst/>
            <a:rect r="r" b="b" t="t" l="l"/>
            <a:pathLst>
              <a:path h="5152308" w="8895932">
                <a:moveTo>
                  <a:pt x="0" y="0"/>
                </a:moveTo>
                <a:lnTo>
                  <a:pt x="8895932" y="0"/>
                </a:lnTo>
                <a:lnTo>
                  <a:pt x="8895932" y="5152308"/>
                </a:lnTo>
                <a:lnTo>
                  <a:pt x="0" y="515230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9144000" y="1949108"/>
            <a:ext cx="6554607" cy="866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799">
                <a:solidFill>
                  <a:srgbClr val="1B1B1B"/>
                </a:solidFill>
                <a:latin typeface="Poppins"/>
                <a:ea typeface="Poppins"/>
                <a:cs typeface="Poppins"/>
                <a:sym typeface="Poppins"/>
              </a:rPr>
              <a:t>Rumus Pengukuran Berulang :</a:t>
            </a:r>
          </a:p>
          <a:p>
            <a:pPr algn="ctr">
              <a:lnSpc>
                <a:spcPts val="3359"/>
              </a:lnSpc>
            </a:pPr>
          </a:p>
        </p:txBody>
      </p:sp>
      <p:sp>
        <p:nvSpPr>
          <p:cNvPr name="TextBox 22" id="22"/>
          <p:cNvSpPr txBox="true"/>
          <p:nvPr/>
        </p:nvSpPr>
        <p:spPr>
          <a:xfrm rot="0">
            <a:off x="9716602" y="443229"/>
            <a:ext cx="5712937" cy="5854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00"/>
              </a:lnSpc>
            </a:pPr>
            <a:r>
              <a:rPr lang="en-US" sz="4300">
                <a:solidFill>
                  <a:srgbClr val="1B1B1B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Pengukuran Berulang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815422" y="-3008870"/>
            <a:ext cx="5012038" cy="5012038"/>
          </a:xfrm>
          <a:custGeom>
            <a:avLst/>
            <a:gdLst/>
            <a:ahLst/>
            <a:cxnLst/>
            <a:rect r="r" b="b" t="t" l="l"/>
            <a:pathLst>
              <a:path h="5012038" w="5012038">
                <a:moveTo>
                  <a:pt x="0" y="0"/>
                </a:moveTo>
                <a:lnTo>
                  <a:pt x="5012038" y="0"/>
                </a:lnTo>
                <a:lnTo>
                  <a:pt x="5012038" y="5012038"/>
                </a:lnTo>
                <a:lnTo>
                  <a:pt x="0" y="50120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08323" y="3389066"/>
            <a:ext cx="18944857" cy="5192246"/>
            <a:chOff x="0" y="0"/>
            <a:chExt cx="4989592" cy="136750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989592" cy="1367505"/>
            </a:xfrm>
            <a:custGeom>
              <a:avLst/>
              <a:gdLst/>
              <a:ahLst/>
              <a:cxnLst/>
              <a:rect r="r" b="b" t="t" l="l"/>
              <a:pathLst>
                <a:path h="1367505" w="4989592">
                  <a:moveTo>
                    <a:pt x="0" y="0"/>
                  </a:moveTo>
                  <a:lnTo>
                    <a:pt x="4989592" y="0"/>
                  </a:lnTo>
                  <a:lnTo>
                    <a:pt x="4989592" y="1367505"/>
                  </a:lnTo>
                  <a:lnTo>
                    <a:pt x="0" y="1367505"/>
                  </a:lnTo>
                  <a:close/>
                </a:path>
              </a:pathLst>
            </a:custGeom>
            <a:solidFill>
              <a:srgbClr val="FFF4EA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4989592" cy="14151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2126907" y="1414824"/>
            <a:ext cx="5686817" cy="8688193"/>
          </a:xfrm>
          <a:custGeom>
            <a:avLst/>
            <a:gdLst/>
            <a:ahLst/>
            <a:cxnLst/>
            <a:rect r="r" b="b" t="t" l="l"/>
            <a:pathLst>
              <a:path h="8688193" w="5686817">
                <a:moveTo>
                  <a:pt x="0" y="0"/>
                </a:moveTo>
                <a:lnTo>
                  <a:pt x="5686817" y="0"/>
                </a:lnTo>
                <a:lnTo>
                  <a:pt x="5686817" y="8688193"/>
                </a:lnTo>
                <a:lnTo>
                  <a:pt x="0" y="86881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951946" y="4749176"/>
            <a:ext cx="5896348" cy="4614940"/>
            <a:chOff x="0" y="0"/>
            <a:chExt cx="1552948" cy="121545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552948" cy="1215457"/>
            </a:xfrm>
            <a:custGeom>
              <a:avLst/>
              <a:gdLst/>
              <a:ahLst/>
              <a:cxnLst/>
              <a:rect r="r" b="b" t="t" l="l"/>
              <a:pathLst>
                <a:path h="1215457" w="1552948">
                  <a:moveTo>
                    <a:pt x="27573" y="0"/>
                  </a:moveTo>
                  <a:lnTo>
                    <a:pt x="1525375" y="0"/>
                  </a:lnTo>
                  <a:cubicBezTo>
                    <a:pt x="1540603" y="0"/>
                    <a:pt x="1552948" y="12345"/>
                    <a:pt x="1552948" y="27573"/>
                  </a:cubicBezTo>
                  <a:lnTo>
                    <a:pt x="1552948" y="1187884"/>
                  </a:lnTo>
                  <a:cubicBezTo>
                    <a:pt x="1552948" y="1195197"/>
                    <a:pt x="1550043" y="1202211"/>
                    <a:pt x="1544872" y="1207381"/>
                  </a:cubicBezTo>
                  <a:cubicBezTo>
                    <a:pt x="1539701" y="1212552"/>
                    <a:pt x="1532687" y="1215457"/>
                    <a:pt x="1525375" y="1215457"/>
                  </a:cubicBezTo>
                  <a:lnTo>
                    <a:pt x="27573" y="1215457"/>
                  </a:lnTo>
                  <a:cubicBezTo>
                    <a:pt x="12345" y="1215457"/>
                    <a:pt x="0" y="1203113"/>
                    <a:pt x="0" y="1187884"/>
                  </a:cubicBezTo>
                  <a:lnTo>
                    <a:pt x="0" y="27573"/>
                  </a:lnTo>
                  <a:cubicBezTo>
                    <a:pt x="0" y="20260"/>
                    <a:pt x="2905" y="13247"/>
                    <a:pt x="8076" y="8076"/>
                  </a:cubicBezTo>
                  <a:cubicBezTo>
                    <a:pt x="13247" y="2905"/>
                    <a:pt x="20260" y="0"/>
                    <a:pt x="27573" y="0"/>
                  </a:cubicBezTo>
                  <a:close/>
                </a:path>
              </a:pathLst>
            </a:custGeom>
            <a:solidFill>
              <a:srgbClr val="3158B6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66675"/>
              <a:ext cx="1552948" cy="12821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8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951946" y="3677719"/>
            <a:ext cx="909532" cy="909532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71D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480"/>
                </a:lnSpc>
              </a:pPr>
              <a:r>
                <a:rPr lang="en-US" sz="3200">
                  <a:solidFill>
                    <a:srgbClr val="1B1B1B"/>
                  </a:solidFill>
                  <a:latin typeface="Bernoru SemiCondensed"/>
                  <a:ea typeface="Bernoru SemiCondensed"/>
                  <a:cs typeface="Bernoru SemiCondensed"/>
                  <a:sym typeface="Bernoru SemiCondensed"/>
                </a:rPr>
                <a:t>1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7040061" y="4431881"/>
            <a:ext cx="6281380" cy="5502986"/>
            <a:chOff x="0" y="0"/>
            <a:chExt cx="1654355" cy="1449346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654355" cy="1449346"/>
            </a:xfrm>
            <a:custGeom>
              <a:avLst/>
              <a:gdLst/>
              <a:ahLst/>
              <a:cxnLst/>
              <a:rect r="r" b="b" t="t" l="l"/>
              <a:pathLst>
                <a:path h="1449346" w="1654355">
                  <a:moveTo>
                    <a:pt x="25883" y="0"/>
                  </a:moveTo>
                  <a:lnTo>
                    <a:pt x="1628472" y="0"/>
                  </a:lnTo>
                  <a:cubicBezTo>
                    <a:pt x="1642767" y="0"/>
                    <a:pt x="1654355" y="11588"/>
                    <a:pt x="1654355" y="25883"/>
                  </a:cubicBezTo>
                  <a:lnTo>
                    <a:pt x="1654355" y="1423463"/>
                  </a:lnTo>
                  <a:cubicBezTo>
                    <a:pt x="1654355" y="1430328"/>
                    <a:pt x="1651628" y="1436911"/>
                    <a:pt x="1646774" y="1441765"/>
                  </a:cubicBezTo>
                  <a:cubicBezTo>
                    <a:pt x="1641920" y="1446619"/>
                    <a:pt x="1635337" y="1449346"/>
                    <a:pt x="1628472" y="1449346"/>
                  </a:cubicBezTo>
                  <a:lnTo>
                    <a:pt x="25883" y="1449346"/>
                  </a:lnTo>
                  <a:cubicBezTo>
                    <a:pt x="11588" y="1449346"/>
                    <a:pt x="0" y="1437758"/>
                    <a:pt x="0" y="1423463"/>
                  </a:cubicBezTo>
                  <a:lnTo>
                    <a:pt x="0" y="25883"/>
                  </a:lnTo>
                  <a:cubicBezTo>
                    <a:pt x="0" y="19018"/>
                    <a:pt x="2727" y="12435"/>
                    <a:pt x="7581" y="7581"/>
                  </a:cubicBezTo>
                  <a:cubicBezTo>
                    <a:pt x="12435" y="2727"/>
                    <a:pt x="19018" y="0"/>
                    <a:pt x="25883" y="0"/>
                  </a:cubicBezTo>
                  <a:close/>
                </a:path>
              </a:pathLst>
            </a:custGeom>
            <a:solidFill>
              <a:srgbClr val="3158B6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66675"/>
              <a:ext cx="1654355" cy="15160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8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7040061" y="3522349"/>
            <a:ext cx="909532" cy="909532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71D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480"/>
                </a:lnSpc>
              </a:pPr>
              <a:r>
                <a:rPr lang="en-US" sz="3200">
                  <a:solidFill>
                    <a:srgbClr val="1B1B1B"/>
                  </a:solidFill>
                  <a:latin typeface="Bernoru SemiCondensed"/>
                  <a:ea typeface="Bernoru SemiCondensed"/>
                  <a:cs typeface="Bernoru SemiCondensed"/>
                  <a:sym typeface="Bernoru SemiCondensed"/>
                </a:rPr>
                <a:t>2</a:t>
              </a:r>
            </a:p>
          </p:txBody>
        </p:sp>
      </p:grpSp>
      <p:sp>
        <p:nvSpPr>
          <p:cNvPr name="Freeform 19" id="19"/>
          <p:cNvSpPr/>
          <p:nvPr/>
        </p:nvSpPr>
        <p:spPr>
          <a:xfrm flipH="false" flipV="false" rot="0">
            <a:off x="12935992" y="2658363"/>
            <a:ext cx="770898" cy="770898"/>
          </a:xfrm>
          <a:custGeom>
            <a:avLst/>
            <a:gdLst/>
            <a:ahLst/>
            <a:cxnLst/>
            <a:rect r="r" b="b" t="t" l="l"/>
            <a:pathLst>
              <a:path h="770898" w="770898">
                <a:moveTo>
                  <a:pt x="0" y="0"/>
                </a:moveTo>
                <a:lnTo>
                  <a:pt x="770898" y="0"/>
                </a:lnTo>
                <a:lnTo>
                  <a:pt x="770898" y="770897"/>
                </a:lnTo>
                <a:lnTo>
                  <a:pt x="0" y="7708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0" id="20"/>
          <p:cNvGrpSpPr/>
          <p:nvPr/>
        </p:nvGrpSpPr>
        <p:grpSpPr>
          <a:xfrm rot="0">
            <a:off x="17028746" y="1772614"/>
            <a:ext cx="461109" cy="461109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91D25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3" id="23"/>
          <p:cNvSpPr/>
          <p:nvPr/>
        </p:nvSpPr>
        <p:spPr>
          <a:xfrm flipH="false" flipV="false" rot="0">
            <a:off x="7232786" y="8600490"/>
            <a:ext cx="5895931" cy="1315621"/>
          </a:xfrm>
          <a:custGeom>
            <a:avLst/>
            <a:gdLst/>
            <a:ahLst/>
            <a:cxnLst/>
            <a:rect r="r" b="b" t="t" l="l"/>
            <a:pathLst>
              <a:path h="1315621" w="5895931">
                <a:moveTo>
                  <a:pt x="0" y="0"/>
                </a:moveTo>
                <a:lnTo>
                  <a:pt x="5895931" y="0"/>
                </a:lnTo>
                <a:lnTo>
                  <a:pt x="5895931" y="1315620"/>
                </a:lnTo>
                <a:lnTo>
                  <a:pt x="0" y="131562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1406712" y="95250"/>
            <a:ext cx="9873813" cy="1518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00"/>
              </a:lnSpc>
            </a:pPr>
            <a:r>
              <a:rPr lang="en-US" sz="5800">
                <a:solidFill>
                  <a:srgbClr val="1B1B1B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Apa Saja Sih ketidakpastian dalam pengukuran?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406712" y="1744039"/>
            <a:ext cx="8394224" cy="212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>
                <a:solidFill>
                  <a:srgbClr val="1B1B1B"/>
                </a:solidFill>
                <a:latin typeface="Poppins"/>
                <a:ea typeface="Poppins"/>
                <a:cs typeface="Poppins"/>
                <a:sym typeface="Poppins"/>
              </a:rPr>
              <a:t>Kesalahan dalam pengukuran dapat diakibatkan karena </a:t>
            </a:r>
          </a:p>
          <a:p>
            <a:pPr algn="l">
              <a:lnSpc>
                <a:spcPts val="3359"/>
              </a:lnSpc>
            </a:pPr>
            <a:r>
              <a:rPr lang="en-US" sz="2799">
                <a:solidFill>
                  <a:srgbClr val="1B1B1B"/>
                </a:solidFill>
                <a:latin typeface="Poppins"/>
                <a:ea typeface="Poppins"/>
                <a:cs typeface="Poppins"/>
                <a:sym typeface="Poppins"/>
              </a:rPr>
              <a:t>1.ketidakpastian mutlak </a:t>
            </a:r>
          </a:p>
          <a:p>
            <a:pPr algn="l">
              <a:lnSpc>
                <a:spcPts val="3359"/>
              </a:lnSpc>
            </a:pPr>
            <a:r>
              <a:rPr lang="en-US" sz="2799">
                <a:solidFill>
                  <a:srgbClr val="1B1B1B"/>
                </a:solidFill>
                <a:latin typeface="Poppins"/>
                <a:ea typeface="Poppins"/>
                <a:cs typeface="Poppins"/>
                <a:sym typeface="Poppins"/>
              </a:rPr>
              <a:t>2.ketidakpastian relatif. </a:t>
            </a:r>
          </a:p>
          <a:p>
            <a:pPr algn="l">
              <a:lnSpc>
                <a:spcPts val="3359"/>
              </a:lnSpc>
            </a:pPr>
          </a:p>
        </p:txBody>
      </p:sp>
      <p:sp>
        <p:nvSpPr>
          <p:cNvPr name="TextBox 26" id="26"/>
          <p:cNvSpPr txBox="true"/>
          <p:nvPr/>
        </p:nvSpPr>
        <p:spPr>
          <a:xfrm rot="0">
            <a:off x="1106226" y="4787837"/>
            <a:ext cx="5237393" cy="4772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32"/>
              </a:lnSpc>
            </a:pPr>
            <a:r>
              <a:rPr lang="en-US" sz="219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Ketidakpastian mutlak merupakan nilai ketidakpastian yang diakibatkan karena keterbatasan dari alat ukur yang digunakan pada proses pengukuran.</a:t>
            </a:r>
          </a:p>
          <a:p>
            <a:pPr algn="l">
              <a:lnSpc>
                <a:spcPts val="2538"/>
              </a:lnSpc>
            </a:pPr>
            <a:r>
              <a:rPr lang="en-US" sz="211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Semakin kecil ketidakpastian mutlak yang diperoleh, semakin tepat hasil pengukuran yang dilakukan.Pada pengukuran tunggal, ∆x merupakan ketidakpastian mutlak. Semakin kecil ketidakpastian mutlak yang diperoleh, semakin tepat hasil pengukuran yang dilakukan.</a:t>
            </a:r>
          </a:p>
          <a:p>
            <a:pPr algn="l">
              <a:lnSpc>
                <a:spcPts val="2272"/>
              </a:lnSpc>
            </a:pPr>
          </a:p>
          <a:p>
            <a:pPr algn="l">
              <a:lnSpc>
                <a:spcPts val="2272"/>
              </a:lnSpc>
            </a:pPr>
          </a:p>
        </p:txBody>
      </p:sp>
      <p:sp>
        <p:nvSpPr>
          <p:cNvPr name="TextBox 27" id="27"/>
          <p:cNvSpPr txBox="true"/>
          <p:nvPr/>
        </p:nvSpPr>
        <p:spPr>
          <a:xfrm rot="0">
            <a:off x="7147413" y="4498556"/>
            <a:ext cx="6066677" cy="3743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6"/>
              </a:lnSpc>
            </a:pPr>
            <a:r>
              <a:rPr lang="en-US" sz="245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Ketidakpastian relatif merupakan nilai ketidakpastian yang dibandingkan dengan hasil pengukuran yang diperoleh dan biasanya dinyatakan dalam bentuk persen. </a:t>
            </a:r>
          </a:p>
          <a:p>
            <a:pPr algn="l">
              <a:lnSpc>
                <a:spcPts val="2946"/>
              </a:lnSpc>
            </a:pPr>
            <a:r>
              <a:rPr lang="en-US" sz="245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Semakin kecil ketidakpastian relatif yang diperoleh, semakin tinggi ketelitian pengukuran yang dilakukan.</a:t>
            </a:r>
          </a:p>
          <a:p>
            <a:pPr algn="l">
              <a:lnSpc>
                <a:spcPts val="2946"/>
              </a:lnSpc>
            </a:pPr>
            <a:r>
              <a:rPr lang="en-US" sz="245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Ketidakpastian relatif dapat dinyatakan dengan rumus  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28428" y="7476937"/>
            <a:ext cx="18944857" cy="3311088"/>
            <a:chOff x="0" y="0"/>
            <a:chExt cx="25259809" cy="4414783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5259809" cy="1480118"/>
              <a:chOff x="0" y="0"/>
              <a:chExt cx="4989592" cy="292369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989592" cy="292369"/>
              </a:xfrm>
              <a:custGeom>
                <a:avLst/>
                <a:gdLst/>
                <a:ahLst/>
                <a:cxnLst/>
                <a:rect r="r" b="b" t="t" l="l"/>
                <a:pathLst>
                  <a:path h="292369" w="4989592">
                    <a:moveTo>
                      <a:pt x="0" y="0"/>
                    </a:moveTo>
                    <a:lnTo>
                      <a:pt x="4989592" y="0"/>
                    </a:lnTo>
                    <a:lnTo>
                      <a:pt x="4989592" y="292369"/>
                    </a:lnTo>
                    <a:lnTo>
                      <a:pt x="0" y="292369"/>
                    </a:lnTo>
                    <a:close/>
                  </a:path>
                </a:pathLst>
              </a:custGeom>
              <a:solidFill>
                <a:srgbClr val="28499A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47625"/>
                <a:ext cx="4989592" cy="33999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0">
              <a:off x="0" y="772875"/>
              <a:ext cx="25259809" cy="3641908"/>
              <a:chOff x="0" y="0"/>
              <a:chExt cx="4989592" cy="719389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4989592" cy="719389"/>
              </a:xfrm>
              <a:custGeom>
                <a:avLst/>
                <a:gdLst/>
                <a:ahLst/>
                <a:cxnLst/>
                <a:rect r="r" b="b" t="t" l="l"/>
                <a:pathLst>
                  <a:path h="719389" w="4989592">
                    <a:moveTo>
                      <a:pt x="0" y="0"/>
                    </a:moveTo>
                    <a:lnTo>
                      <a:pt x="4989592" y="0"/>
                    </a:lnTo>
                    <a:lnTo>
                      <a:pt x="4989592" y="719389"/>
                    </a:lnTo>
                    <a:lnTo>
                      <a:pt x="0" y="719389"/>
                    </a:lnTo>
                    <a:close/>
                  </a:path>
                </a:pathLst>
              </a:custGeom>
              <a:solidFill>
                <a:srgbClr val="3158B6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47625"/>
                <a:ext cx="4989592" cy="76701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Freeform 9" id="9"/>
          <p:cNvSpPr/>
          <p:nvPr/>
        </p:nvSpPr>
        <p:spPr>
          <a:xfrm flipH="false" flipV="false" rot="0">
            <a:off x="6022129" y="-1133543"/>
            <a:ext cx="12984209" cy="10391843"/>
          </a:xfrm>
          <a:custGeom>
            <a:avLst/>
            <a:gdLst/>
            <a:ahLst/>
            <a:cxnLst/>
            <a:rect r="r" b="b" t="t" l="l"/>
            <a:pathLst>
              <a:path h="10391843" w="12984209">
                <a:moveTo>
                  <a:pt x="0" y="0"/>
                </a:moveTo>
                <a:lnTo>
                  <a:pt x="12984210" y="0"/>
                </a:lnTo>
                <a:lnTo>
                  <a:pt x="12984210" y="10391843"/>
                </a:lnTo>
                <a:lnTo>
                  <a:pt x="0" y="103918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807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7700599" y="1965140"/>
            <a:ext cx="9558701" cy="1534270"/>
            <a:chOff x="0" y="0"/>
            <a:chExt cx="2517518" cy="40408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517518" cy="404088"/>
            </a:xfrm>
            <a:custGeom>
              <a:avLst/>
              <a:gdLst/>
              <a:ahLst/>
              <a:cxnLst/>
              <a:rect r="r" b="b" t="t" l="l"/>
              <a:pathLst>
                <a:path h="404088" w="2517518">
                  <a:moveTo>
                    <a:pt x="12149" y="0"/>
                  </a:moveTo>
                  <a:lnTo>
                    <a:pt x="2505369" y="0"/>
                  </a:lnTo>
                  <a:cubicBezTo>
                    <a:pt x="2508591" y="0"/>
                    <a:pt x="2511681" y="1280"/>
                    <a:pt x="2513960" y="3558"/>
                  </a:cubicBezTo>
                  <a:cubicBezTo>
                    <a:pt x="2516238" y="5837"/>
                    <a:pt x="2517518" y="8927"/>
                    <a:pt x="2517518" y="12149"/>
                  </a:cubicBezTo>
                  <a:lnTo>
                    <a:pt x="2517518" y="391939"/>
                  </a:lnTo>
                  <a:cubicBezTo>
                    <a:pt x="2517518" y="398648"/>
                    <a:pt x="2512079" y="404088"/>
                    <a:pt x="2505369" y="404088"/>
                  </a:cubicBezTo>
                  <a:lnTo>
                    <a:pt x="12149" y="404088"/>
                  </a:lnTo>
                  <a:cubicBezTo>
                    <a:pt x="5439" y="404088"/>
                    <a:pt x="0" y="398648"/>
                    <a:pt x="0" y="391939"/>
                  </a:cubicBezTo>
                  <a:lnTo>
                    <a:pt x="0" y="12149"/>
                  </a:lnTo>
                  <a:cubicBezTo>
                    <a:pt x="0" y="8927"/>
                    <a:pt x="1280" y="5837"/>
                    <a:pt x="3558" y="3558"/>
                  </a:cubicBezTo>
                  <a:cubicBezTo>
                    <a:pt x="5837" y="1280"/>
                    <a:pt x="8927" y="0"/>
                    <a:pt x="12149" y="0"/>
                  </a:cubicBezTo>
                  <a:close/>
                </a:path>
              </a:pathLst>
            </a:custGeom>
            <a:solidFill>
              <a:srgbClr val="FFB71D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47625"/>
              <a:ext cx="2517518" cy="4517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8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7700599" y="5948080"/>
            <a:ext cx="9558701" cy="2392171"/>
            <a:chOff x="0" y="0"/>
            <a:chExt cx="2517518" cy="63003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517518" cy="630037"/>
            </a:xfrm>
            <a:custGeom>
              <a:avLst/>
              <a:gdLst/>
              <a:ahLst/>
              <a:cxnLst/>
              <a:rect r="r" b="b" t="t" l="l"/>
              <a:pathLst>
                <a:path h="630037" w="2517518">
                  <a:moveTo>
                    <a:pt x="12149" y="0"/>
                  </a:moveTo>
                  <a:lnTo>
                    <a:pt x="2505369" y="0"/>
                  </a:lnTo>
                  <a:cubicBezTo>
                    <a:pt x="2508591" y="0"/>
                    <a:pt x="2511681" y="1280"/>
                    <a:pt x="2513960" y="3558"/>
                  </a:cubicBezTo>
                  <a:cubicBezTo>
                    <a:pt x="2516238" y="5837"/>
                    <a:pt x="2517518" y="8927"/>
                    <a:pt x="2517518" y="12149"/>
                  </a:cubicBezTo>
                  <a:lnTo>
                    <a:pt x="2517518" y="617888"/>
                  </a:lnTo>
                  <a:cubicBezTo>
                    <a:pt x="2517518" y="624598"/>
                    <a:pt x="2512079" y="630037"/>
                    <a:pt x="2505369" y="630037"/>
                  </a:cubicBezTo>
                  <a:lnTo>
                    <a:pt x="12149" y="630037"/>
                  </a:lnTo>
                  <a:cubicBezTo>
                    <a:pt x="5439" y="630037"/>
                    <a:pt x="0" y="624598"/>
                    <a:pt x="0" y="617888"/>
                  </a:cubicBezTo>
                  <a:lnTo>
                    <a:pt x="0" y="12149"/>
                  </a:lnTo>
                  <a:cubicBezTo>
                    <a:pt x="0" y="8927"/>
                    <a:pt x="1280" y="5837"/>
                    <a:pt x="3558" y="3558"/>
                  </a:cubicBezTo>
                  <a:cubicBezTo>
                    <a:pt x="5837" y="1280"/>
                    <a:pt x="8927" y="0"/>
                    <a:pt x="12149" y="0"/>
                  </a:cubicBezTo>
                  <a:close/>
                </a:path>
              </a:pathLst>
            </a:custGeom>
            <a:solidFill>
              <a:srgbClr val="FFB71D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47625"/>
              <a:ext cx="2517518" cy="6776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8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7267766" y="2277509"/>
            <a:ext cx="909532" cy="909532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158B6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480"/>
                </a:lnSpc>
              </a:pPr>
              <a:r>
                <a:rPr lang="en-US" sz="3200">
                  <a:solidFill>
                    <a:srgbClr val="FFFFFF"/>
                  </a:solidFill>
                  <a:latin typeface="Bernoru SemiCondensed"/>
                  <a:ea typeface="Bernoru SemiCondensed"/>
                  <a:cs typeface="Bernoru SemiCondensed"/>
                  <a:sym typeface="Bernoru SemiCondensed"/>
                </a:rPr>
                <a:t>1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7722531" y="4051860"/>
            <a:ext cx="9536769" cy="1343770"/>
            <a:chOff x="0" y="0"/>
            <a:chExt cx="2511742" cy="353915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511741" cy="353915"/>
            </a:xfrm>
            <a:custGeom>
              <a:avLst/>
              <a:gdLst/>
              <a:ahLst/>
              <a:cxnLst/>
              <a:rect r="r" b="b" t="t" l="l"/>
              <a:pathLst>
                <a:path h="353915" w="2511741">
                  <a:moveTo>
                    <a:pt x="12177" y="0"/>
                  </a:moveTo>
                  <a:lnTo>
                    <a:pt x="2499564" y="0"/>
                  </a:lnTo>
                  <a:cubicBezTo>
                    <a:pt x="2506290" y="0"/>
                    <a:pt x="2511741" y="5452"/>
                    <a:pt x="2511741" y="12177"/>
                  </a:cubicBezTo>
                  <a:lnTo>
                    <a:pt x="2511741" y="341738"/>
                  </a:lnTo>
                  <a:cubicBezTo>
                    <a:pt x="2511741" y="344967"/>
                    <a:pt x="2510459" y="348065"/>
                    <a:pt x="2508175" y="350348"/>
                  </a:cubicBezTo>
                  <a:cubicBezTo>
                    <a:pt x="2505891" y="352632"/>
                    <a:pt x="2502794" y="353915"/>
                    <a:pt x="2499564" y="353915"/>
                  </a:cubicBezTo>
                  <a:lnTo>
                    <a:pt x="12177" y="353915"/>
                  </a:lnTo>
                  <a:cubicBezTo>
                    <a:pt x="8947" y="353915"/>
                    <a:pt x="5850" y="352632"/>
                    <a:pt x="3567" y="350348"/>
                  </a:cubicBezTo>
                  <a:cubicBezTo>
                    <a:pt x="1283" y="348065"/>
                    <a:pt x="0" y="344967"/>
                    <a:pt x="0" y="341738"/>
                  </a:cubicBezTo>
                  <a:lnTo>
                    <a:pt x="0" y="12177"/>
                  </a:lnTo>
                  <a:cubicBezTo>
                    <a:pt x="0" y="8947"/>
                    <a:pt x="1283" y="5850"/>
                    <a:pt x="3567" y="3567"/>
                  </a:cubicBezTo>
                  <a:cubicBezTo>
                    <a:pt x="5850" y="1283"/>
                    <a:pt x="8947" y="0"/>
                    <a:pt x="12177" y="0"/>
                  </a:cubicBezTo>
                  <a:close/>
                </a:path>
              </a:pathLst>
            </a:custGeom>
            <a:solidFill>
              <a:srgbClr val="FFB71D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47625"/>
              <a:ext cx="2511742" cy="4015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8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7267766" y="4346821"/>
            <a:ext cx="909532" cy="909532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158B6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480"/>
                </a:lnSpc>
              </a:pPr>
              <a:r>
                <a:rPr lang="en-US" sz="3200">
                  <a:solidFill>
                    <a:srgbClr val="FFFFFF"/>
                  </a:solidFill>
                  <a:latin typeface="Bernoru SemiCondensed"/>
                  <a:ea typeface="Bernoru SemiCondensed"/>
                  <a:cs typeface="Bernoru SemiCondensed"/>
                  <a:sym typeface="Bernoru SemiCondensed"/>
                </a:rPr>
                <a:t>2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7245833" y="6123813"/>
            <a:ext cx="909532" cy="909532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158B6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480"/>
                </a:lnSpc>
              </a:pPr>
              <a:r>
                <a:rPr lang="en-US" sz="3200">
                  <a:solidFill>
                    <a:srgbClr val="FFFFFF"/>
                  </a:solidFill>
                  <a:latin typeface="Bernoru SemiCondensed"/>
                  <a:ea typeface="Bernoru SemiCondensed"/>
                  <a:cs typeface="Bernoru SemiCondensed"/>
                  <a:sym typeface="Bernoru SemiCondensed"/>
                </a:rPr>
                <a:t>3</a:t>
              </a:r>
            </a:p>
          </p:txBody>
        </p:sp>
      </p:grpSp>
      <p:sp>
        <p:nvSpPr>
          <p:cNvPr name="Freeform 28" id="28"/>
          <p:cNvSpPr/>
          <p:nvPr/>
        </p:nvSpPr>
        <p:spPr>
          <a:xfrm flipH="false" flipV="false" rot="0">
            <a:off x="453625" y="443054"/>
            <a:ext cx="4188209" cy="4188209"/>
          </a:xfrm>
          <a:custGeom>
            <a:avLst/>
            <a:gdLst/>
            <a:ahLst/>
            <a:cxnLst/>
            <a:rect r="r" b="b" t="t" l="l"/>
            <a:pathLst>
              <a:path h="4188209" w="4188209">
                <a:moveTo>
                  <a:pt x="0" y="0"/>
                </a:moveTo>
                <a:lnTo>
                  <a:pt x="4188209" y="0"/>
                </a:lnTo>
                <a:lnTo>
                  <a:pt x="4188209" y="4188209"/>
                </a:lnTo>
                <a:lnTo>
                  <a:pt x="0" y="41882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true" flipV="false" rot="0">
            <a:off x="1063311" y="1028700"/>
            <a:ext cx="5820572" cy="8229600"/>
          </a:xfrm>
          <a:custGeom>
            <a:avLst/>
            <a:gdLst/>
            <a:ahLst/>
            <a:cxnLst/>
            <a:rect r="r" b="b" t="t" l="l"/>
            <a:pathLst>
              <a:path h="8229600" w="5820572">
                <a:moveTo>
                  <a:pt x="5820572" y="0"/>
                </a:moveTo>
                <a:lnTo>
                  <a:pt x="0" y="0"/>
                </a:lnTo>
                <a:lnTo>
                  <a:pt x="0" y="8229600"/>
                </a:lnTo>
                <a:lnTo>
                  <a:pt x="5820572" y="8229600"/>
                </a:lnTo>
                <a:lnTo>
                  <a:pt x="582057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0" id="30"/>
          <p:cNvSpPr txBox="true"/>
          <p:nvPr/>
        </p:nvSpPr>
        <p:spPr>
          <a:xfrm rot="0">
            <a:off x="8155365" y="566879"/>
            <a:ext cx="4634003" cy="848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99"/>
              </a:lnSpc>
            </a:pPr>
            <a:r>
              <a:rPr lang="en-US" sz="6399">
                <a:solidFill>
                  <a:srgbClr val="1B1B1B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RINGKASAN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8539247" y="2258459"/>
            <a:ext cx="7451506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79"/>
              </a:lnSpc>
            </a:pPr>
            <a:r>
              <a:rPr lang="en-US" sz="2899">
                <a:solidFill>
                  <a:srgbClr val="1B1B1B"/>
                </a:solidFill>
                <a:latin typeface="Poppins"/>
                <a:ea typeface="Poppins"/>
                <a:cs typeface="Poppins"/>
                <a:sym typeface="Poppins"/>
              </a:rPr>
              <a:t>Pengukuran dipengaruhi ketidakpastian (skala, sistem, acak, keterampilan)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8558297" y="4318246"/>
            <a:ext cx="7930923" cy="866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>
                <a:solidFill>
                  <a:srgbClr val="1B1B1B"/>
                </a:solidFill>
                <a:latin typeface="Poppins"/>
                <a:ea typeface="Poppins"/>
                <a:cs typeface="Poppins"/>
                <a:sym typeface="Poppins"/>
              </a:rPr>
              <a:t>Dua cara pengukuran yaitu pengukuran  tunggal &amp; pengukuran  berulang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8558297" y="6364267"/>
            <a:ext cx="7949973" cy="1285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>
                <a:solidFill>
                  <a:srgbClr val="1B1B1B"/>
                </a:solidFill>
                <a:latin typeface="Poppins"/>
                <a:ea typeface="Poppins"/>
                <a:cs typeface="Poppins"/>
                <a:sym typeface="Poppins"/>
              </a:rPr>
              <a:t>Notasi hasil pengukuran : </a:t>
            </a:r>
          </a:p>
          <a:p>
            <a:pPr algn="l" marL="604518" indent="-302259" lvl="1">
              <a:lnSpc>
                <a:spcPts val="3359"/>
              </a:lnSpc>
              <a:buAutoNum type="arabicPeriod" startAt="1"/>
            </a:pPr>
            <a:r>
              <a:rPr lang="en-US" sz="2799">
                <a:solidFill>
                  <a:srgbClr val="1B1B1B"/>
                </a:solidFill>
                <a:latin typeface="Poppins"/>
                <a:ea typeface="Poppins"/>
                <a:cs typeface="Poppins"/>
                <a:sym typeface="Poppins"/>
              </a:rPr>
              <a:t> pengukuran tunggal (x ± Δx), </a:t>
            </a:r>
          </a:p>
          <a:p>
            <a:pPr algn="l" marL="604518" indent="-302259" lvl="1">
              <a:lnSpc>
                <a:spcPts val="3359"/>
              </a:lnSpc>
              <a:buAutoNum type="arabicPeriod" startAt="1"/>
            </a:pPr>
            <a:r>
              <a:rPr lang="en-US" sz="2799">
                <a:solidFill>
                  <a:srgbClr val="1B1B1B"/>
                </a:solidFill>
                <a:latin typeface="Poppins"/>
                <a:ea typeface="Poppins"/>
                <a:cs typeface="Poppins"/>
                <a:sym typeface="Poppins"/>
              </a:rPr>
              <a:t> pengukuran </a:t>
            </a:r>
            <a:r>
              <a:rPr lang="en-US" sz="2799">
                <a:solidFill>
                  <a:srgbClr val="1B1B1B"/>
                </a:solidFill>
                <a:latin typeface="Poppins"/>
                <a:ea typeface="Poppins"/>
                <a:cs typeface="Poppins"/>
                <a:sym typeface="Poppins"/>
              </a:rPr>
              <a:t>berulang (x̄ ± Δx)</a:t>
            </a:r>
          </a:p>
        </p:txBody>
      </p:sp>
      <p:sp>
        <p:nvSpPr>
          <p:cNvPr name="Freeform 34" id="34"/>
          <p:cNvSpPr/>
          <p:nvPr/>
        </p:nvSpPr>
        <p:spPr>
          <a:xfrm flipH="false" flipV="false" rot="0">
            <a:off x="5176063" y="4062378"/>
            <a:ext cx="568885" cy="568885"/>
          </a:xfrm>
          <a:custGeom>
            <a:avLst/>
            <a:gdLst/>
            <a:ahLst/>
            <a:cxnLst/>
            <a:rect r="r" b="b" t="t" l="l"/>
            <a:pathLst>
              <a:path h="568885" w="568885">
                <a:moveTo>
                  <a:pt x="0" y="0"/>
                </a:moveTo>
                <a:lnTo>
                  <a:pt x="568885" y="0"/>
                </a:lnTo>
                <a:lnTo>
                  <a:pt x="568885" y="568885"/>
                </a:lnTo>
                <a:lnTo>
                  <a:pt x="0" y="5688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5" id="35"/>
          <p:cNvGrpSpPr/>
          <p:nvPr/>
        </p:nvGrpSpPr>
        <p:grpSpPr>
          <a:xfrm rot="0">
            <a:off x="832757" y="5662704"/>
            <a:ext cx="461109" cy="461109"/>
            <a:chOff x="0" y="0"/>
            <a:chExt cx="812800" cy="812800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91D25"/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38" id="38"/>
          <p:cNvSpPr/>
          <p:nvPr/>
        </p:nvSpPr>
        <p:spPr>
          <a:xfrm flipH="false" flipV="false" rot="0">
            <a:off x="832757" y="798146"/>
            <a:ext cx="799439" cy="799439"/>
          </a:xfrm>
          <a:custGeom>
            <a:avLst/>
            <a:gdLst/>
            <a:ahLst/>
            <a:cxnLst/>
            <a:rect r="r" b="b" t="t" l="l"/>
            <a:pathLst>
              <a:path h="799439" w="799439">
                <a:moveTo>
                  <a:pt x="0" y="0"/>
                </a:moveTo>
                <a:lnTo>
                  <a:pt x="799439" y="0"/>
                </a:lnTo>
                <a:lnTo>
                  <a:pt x="799439" y="799439"/>
                </a:lnTo>
                <a:lnTo>
                  <a:pt x="0" y="79943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53762" y="8106582"/>
            <a:ext cx="18944857" cy="1110089"/>
            <a:chOff x="0" y="0"/>
            <a:chExt cx="4989592" cy="29236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989592" cy="292369"/>
            </a:xfrm>
            <a:custGeom>
              <a:avLst/>
              <a:gdLst/>
              <a:ahLst/>
              <a:cxnLst/>
              <a:rect r="r" b="b" t="t" l="l"/>
              <a:pathLst>
                <a:path h="292369" w="4989592">
                  <a:moveTo>
                    <a:pt x="0" y="0"/>
                  </a:moveTo>
                  <a:lnTo>
                    <a:pt x="4989592" y="0"/>
                  </a:lnTo>
                  <a:lnTo>
                    <a:pt x="4989592" y="292369"/>
                  </a:lnTo>
                  <a:lnTo>
                    <a:pt x="0" y="292369"/>
                  </a:lnTo>
                  <a:close/>
                </a:path>
              </a:pathLst>
            </a:custGeom>
            <a:solidFill>
              <a:srgbClr val="28499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989592" cy="3399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353762" y="8686238"/>
            <a:ext cx="18944857" cy="2731431"/>
            <a:chOff x="0" y="0"/>
            <a:chExt cx="4989592" cy="71938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989592" cy="719389"/>
            </a:xfrm>
            <a:custGeom>
              <a:avLst/>
              <a:gdLst/>
              <a:ahLst/>
              <a:cxnLst/>
              <a:rect r="r" b="b" t="t" l="l"/>
              <a:pathLst>
                <a:path h="719389" w="4989592">
                  <a:moveTo>
                    <a:pt x="0" y="0"/>
                  </a:moveTo>
                  <a:lnTo>
                    <a:pt x="4989592" y="0"/>
                  </a:lnTo>
                  <a:lnTo>
                    <a:pt x="4989592" y="719389"/>
                  </a:lnTo>
                  <a:lnTo>
                    <a:pt x="0" y="719389"/>
                  </a:lnTo>
                  <a:close/>
                </a:path>
              </a:pathLst>
            </a:custGeom>
            <a:solidFill>
              <a:srgbClr val="3158B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4989592" cy="7670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-1008305" y="2880046"/>
            <a:ext cx="4074011" cy="4074011"/>
          </a:xfrm>
          <a:custGeom>
            <a:avLst/>
            <a:gdLst/>
            <a:ahLst/>
            <a:cxnLst/>
            <a:rect r="r" b="b" t="t" l="l"/>
            <a:pathLst>
              <a:path h="4074011" w="4074011">
                <a:moveTo>
                  <a:pt x="0" y="0"/>
                </a:moveTo>
                <a:lnTo>
                  <a:pt x="4074010" y="0"/>
                </a:lnTo>
                <a:lnTo>
                  <a:pt x="4074010" y="4074011"/>
                </a:lnTo>
                <a:lnTo>
                  <a:pt x="0" y="40740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5760479" y="3144638"/>
            <a:ext cx="6767042" cy="3133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000"/>
              </a:lnSpc>
            </a:pPr>
            <a:r>
              <a:rPr lang="en-US" sz="12000">
                <a:solidFill>
                  <a:srgbClr val="28499A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TERIMA KASIH!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3863914" y="319673"/>
            <a:ext cx="4074011" cy="4074011"/>
          </a:xfrm>
          <a:custGeom>
            <a:avLst/>
            <a:gdLst/>
            <a:ahLst/>
            <a:cxnLst/>
            <a:rect r="r" b="b" t="t" l="l"/>
            <a:pathLst>
              <a:path h="4074011" w="4074011">
                <a:moveTo>
                  <a:pt x="0" y="0"/>
                </a:moveTo>
                <a:lnTo>
                  <a:pt x="4074011" y="0"/>
                </a:lnTo>
                <a:lnTo>
                  <a:pt x="4074011" y="4074011"/>
                </a:lnTo>
                <a:lnTo>
                  <a:pt x="0" y="40740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527521" y="1613664"/>
            <a:ext cx="4556846" cy="7285656"/>
          </a:xfrm>
          <a:custGeom>
            <a:avLst/>
            <a:gdLst/>
            <a:ahLst/>
            <a:cxnLst/>
            <a:rect r="r" b="b" t="t" l="l"/>
            <a:pathLst>
              <a:path h="7285656" w="4556846">
                <a:moveTo>
                  <a:pt x="0" y="0"/>
                </a:moveTo>
                <a:lnTo>
                  <a:pt x="4556846" y="0"/>
                </a:lnTo>
                <a:lnTo>
                  <a:pt x="4556846" y="7285656"/>
                </a:lnTo>
                <a:lnTo>
                  <a:pt x="0" y="72856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421148" y="2356679"/>
            <a:ext cx="568885" cy="568885"/>
          </a:xfrm>
          <a:custGeom>
            <a:avLst/>
            <a:gdLst/>
            <a:ahLst/>
            <a:cxnLst/>
            <a:rect r="r" b="b" t="t" l="l"/>
            <a:pathLst>
              <a:path h="568885" w="568885">
                <a:moveTo>
                  <a:pt x="0" y="0"/>
                </a:moveTo>
                <a:lnTo>
                  <a:pt x="568885" y="0"/>
                </a:lnTo>
                <a:lnTo>
                  <a:pt x="568885" y="568884"/>
                </a:lnTo>
                <a:lnTo>
                  <a:pt x="0" y="5688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0">
            <a:off x="1317759" y="1785114"/>
            <a:ext cx="4656571" cy="7114206"/>
          </a:xfrm>
          <a:custGeom>
            <a:avLst/>
            <a:gdLst/>
            <a:ahLst/>
            <a:cxnLst/>
            <a:rect r="r" b="b" t="t" l="l"/>
            <a:pathLst>
              <a:path h="7114206" w="4656571">
                <a:moveTo>
                  <a:pt x="4656571" y="0"/>
                </a:moveTo>
                <a:lnTo>
                  <a:pt x="0" y="0"/>
                </a:lnTo>
                <a:lnTo>
                  <a:pt x="0" y="7114206"/>
                </a:lnTo>
                <a:lnTo>
                  <a:pt x="4656571" y="7114206"/>
                </a:lnTo>
                <a:lnTo>
                  <a:pt x="4656571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4562330" y="6176214"/>
            <a:ext cx="427703" cy="427703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91D25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16799925" y="6319474"/>
            <a:ext cx="568885" cy="568885"/>
          </a:xfrm>
          <a:custGeom>
            <a:avLst/>
            <a:gdLst/>
            <a:ahLst/>
            <a:cxnLst/>
            <a:rect r="r" b="b" t="t" l="l"/>
            <a:pathLst>
              <a:path h="568885" w="568885">
                <a:moveTo>
                  <a:pt x="0" y="0"/>
                </a:moveTo>
                <a:lnTo>
                  <a:pt x="568885" y="0"/>
                </a:lnTo>
                <a:lnTo>
                  <a:pt x="568885" y="568885"/>
                </a:lnTo>
                <a:lnTo>
                  <a:pt x="0" y="5688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12981866" y="4179833"/>
            <a:ext cx="427703" cy="427703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91D25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" ma:contentTypeID="0x010100CA08E49EA560E84BB65791B1EAD2AA8E" ma:contentTypeVersion="15" ma:contentTypeDescription="Buat sebuah dokumen baru." ma:contentTypeScope="" ma:versionID="5aa7c9aa11938329ccfc11f9f21298fc">
  <xsd:schema xmlns:xsd="http://www.w3.org/2001/XMLSchema" xmlns:xs="http://www.w3.org/2001/XMLSchema" xmlns:p="http://schemas.microsoft.com/office/2006/metadata/properties" xmlns:ns2="31c37605-6383-4f38-99ef-77a8a0c5a3b2" xmlns:ns3="65ba3628-a216-40b4-a64c-b6bf6a5773ee" targetNamespace="http://schemas.microsoft.com/office/2006/metadata/properties" ma:root="true" ma:fieldsID="f34fc30ab1fcb07ad50aa31fc0213f97" ns2:_="" ns3:_="">
    <xsd:import namespace="31c37605-6383-4f38-99ef-77a8a0c5a3b2"/>
    <xsd:import namespace="65ba3628-a216-40b4-a64c-b6bf6a5773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c37605-6383-4f38-99ef-77a8a0c5a3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Tag Gambar" ma:readOnly="false" ma:fieldId="{5cf76f15-5ced-4ddc-b409-7134ff3c332f}" ma:taxonomyMulti="true" ma:sspId="4822645d-bbc6-434d-bf36-84bd98ba623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ba3628-a216-40b4-a64c-b6bf6a5773e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c8c089f-292b-4652-a2ca-d4c091074693}" ma:internalName="TaxCatchAll" ma:showField="CatchAllData" ma:web="65ba3628-a216-40b4-a64c-b6bf6a5773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Dibagikan Denga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ibagikan Dengan Detail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e Isi"/>
        <xsd:element ref="dc:title" minOccurs="0" maxOccurs="1" ma:index="4" ma:displayName="Judu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5ba3628-a216-40b4-a64c-b6bf6a5773ee" xsi:nil="true"/>
    <lcf76f155ced4ddcb4097134ff3c332f xmlns="31c37605-6383-4f38-99ef-77a8a0c5a3b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3545A47-F286-4AE1-A1DB-81701B800E49}"/>
</file>

<file path=customXml/itemProps2.xml><?xml version="1.0" encoding="utf-8"?>
<ds:datastoreItem xmlns:ds="http://schemas.openxmlformats.org/officeDocument/2006/customXml" ds:itemID="{83DD0986-1255-4548-8F40-B0EEA388326B}"/>
</file>

<file path=customXml/itemProps3.xml><?xml version="1.0" encoding="utf-8"?>
<ds:datastoreItem xmlns:ds="http://schemas.openxmlformats.org/officeDocument/2006/customXml" ds:itemID="{6CC0E374-A3E2-4CC4-9248-3931353537F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Biru Kuning Ilustrasi Lucu Presentasi Sains</dc:title>
  <cp:revision>1</cp:revision>
  <dcterms:created xsi:type="dcterms:W3CDTF">2006-08-16T00:00:00Z</dcterms:created>
  <dcterms:modified xsi:type="dcterms:W3CDTF">2011-08-01T06:04:30Z</dcterms:modified>
  <dc:identifier>DAGnzecDOm0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0x010100CA08E49EA560E84BB65791B1EAD2AA8E</vt:lpwstr>
  </property>
</Properties>
</file>