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8" r:id="rId6"/>
    <p:sldId id="293" r:id="rId7"/>
    <p:sldId id="300" r:id="rId8"/>
    <p:sldId id="295" r:id="rId9"/>
    <p:sldId id="301" r:id="rId10"/>
    <p:sldId id="291" r:id="rId11"/>
    <p:sldId id="296" r:id="rId12"/>
    <p:sldId id="294" r:id="rId13"/>
    <p:sldId id="258" r:id="rId14"/>
    <p:sldId id="277" r:id="rId15"/>
    <p:sldId id="290" r:id="rId16"/>
    <p:sldId id="264" r:id="rId17"/>
    <p:sldId id="276" r:id="rId18"/>
    <p:sldId id="286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FF104-C5B5-4178-88D9-B8FE7EFFDC16}" v="44" dt="2024-10-17T00:30:31.321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204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Saj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>
            <a:normAutofit/>
          </a:bodyPr>
          <a:lstStyle/>
          <a:p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ANGKA PENTING </a:t>
            </a:r>
            <a:b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&amp; </a:t>
            </a:r>
            <a:b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OPERASI ANGKA PENTING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>
            <a:normAutofit/>
          </a:bodyPr>
          <a:lstStyle/>
          <a:p>
            <a:r>
              <a:rPr lang="en-GB" dirty="0"/>
              <a:t>OPERASI</a:t>
            </a:r>
            <a:br>
              <a:rPr lang="en-GB" dirty="0"/>
            </a:br>
            <a:r>
              <a:rPr lang="en-GB" dirty="0"/>
              <a:t>ANGKA PENTING</a:t>
            </a:r>
            <a:endParaRPr lang="en-US" dirty="0"/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429461"/>
            <a:ext cx="8964118" cy="1219457"/>
          </a:xfrm>
        </p:spPr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en-US" sz="3200" dirty="0" err="1"/>
              <a:t>perasi</a:t>
            </a:r>
            <a:r>
              <a:rPr lang="en-US" sz="3200" dirty="0"/>
              <a:t> </a:t>
            </a:r>
            <a:r>
              <a:rPr lang="en-US" sz="3200" dirty="0" err="1"/>
              <a:t>penjumlahan</a:t>
            </a:r>
            <a:r>
              <a:rPr lang="en-US" sz="3200" dirty="0"/>
              <a:t> &amp; </a:t>
            </a:r>
            <a:r>
              <a:rPr lang="en-US" sz="3200" dirty="0" err="1"/>
              <a:t>pengurangan</a:t>
            </a:r>
            <a:r>
              <a:rPr lang="en-US" sz="3200" dirty="0"/>
              <a:t> </a:t>
            </a:r>
            <a:r>
              <a:rPr lang="en-US" sz="3200" dirty="0" err="1"/>
              <a:t>angka</a:t>
            </a:r>
            <a:r>
              <a:rPr lang="en-US" sz="3200" dirty="0"/>
              <a:t> </a:t>
            </a:r>
            <a:r>
              <a:rPr lang="en-US" sz="3200" dirty="0" err="1"/>
              <a:t>penting</a:t>
            </a:r>
            <a:endParaRPr lang="en-ZA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02177" y="1828800"/>
            <a:ext cx="7600013" cy="4527549"/>
          </a:xfrm>
        </p:spPr>
        <p:txBody>
          <a:bodyPr>
            <a:normAutofit/>
          </a:bodyPr>
          <a:lstStyle/>
          <a:p>
            <a:r>
              <a:rPr lang="en-GB" dirty="0" err="1"/>
              <a:t>Hasilnya</a:t>
            </a:r>
            <a:r>
              <a:rPr lang="en-GB" dirty="0"/>
              <a:t> </a:t>
            </a:r>
            <a:r>
              <a:rPr lang="en-GB" dirty="0" err="1"/>
              <a:t>dibulatkan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angka</a:t>
            </a:r>
            <a:r>
              <a:rPr lang="en-GB" dirty="0"/>
              <a:t> </a:t>
            </a:r>
            <a:r>
              <a:rPr lang="en-GB" dirty="0" err="1"/>
              <a:t>penting</a:t>
            </a:r>
            <a:r>
              <a:rPr lang="en-GB" dirty="0"/>
              <a:t> yang </a:t>
            </a:r>
            <a:r>
              <a:rPr lang="en-GB" dirty="0" err="1"/>
              <a:t>pengukurannya</a:t>
            </a:r>
            <a:r>
              <a:rPr lang="en-GB" dirty="0"/>
              <a:t> paling </a:t>
            </a:r>
            <a:r>
              <a:rPr lang="en-GB" dirty="0" err="1"/>
              <a:t>tidak</a:t>
            </a:r>
            <a:r>
              <a:rPr lang="en-GB" dirty="0"/>
              <a:t> </a:t>
            </a:r>
            <a:r>
              <a:rPr lang="en-GB" dirty="0" err="1"/>
              <a:t>teliti</a:t>
            </a:r>
            <a:r>
              <a:rPr lang="en-GB" dirty="0"/>
              <a:t>.</a:t>
            </a:r>
          </a:p>
          <a:p>
            <a:r>
              <a:rPr lang="en-GB" dirty="0" err="1"/>
              <a:t>Contoh</a:t>
            </a:r>
            <a:r>
              <a:rPr lang="en-GB" dirty="0"/>
              <a:t> :</a:t>
            </a:r>
          </a:p>
          <a:p>
            <a:r>
              <a:rPr lang="en-US" dirty="0"/>
              <a:t>273,219 gr +15,5 gr + 8,43 gr = 297,149 gr</a:t>
            </a:r>
          </a:p>
          <a:p>
            <a:r>
              <a:rPr lang="en-US" dirty="0"/>
              <a:t>                                                       ≈ 297,1  gr.</a:t>
            </a:r>
          </a:p>
          <a:p>
            <a:r>
              <a:rPr lang="en-US" dirty="0"/>
              <a:t>501,36 mm – 254 mm + 1,2 mm = 248,56 mm</a:t>
            </a:r>
          </a:p>
          <a:p>
            <a:r>
              <a:rPr lang="en-US" dirty="0"/>
              <a:t>                                                           ≈ 248 mm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544285"/>
            <a:ext cx="6594768" cy="3445329"/>
          </a:xfrm>
        </p:spPr>
        <p:txBody>
          <a:bodyPr>
            <a:normAutofit/>
          </a:bodyPr>
          <a:lstStyle/>
          <a:p>
            <a:r>
              <a:rPr lang="en-US" dirty="0"/>
              <a:t>OPERASI PERKALIAN &amp; PEMBAGIAN ANGKA PENTING​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789" y="4130045"/>
            <a:ext cx="6594768" cy="195152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7" y="503237"/>
            <a:ext cx="6820004" cy="1127560"/>
          </a:xfrm>
        </p:spPr>
        <p:txBody>
          <a:bodyPr>
            <a:normAutofit fontScale="90000"/>
          </a:bodyPr>
          <a:lstStyle/>
          <a:p>
            <a:r>
              <a:rPr lang="en-GB" sz="3200" dirty="0" err="1"/>
              <a:t>Operasi</a:t>
            </a:r>
            <a:r>
              <a:rPr lang="en-GB" sz="3200" dirty="0"/>
              <a:t> </a:t>
            </a:r>
            <a:r>
              <a:rPr lang="en-GB" sz="3200" dirty="0" err="1"/>
              <a:t>perkalian</a:t>
            </a:r>
            <a:r>
              <a:rPr lang="en-GB" sz="3200" dirty="0"/>
              <a:t> &amp; </a:t>
            </a:r>
            <a:r>
              <a:rPr lang="en-GB" sz="3200" dirty="0" err="1"/>
              <a:t>pembagian</a:t>
            </a:r>
            <a:r>
              <a:rPr lang="en-GB" sz="3200" dirty="0"/>
              <a:t> </a:t>
            </a:r>
            <a:r>
              <a:rPr lang="en-GB" sz="3200" dirty="0" err="1"/>
              <a:t>angka</a:t>
            </a:r>
            <a:r>
              <a:rPr lang="en-GB" sz="3200" dirty="0"/>
              <a:t> </a:t>
            </a:r>
            <a:r>
              <a:rPr lang="en-GB" sz="3200" dirty="0" err="1"/>
              <a:t>penting</a:t>
            </a:r>
            <a:r>
              <a:rPr lang="en-GB" sz="3200" dirty="0"/>
              <a:t> </a:t>
            </a:r>
            <a:r>
              <a:rPr lang="en-GB" dirty="0"/>
              <a:t>: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39646" y="1918741"/>
            <a:ext cx="6820004" cy="44360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 err="1"/>
              <a:t>Hasilnya</a:t>
            </a:r>
            <a:r>
              <a:rPr lang="en-GB" sz="2400" dirty="0"/>
              <a:t> </a:t>
            </a:r>
            <a:r>
              <a:rPr lang="en-GB" sz="2400" dirty="0" err="1"/>
              <a:t>dibulatkan</a:t>
            </a:r>
            <a:r>
              <a:rPr lang="en-GB" sz="2400" dirty="0"/>
              <a:t> </a:t>
            </a:r>
            <a:r>
              <a:rPr lang="en-GB" sz="2400" dirty="0" err="1"/>
              <a:t>ke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 yang paling </a:t>
            </a:r>
            <a:r>
              <a:rPr lang="en-GB" sz="2400" dirty="0" err="1"/>
              <a:t>sedikit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pentingnya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r>
              <a:rPr lang="en-GB" sz="2400" dirty="0" err="1"/>
              <a:t>Contoh</a:t>
            </a:r>
            <a:r>
              <a:rPr lang="en-GB" sz="2400" dirty="0"/>
              <a:t> :</a:t>
            </a:r>
          </a:p>
          <a:p>
            <a:r>
              <a:rPr lang="en-US" sz="2400" dirty="0"/>
              <a:t>0,4056 kg x 2,10 m : 2,0 s</a:t>
            </a:r>
            <a:r>
              <a:rPr lang="en-US" sz="2400" baseline="30000" dirty="0"/>
              <a:t>2</a:t>
            </a:r>
            <a:r>
              <a:rPr lang="en-US" sz="2400" dirty="0"/>
              <a:t> = 0,42588 kg m/s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/>
              <a:t>                                                 ≈ 0,42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kg m/s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venir Next LT Pro"/>
              </a:rPr>
              <a:t>                                                     ( 2 </a:t>
            </a:r>
            <a:r>
              <a:rPr lang="en-US" sz="2400" dirty="0" err="1">
                <a:solidFill>
                  <a:prstClr val="white"/>
                </a:solidFill>
                <a:latin typeface="Avenir Next LT Pro"/>
              </a:rPr>
              <a:t>angka</a:t>
            </a:r>
            <a:r>
              <a:rPr lang="en-US" sz="2400" dirty="0">
                <a:solidFill>
                  <a:prstClr val="white"/>
                </a:solidFill>
                <a:latin typeface="Avenir Next LT Pro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venir Next LT Pro"/>
              </a:rPr>
              <a:t>penting</a:t>
            </a:r>
            <a:r>
              <a:rPr lang="en-US" sz="2400" dirty="0">
                <a:solidFill>
                  <a:prstClr val="white"/>
                </a:solidFill>
                <a:latin typeface="Avenir Next LT Pro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7621" y="869430"/>
            <a:ext cx="7800842" cy="2360238"/>
          </a:xfrm>
        </p:spPr>
        <p:txBody>
          <a:bodyPr>
            <a:normAutofit fontScale="90000"/>
          </a:bodyPr>
          <a:lstStyle/>
          <a:p>
            <a:r>
              <a:rPr lang="en-GB" dirty="0"/>
              <a:t>O</a:t>
            </a:r>
            <a:r>
              <a:rPr lang="en-US" dirty="0" err="1"/>
              <a:t>perasi</a:t>
            </a:r>
            <a:r>
              <a:rPr lang="en-US" dirty="0"/>
              <a:t> </a:t>
            </a:r>
            <a:r>
              <a:rPr lang="en-US" dirty="0" err="1"/>
              <a:t>perkalian</a:t>
            </a:r>
            <a:r>
              <a:rPr lang="en-US" dirty="0"/>
              <a:t> &amp; </a:t>
            </a:r>
            <a:r>
              <a:rPr lang="en-US" dirty="0" err="1"/>
              <a:t>pembagian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dan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eksak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029969"/>
          </a:xfrm>
        </p:spPr>
        <p:txBody>
          <a:bodyPr bIns="0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361" y="476386"/>
            <a:ext cx="7428880" cy="1457345"/>
          </a:xfrm>
        </p:spPr>
        <p:txBody>
          <a:bodyPr>
            <a:normAutofit/>
          </a:bodyPr>
          <a:lstStyle/>
          <a:p>
            <a:r>
              <a:rPr lang="en-GB" sz="3200" dirty="0" err="1"/>
              <a:t>Operasi</a:t>
            </a:r>
            <a:r>
              <a:rPr lang="en-GB" sz="3200" dirty="0"/>
              <a:t> </a:t>
            </a:r>
            <a:r>
              <a:rPr lang="en-GB" sz="3200" dirty="0" err="1"/>
              <a:t>perkalian</a:t>
            </a:r>
            <a:r>
              <a:rPr lang="en-GB" sz="3200" dirty="0"/>
              <a:t> dan </a:t>
            </a:r>
            <a:r>
              <a:rPr lang="en-GB" sz="3200" dirty="0" err="1"/>
              <a:t>pembagian</a:t>
            </a:r>
            <a:r>
              <a:rPr lang="en-GB" sz="3200" dirty="0"/>
              <a:t> </a:t>
            </a:r>
            <a:r>
              <a:rPr lang="en-GB" sz="3200" dirty="0" err="1"/>
              <a:t>angka</a:t>
            </a:r>
            <a:r>
              <a:rPr lang="en-GB" sz="3200" dirty="0"/>
              <a:t> </a:t>
            </a:r>
            <a:r>
              <a:rPr lang="en-GB" sz="3200" dirty="0" err="1"/>
              <a:t>penting</a:t>
            </a:r>
            <a:r>
              <a:rPr lang="en-GB" sz="3200" dirty="0"/>
              <a:t> dan </a:t>
            </a:r>
            <a:r>
              <a:rPr lang="en-GB" sz="3200" dirty="0" err="1"/>
              <a:t>bilangan</a:t>
            </a:r>
            <a:r>
              <a:rPr lang="en-GB" sz="3200" dirty="0"/>
              <a:t> </a:t>
            </a:r>
            <a:r>
              <a:rPr lang="en-GB" sz="3200" dirty="0" err="1"/>
              <a:t>eksak</a:t>
            </a:r>
            <a:r>
              <a:rPr lang="en-GB" sz="3200" dirty="0"/>
              <a:t>.</a:t>
            </a:r>
            <a:endParaRPr lang="en-US" sz="32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40360" y="2188564"/>
            <a:ext cx="8066957" cy="40770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 err="1"/>
              <a:t>Hasilnya</a:t>
            </a:r>
            <a:r>
              <a:rPr lang="en-GB" sz="2400" dirty="0"/>
              <a:t> </a:t>
            </a:r>
            <a:r>
              <a:rPr lang="en-GB" sz="2400" dirty="0" err="1"/>
              <a:t>dibulatkan</a:t>
            </a:r>
            <a:r>
              <a:rPr lang="en-GB" sz="2400" dirty="0"/>
              <a:t> </a:t>
            </a:r>
            <a:r>
              <a:rPr lang="en-GB" sz="2400" dirty="0" err="1"/>
              <a:t>sesuai</a:t>
            </a:r>
            <a:r>
              <a:rPr lang="en-GB" sz="2400" dirty="0"/>
              <a:t> </a:t>
            </a:r>
            <a:r>
              <a:rPr lang="en-GB" sz="2400" dirty="0" err="1"/>
              <a:t>bilangan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err="1"/>
              <a:t>Contoh</a:t>
            </a:r>
            <a:r>
              <a:rPr lang="en-GB" sz="2400" dirty="0"/>
              <a:t> :</a:t>
            </a:r>
          </a:p>
          <a:p>
            <a:pPr marL="0" indent="0">
              <a:buNone/>
            </a:pPr>
            <a:r>
              <a:rPr lang="en-GB" sz="2400" dirty="0" err="1"/>
              <a:t>Hitunglah</a:t>
            </a:r>
            <a:r>
              <a:rPr lang="en-GB" sz="2400" dirty="0"/>
              <a:t> </a:t>
            </a:r>
            <a:r>
              <a:rPr lang="en-GB" sz="2400" dirty="0" err="1"/>
              <a:t>keliling</a:t>
            </a:r>
            <a:r>
              <a:rPr lang="en-GB" sz="2400" dirty="0"/>
              <a:t> </a:t>
            </a:r>
            <a:r>
              <a:rPr lang="en-GB" sz="2400" dirty="0" err="1"/>
              <a:t>lingkaran</a:t>
            </a:r>
            <a:r>
              <a:rPr lang="en-GB" sz="2400" dirty="0"/>
              <a:t> </a:t>
            </a:r>
            <a:r>
              <a:rPr lang="en-GB" sz="2400" dirty="0" err="1"/>
              <a:t>berjari-jari</a:t>
            </a:r>
            <a:r>
              <a:rPr lang="en-GB" sz="2400" dirty="0"/>
              <a:t> 2,00 cm (3 </a:t>
            </a:r>
            <a:r>
              <a:rPr lang="en-GB" sz="2400" dirty="0" err="1"/>
              <a:t>a.p</a:t>
            </a:r>
            <a:r>
              <a:rPr lang="en-GB" sz="2400" dirty="0"/>
              <a:t>)!</a:t>
            </a:r>
          </a:p>
          <a:p>
            <a:pPr marL="0" indent="0">
              <a:buNone/>
            </a:pPr>
            <a:r>
              <a:rPr lang="en-GB" sz="2400" dirty="0" err="1"/>
              <a:t>Keliling</a:t>
            </a:r>
            <a:r>
              <a:rPr lang="en-GB" sz="2400" dirty="0"/>
              <a:t> = 2 π R = 2 x 3,14 x (2,00 cm) = 12,56 cm</a:t>
            </a:r>
          </a:p>
          <a:p>
            <a:pPr marL="0" indent="0">
              <a:buNone/>
            </a:pPr>
            <a:r>
              <a:rPr lang="en-GB" sz="2400" dirty="0"/>
              <a:t>					        ≈ 12,6 cm </a:t>
            </a:r>
          </a:p>
          <a:p>
            <a:pPr marL="0" indent="0">
              <a:buNone/>
            </a:pPr>
            <a:r>
              <a:rPr lang="en-GB" sz="2400" dirty="0"/>
              <a:t>                                                                    (3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).</a:t>
            </a:r>
            <a:endParaRPr lang="en-US" sz="24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953" y="508781"/>
            <a:ext cx="6640267" cy="570512"/>
          </a:xfrm>
        </p:spPr>
        <p:txBody>
          <a:bodyPr>
            <a:normAutofit fontScale="90000"/>
          </a:bodyPr>
          <a:lstStyle/>
          <a:p>
            <a:r>
              <a:rPr lang="en-GB" dirty="0"/>
              <a:t>LATIHAN SOAL :</a:t>
            </a:r>
            <a:endParaRPr lang="en-US" dirty="0"/>
          </a:p>
        </p:txBody>
      </p:sp>
      <p:pic>
        <p:nvPicPr>
          <p:cNvPr id="14" name="Picture Placeholder 13" descr="Woman walking in office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1738858"/>
            <a:ext cx="8388046" cy="4498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/>
              <a:t>Hitunglah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operasi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!</a:t>
            </a:r>
          </a:p>
          <a:p>
            <a:pPr marL="457200" indent="-457200">
              <a:buAutoNum type="alphaLcPeriod"/>
            </a:pPr>
            <a:r>
              <a:rPr lang="en-GB" sz="2400" dirty="0"/>
              <a:t>468,390 m – 412,0 m + 2,20 m = …… m ≈ ….. m</a:t>
            </a:r>
          </a:p>
          <a:p>
            <a:pPr marL="457200" indent="-457200">
              <a:buAutoNum type="alphaLcPeriod"/>
            </a:pPr>
            <a:r>
              <a:rPr lang="en-GB" sz="2400" dirty="0"/>
              <a:t> 9,576 N : 2,1 m</a:t>
            </a:r>
            <a:r>
              <a:rPr lang="en-GB" sz="2400" baseline="30000" dirty="0"/>
              <a:t>2</a:t>
            </a:r>
            <a:r>
              <a:rPr lang="en-GB" sz="2400" dirty="0"/>
              <a:t> = …… N/m</a:t>
            </a:r>
            <a:r>
              <a:rPr lang="en-GB" sz="2400" baseline="30000" dirty="0"/>
              <a:t>2</a:t>
            </a:r>
            <a:r>
              <a:rPr lang="en-GB" sz="2400" dirty="0"/>
              <a:t> ≈ ……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N/m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.</a:t>
            </a:r>
            <a:endParaRPr lang="en-US" sz="24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348121"/>
            <a:ext cx="9569293" cy="827757"/>
          </a:xfrm>
        </p:spPr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ucherie Block" panose="020F0502020204030204" pitchFamily="2" charset="0"/>
              </a:rPr>
              <a:t>BILANGAN PENTING &amp; BILANGAN EKSAK</a:t>
            </a:r>
            <a:endParaRPr lang="en-US" dirty="0">
              <a:solidFill>
                <a:srgbClr val="FF0000"/>
              </a:solidFill>
              <a:latin typeface="Boucherie Block" panose="020F05020202040302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5" y="1175878"/>
            <a:ext cx="9300667" cy="509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Bilangan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Fisika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dibagi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576341" y="1685544"/>
            <a:ext cx="5291527" cy="48243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/>
              <a:t>2. </a:t>
            </a:r>
            <a:r>
              <a:rPr lang="en-GB" sz="2000" b="1" dirty="0" err="1">
                <a:solidFill>
                  <a:srgbClr val="FF0000"/>
                </a:solidFill>
              </a:rPr>
              <a:t>Bilangan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>
                <a:solidFill>
                  <a:srgbClr val="FF0000"/>
                </a:solidFill>
              </a:rPr>
              <a:t>Eksak</a:t>
            </a:r>
            <a:r>
              <a:rPr lang="en-GB" sz="2000" b="1" dirty="0">
                <a:solidFill>
                  <a:srgbClr val="FF0000"/>
                </a:solidFill>
              </a:rPr>
              <a:t> 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 err="1"/>
              <a:t>Bilangan</a:t>
            </a:r>
            <a:r>
              <a:rPr lang="en-GB" sz="2000" dirty="0"/>
              <a:t> yang </a:t>
            </a:r>
            <a:r>
              <a:rPr lang="en-GB" sz="2000" dirty="0" err="1"/>
              <a:t>diperoleh</a:t>
            </a:r>
            <a:r>
              <a:rPr lang="en-GB" sz="2000" dirty="0"/>
              <a:t> </a:t>
            </a:r>
            <a:r>
              <a:rPr lang="en-GB" sz="2000" dirty="0" err="1"/>
              <a:t>dari</a:t>
            </a:r>
            <a:r>
              <a:rPr lang="en-GB" sz="2000" dirty="0"/>
              <a:t> </a:t>
            </a:r>
            <a:r>
              <a:rPr lang="en-GB" sz="2000" dirty="0" err="1"/>
              <a:t>hasil</a:t>
            </a:r>
            <a:r>
              <a:rPr lang="en-GB" sz="2000" dirty="0"/>
              <a:t> </a:t>
            </a:r>
            <a:r>
              <a:rPr lang="en-GB" sz="2000" dirty="0" err="1"/>
              <a:t>membilang</a:t>
            </a:r>
            <a:r>
              <a:rPr lang="en-GB" sz="2000" dirty="0"/>
              <a:t> </a:t>
            </a:r>
            <a:r>
              <a:rPr lang="en-GB" sz="2000" dirty="0" err="1"/>
              <a:t>atau</a:t>
            </a:r>
            <a:r>
              <a:rPr lang="en-GB" sz="2000" dirty="0"/>
              <a:t> </a:t>
            </a:r>
            <a:r>
              <a:rPr lang="en-GB" sz="2000" dirty="0" err="1"/>
              <a:t>menghitung</a:t>
            </a:r>
            <a:r>
              <a:rPr lang="en-GB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 err="1"/>
              <a:t>Merupakan</a:t>
            </a:r>
            <a:r>
              <a:rPr lang="en-GB" sz="2000" dirty="0"/>
              <a:t> </a:t>
            </a:r>
            <a:r>
              <a:rPr lang="en-GB" sz="2000" dirty="0" err="1"/>
              <a:t>bilangan</a:t>
            </a:r>
            <a:r>
              <a:rPr lang="en-GB" sz="2000" dirty="0"/>
              <a:t> </a:t>
            </a:r>
            <a:r>
              <a:rPr lang="en-GB" sz="2000" dirty="0" err="1"/>
              <a:t>pasti</a:t>
            </a:r>
            <a:r>
              <a:rPr lang="en-GB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/>
          </a:p>
          <a:p>
            <a:r>
              <a:rPr lang="en-GB" sz="2000" dirty="0" err="1">
                <a:solidFill>
                  <a:schemeClr val="accent1"/>
                </a:solidFill>
              </a:rPr>
              <a:t>Contoh</a:t>
            </a:r>
            <a:r>
              <a:rPr lang="en-GB" sz="2000" dirty="0">
                <a:solidFill>
                  <a:schemeClr val="accent1"/>
                </a:solidFill>
              </a:rPr>
              <a:t> :</a:t>
            </a:r>
          </a:p>
          <a:p>
            <a:r>
              <a:rPr lang="en-GB" sz="2000" dirty="0"/>
              <a:t>Pak </a:t>
            </a:r>
            <a:r>
              <a:rPr lang="en-GB" sz="2000" dirty="0" err="1"/>
              <a:t>Anto</a:t>
            </a:r>
            <a:r>
              <a:rPr lang="en-GB" sz="2000" dirty="0"/>
              <a:t> </a:t>
            </a:r>
            <a:r>
              <a:rPr lang="en-GB" sz="2000" dirty="0" err="1"/>
              <a:t>memiliki</a:t>
            </a:r>
            <a:r>
              <a:rPr lang="en-GB" sz="2000" dirty="0"/>
              <a:t> 4 </a:t>
            </a:r>
            <a:r>
              <a:rPr lang="en-GB" sz="2000" dirty="0" err="1"/>
              <a:t>ekor</a:t>
            </a:r>
            <a:r>
              <a:rPr lang="en-GB" sz="2000" dirty="0"/>
              <a:t> </a:t>
            </a:r>
            <a:r>
              <a:rPr lang="en-GB" sz="2000" dirty="0" err="1"/>
              <a:t>kuda</a:t>
            </a:r>
            <a:r>
              <a:rPr lang="en-GB" sz="2000" dirty="0"/>
              <a:t>.</a:t>
            </a:r>
          </a:p>
          <a:p>
            <a:r>
              <a:rPr lang="en-GB" sz="2000" dirty="0"/>
              <a:t>Angka 4 </a:t>
            </a:r>
            <a:r>
              <a:rPr lang="en-GB" sz="2000" dirty="0" err="1"/>
              <a:t>merupakan</a:t>
            </a:r>
            <a:r>
              <a:rPr lang="en-GB" sz="2000" dirty="0"/>
              <a:t>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pasti</a:t>
            </a:r>
            <a:r>
              <a:rPr lang="en-GB" sz="2000" dirty="0"/>
              <a:t> dan </a:t>
            </a:r>
            <a:r>
              <a:rPr lang="en-GB" sz="2000" dirty="0" err="1"/>
              <a:t>tidak</a:t>
            </a:r>
            <a:r>
              <a:rPr lang="en-GB" sz="2000" dirty="0"/>
              <a:t> </a:t>
            </a:r>
            <a:r>
              <a:rPr lang="en-GB" sz="2000" dirty="0" err="1"/>
              <a:t>diragukan</a:t>
            </a:r>
            <a:r>
              <a:rPr lang="en-GB" sz="2000" dirty="0"/>
              <a:t>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ampungan Konten 2">
            <a:extLst>
              <a:ext uri="{FF2B5EF4-FFF2-40B4-BE49-F238E27FC236}">
                <a16:creationId xmlns:a16="http://schemas.microsoft.com/office/drawing/2014/main" id="{F1C8E742-7DCC-0BFC-FBE4-8F2F6C4F0164}"/>
              </a:ext>
            </a:extLst>
          </p:cNvPr>
          <p:cNvSpPr txBox="1">
            <a:spLocks/>
          </p:cNvSpPr>
          <p:nvPr/>
        </p:nvSpPr>
        <p:spPr>
          <a:xfrm>
            <a:off x="599608" y="1685545"/>
            <a:ext cx="4686768" cy="4491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Bilangan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penting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bilangan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diperoleh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Calibri" panose="020F0502020204030204"/>
              </a:rPr>
              <a:t>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hasil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mengukur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hasil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pengukuran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terdiri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angka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yang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sudah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1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angka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Calibri" panose="020F0502020204030204"/>
              </a:rPr>
              <a:t>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terakhir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ditaksir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diragukan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7,41 cm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merupakan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bilangan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penting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karena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diperoleh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hasil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mengukur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7,4 cm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merupakan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angka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1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merupakan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angka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terakhir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ditaksir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diragukan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6A6910D-CCBE-C44A-1564-C040A5A7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415577"/>
            <a:ext cx="9389288" cy="692845"/>
          </a:xfrm>
        </p:spPr>
        <p:txBody>
          <a:bodyPr>
            <a:normAutofit fontScale="90000"/>
          </a:bodyPr>
          <a:lstStyle/>
          <a:p>
            <a:r>
              <a:rPr lang="en-GB" dirty="0"/>
              <a:t>LATIHAN SOAL : </a:t>
            </a:r>
            <a:br>
              <a:rPr lang="en-GB" dirty="0"/>
            </a:br>
            <a:endParaRPr lang="en-US" dirty="0"/>
          </a:p>
        </p:txBody>
      </p:sp>
      <p:sp>
        <p:nvSpPr>
          <p:cNvPr id="3" name="Tampungan Nomor Slide 2">
            <a:extLst>
              <a:ext uri="{FF2B5EF4-FFF2-40B4-BE49-F238E27FC236}">
                <a16:creationId xmlns:a16="http://schemas.microsoft.com/office/drawing/2014/main" id="{D09A7247-57C5-1A95-A37A-3EB07E943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529FE14F-91B6-2DC1-5950-345AEDF5EFB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GB" sz="2400" dirty="0"/>
              <a:t>Volume air 350 ml. </a:t>
            </a:r>
          </a:p>
          <a:p>
            <a:r>
              <a:rPr lang="en-GB" sz="2400" dirty="0"/>
              <a:t>     350 ml </a:t>
            </a:r>
            <a:r>
              <a:rPr lang="en-GB" sz="2400" dirty="0" err="1"/>
              <a:t>adalah</a:t>
            </a:r>
            <a:r>
              <a:rPr lang="en-GB" sz="2400" dirty="0"/>
              <a:t> …..</a:t>
            </a:r>
          </a:p>
          <a:p>
            <a:endParaRPr lang="en-GB" sz="2400" dirty="0"/>
          </a:p>
          <a:p>
            <a:endParaRPr lang="en-US" dirty="0"/>
          </a:p>
        </p:txBody>
      </p:sp>
      <p:sp>
        <p:nvSpPr>
          <p:cNvPr id="5" name="Tampungan Konten 4">
            <a:extLst>
              <a:ext uri="{FF2B5EF4-FFF2-40B4-BE49-F238E27FC236}">
                <a16:creationId xmlns:a16="http://schemas.microsoft.com/office/drawing/2014/main" id="{3C895600-41B6-4A08-E623-A3978293A66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GB" sz="2400" dirty="0"/>
              <a:t>2. Ibu </a:t>
            </a:r>
            <a:r>
              <a:rPr lang="en-GB" sz="2400" dirty="0" err="1"/>
              <a:t>membeli</a:t>
            </a:r>
            <a:r>
              <a:rPr lang="en-GB" sz="2400" dirty="0"/>
              <a:t> 5 </a:t>
            </a:r>
            <a:r>
              <a:rPr lang="en-GB" sz="2400" dirty="0" err="1"/>
              <a:t>buah</a:t>
            </a:r>
            <a:r>
              <a:rPr lang="en-GB" sz="2400" dirty="0"/>
              <a:t> </a:t>
            </a:r>
            <a:r>
              <a:rPr lang="en-GB" sz="2400" dirty="0" err="1"/>
              <a:t>kue</a:t>
            </a:r>
            <a:r>
              <a:rPr lang="en-GB" sz="2400" dirty="0"/>
              <a:t>.</a:t>
            </a:r>
          </a:p>
          <a:p>
            <a:r>
              <a:rPr lang="en-GB" sz="2400" dirty="0"/>
              <a:t>    5 </a:t>
            </a:r>
            <a:r>
              <a:rPr lang="en-GB" sz="2400" dirty="0" err="1"/>
              <a:t>buah</a:t>
            </a:r>
            <a:r>
              <a:rPr lang="en-GB" sz="2400" dirty="0"/>
              <a:t> </a:t>
            </a:r>
            <a:r>
              <a:rPr lang="en-GB" sz="2400" dirty="0" err="1"/>
              <a:t>kue</a:t>
            </a:r>
            <a:r>
              <a:rPr lang="en-GB" sz="2400" dirty="0"/>
              <a:t> </a:t>
            </a:r>
            <a:r>
              <a:rPr lang="en-GB" sz="2400" dirty="0" err="1"/>
              <a:t>adalah</a:t>
            </a:r>
            <a:r>
              <a:rPr lang="en-GB" sz="2400" dirty="0"/>
              <a:t> …..</a:t>
            </a:r>
          </a:p>
          <a:p>
            <a:endParaRPr lang="en-GB" sz="2400" dirty="0"/>
          </a:p>
          <a:p>
            <a:endParaRPr lang="en-US" sz="2400" dirty="0"/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373E33CC-5C33-03FC-657A-4160CD2FA380}"/>
              </a:ext>
            </a:extLst>
          </p:cNvPr>
          <p:cNvSpPr txBox="1"/>
          <p:nvPr/>
        </p:nvSpPr>
        <p:spPr>
          <a:xfrm>
            <a:off x="665650" y="1232325"/>
            <a:ext cx="9601459" cy="617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Tentukan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berikut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mana yang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termasuk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bilangan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penting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dan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bilangan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eksak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!</a:t>
            </a:r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D688904F-B0E1-E4AF-F6DA-ADCCE140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875" t="29324"/>
          <a:stretch/>
        </p:blipFill>
        <p:spPr>
          <a:xfrm>
            <a:off x="1284878" y="3655829"/>
            <a:ext cx="1997968" cy="2616874"/>
          </a:xfrm>
          <a:prstGeom prst="rect">
            <a:avLst/>
          </a:prstGeom>
        </p:spPr>
      </p:pic>
      <p:pic>
        <p:nvPicPr>
          <p:cNvPr id="10" name="Gambar 9">
            <a:extLst>
              <a:ext uri="{FF2B5EF4-FFF2-40B4-BE49-F238E27FC236}">
                <a16:creationId xmlns:a16="http://schemas.microsoft.com/office/drawing/2014/main" id="{F0625FF6-4399-D005-07FF-D17F0BC07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046" y="3429000"/>
            <a:ext cx="2329721" cy="23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7ADB3DD-AA37-01C2-2B32-D2842BB1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ATURAN ANGKA PENTING</a:t>
            </a:r>
            <a:endParaRPr lang="en-US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C471E9E2-0E21-9186-D50F-AFD5C1505FFD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7B2F4DEF-B329-800D-D170-BE7BB0A7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1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B39A2B1-5374-67D8-D42E-254DFE78A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040" y="201469"/>
            <a:ext cx="7606895" cy="675443"/>
          </a:xfrm>
        </p:spPr>
        <p:txBody>
          <a:bodyPr>
            <a:normAutofit fontScale="90000"/>
          </a:bodyPr>
          <a:lstStyle/>
          <a:p>
            <a:r>
              <a:rPr lang="en-GB" dirty="0"/>
              <a:t>ATURAN ANGKA PENTING :</a:t>
            </a:r>
            <a:endParaRPr lang="en-US" dirty="0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16E0BEA8-154E-68D8-7D50-5E7C2BA850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26A4B05A-AD92-5F3C-63AB-8BC8773E741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67657" y="947437"/>
            <a:ext cx="8139659" cy="5910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1. </a:t>
            </a:r>
            <a:r>
              <a:rPr lang="en-GB" sz="2400" dirty="0" err="1"/>
              <a:t>Semua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bukan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</a:t>
            </a:r>
            <a:r>
              <a:rPr lang="en-GB" sz="2400" dirty="0" err="1"/>
              <a:t>adalah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contoh</a:t>
            </a:r>
            <a:r>
              <a:rPr lang="en-GB" sz="2400" dirty="0"/>
              <a:t> : 256 gram =&gt; 3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2. Bila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</a:t>
            </a:r>
            <a:r>
              <a:rPr lang="en-GB" sz="2400" dirty="0" err="1"/>
              <a:t>terletak</a:t>
            </a:r>
            <a:r>
              <a:rPr lang="en-GB" sz="2400" dirty="0"/>
              <a:t> </a:t>
            </a:r>
            <a:r>
              <a:rPr lang="en-GB" sz="2400" dirty="0" err="1"/>
              <a:t>diantara</a:t>
            </a:r>
            <a:r>
              <a:rPr lang="en-GB" sz="2400" dirty="0"/>
              <a:t> 2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bukan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, 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maka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</a:t>
            </a:r>
            <a:r>
              <a:rPr lang="en-GB" sz="2400" dirty="0" err="1"/>
              <a:t>tersebut</a:t>
            </a:r>
            <a:r>
              <a:rPr lang="en-GB" sz="2400" dirty="0"/>
              <a:t> </a:t>
            </a:r>
            <a:r>
              <a:rPr lang="en-GB" sz="2400" dirty="0" err="1"/>
              <a:t>merupakan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contoh</a:t>
            </a:r>
            <a:r>
              <a:rPr lang="en-GB" sz="2400" dirty="0"/>
              <a:t> : 4007 N =&gt; 4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3. Bila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</a:t>
            </a:r>
            <a:r>
              <a:rPr lang="en-GB" sz="2400" dirty="0" err="1"/>
              <a:t>terletak</a:t>
            </a:r>
            <a:r>
              <a:rPr lang="en-GB" sz="2400" dirty="0"/>
              <a:t> di </a:t>
            </a:r>
            <a:r>
              <a:rPr lang="en-GB" sz="2400" dirty="0" err="1"/>
              <a:t>belakang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bukan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    yang </a:t>
            </a:r>
            <a:r>
              <a:rPr lang="en-GB" sz="2400" dirty="0" err="1"/>
              <a:t>terakhir</a:t>
            </a:r>
            <a:r>
              <a:rPr lang="en-GB" sz="2400" dirty="0"/>
              <a:t> dan </a:t>
            </a:r>
            <a:r>
              <a:rPr lang="en-GB" sz="2400" dirty="0" err="1"/>
              <a:t>dibelakang</a:t>
            </a:r>
            <a:r>
              <a:rPr lang="en-GB" sz="2400" dirty="0"/>
              <a:t> </a:t>
            </a:r>
            <a:r>
              <a:rPr lang="en-GB" sz="2400" dirty="0" err="1"/>
              <a:t>tanda</a:t>
            </a:r>
            <a:r>
              <a:rPr lang="en-GB" sz="2400" dirty="0"/>
              <a:t> </a:t>
            </a:r>
            <a:r>
              <a:rPr lang="en-GB" sz="2400" dirty="0" err="1"/>
              <a:t>desimal</a:t>
            </a:r>
            <a:r>
              <a:rPr lang="en-GB" sz="2400" dirty="0"/>
              <a:t> </a:t>
            </a:r>
            <a:r>
              <a:rPr lang="en-GB" sz="2400" dirty="0" err="1"/>
              <a:t>adalah</a:t>
            </a:r>
            <a:r>
              <a:rPr lang="en-GB" sz="2400" dirty="0"/>
              <a:t>  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.          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contoh</a:t>
            </a:r>
            <a:r>
              <a:rPr lang="en-GB" sz="2400" dirty="0"/>
              <a:t> : 34,50 cm =&gt; 4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4. Bila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di </a:t>
            </a:r>
            <a:r>
              <a:rPr lang="en-GB" sz="2400" dirty="0" err="1"/>
              <a:t>depan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bukan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</a:t>
            </a:r>
            <a:r>
              <a:rPr lang="en-GB" sz="2400" dirty="0" err="1"/>
              <a:t>adalah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b="1" dirty="0" err="1"/>
              <a:t>bukan</a:t>
            </a:r>
            <a:r>
              <a:rPr lang="en-GB" sz="2400" b="1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 </a:t>
            </a:r>
            <a:r>
              <a:rPr lang="en-GB" sz="2400" dirty="0" err="1"/>
              <a:t>karena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</a:t>
            </a:r>
            <a:r>
              <a:rPr lang="en-GB" sz="2400" dirty="0" err="1"/>
              <a:t>tersebut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hanya</a:t>
            </a:r>
            <a:r>
              <a:rPr lang="en-GB" sz="2400" dirty="0"/>
              <a:t> </a:t>
            </a:r>
            <a:r>
              <a:rPr lang="en-GB" sz="2400" dirty="0" err="1"/>
              <a:t>menunjukkan</a:t>
            </a:r>
            <a:r>
              <a:rPr lang="en-GB" sz="2400" dirty="0"/>
              <a:t> </a:t>
            </a:r>
            <a:r>
              <a:rPr lang="en-GB" sz="2400" dirty="0" err="1"/>
              <a:t>bilangan</a:t>
            </a:r>
            <a:r>
              <a:rPr lang="en-GB" sz="2400" dirty="0"/>
              <a:t> </a:t>
            </a:r>
            <a:r>
              <a:rPr lang="en-GB" sz="2400" dirty="0" err="1"/>
              <a:t>desimal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contoh</a:t>
            </a:r>
            <a:r>
              <a:rPr lang="en-GB" sz="2400" dirty="0"/>
              <a:t> : 0,005 A =&gt; 1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                    0,15 </a:t>
            </a:r>
            <a:r>
              <a:rPr lang="en-GB" sz="2400" dirty="0" err="1"/>
              <a:t>detik</a:t>
            </a:r>
            <a:r>
              <a:rPr lang="en-GB" sz="2400" dirty="0"/>
              <a:t> =&gt; 2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endParaRPr lang="en-GB" sz="2400" dirty="0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7A0CB38C-6B8C-614F-893D-E7A66CEA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F5A84B4-E23F-5D9B-F4C8-26935DEE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953" y="327961"/>
            <a:ext cx="7989382" cy="58550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Aturan</a:t>
            </a:r>
            <a:r>
              <a:rPr lang="en-GB" dirty="0"/>
              <a:t> </a:t>
            </a:r>
            <a:r>
              <a:rPr lang="en-GB" dirty="0" err="1"/>
              <a:t>angka</a:t>
            </a:r>
            <a:r>
              <a:rPr lang="en-GB" dirty="0"/>
              <a:t> </a:t>
            </a:r>
            <a:r>
              <a:rPr lang="en-GB" dirty="0" err="1"/>
              <a:t>penting</a:t>
            </a:r>
            <a:r>
              <a:rPr lang="en-GB" dirty="0"/>
              <a:t> :</a:t>
            </a:r>
            <a:endParaRPr lang="en-US" dirty="0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D87849DB-8553-E9AE-744B-78ED1FEEBF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B3CCB8C3-E465-8DDF-C478-D5DB21E9060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297836" y="1229193"/>
            <a:ext cx="8894164" cy="50080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/>
              <a:t>5. </a:t>
            </a:r>
            <a:r>
              <a:rPr lang="en-GB" sz="2400" dirty="0" err="1"/>
              <a:t>Semua</a:t>
            </a:r>
            <a:r>
              <a:rPr lang="en-GB" sz="2400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yang </a:t>
            </a:r>
            <a:r>
              <a:rPr lang="en-GB" sz="2400" dirty="0" err="1"/>
              <a:t>terletak</a:t>
            </a:r>
            <a:r>
              <a:rPr lang="en-GB" sz="2400" dirty="0"/>
              <a:t> di </a:t>
            </a:r>
            <a:r>
              <a:rPr lang="en-GB" sz="2400" dirty="0" err="1"/>
              <a:t>sebelah</a:t>
            </a:r>
            <a:r>
              <a:rPr lang="en-GB" sz="2400" dirty="0"/>
              <a:t> </a:t>
            </a:r>
            <a:r>
              <a:rPr lang="en-GB" sz="2400" dirty="0" err="1"/>
              <a:t>kanan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bukan</a:t>
            </a:r>
            <a:r>
              <a:rPr lang="en-GB" sz="2400" dirty="0"/>
              <a:t> </a:t>
            </a:r>
            <a:r>
              <a:rPr lang="en-GB" sz="2400" dirty="0" err="1"/>
              <a:t>nol</a:t>
            </a:r>
            <a:r>
              <a:rPr lang="en-GB" sz="2400" dirty="0"/>
              <a:t> dan </a:t>
            </a:r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ada</a:t>
            </a:r>
            <a:r>
              <a:rPr lang="en-GB" sz="2400" dirty="0"/>
              <a:t> </a:t>
            </a:r>
            <a:r>
              <a:rPr lang="en-GB" sz="2400" dirty="0" err="1"/>
              <a:t>tanda</a:t>
            </a:r>
            <a:r>
              <a:rPr lang="en-GB" sz="2400" dirty="0"/>
              <a:t> </a:t>
            </a:r>
            <a:r>
              <a:rPr lang="en-GB" sz="2400" dirty="0" err="1"/>
              <a:t>desimal</a:t>
            </a:r>
            <a:r>
              <a:rPr lang="en-GB" sz="2400" dirty="0"/>
              <a:t> </a:t>
            </a:r>
            <a:r>
              <a:rPr lang="en-GB" sz="2400" dirty="0" err="1"/>
              <a:t>adalah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b="1" dirty="0"/>
              <a:t>    </a:t>
            </a:r>
            <a:r>
              <a:rPr lang="en-GB" sz="2400" b="1" dirty="0" err="1"/>
              <a:t>bukan</a:t>
            </a:r>
            <a:r>
              <a:rPr lang="en-GB" sz="2400" b="1" dirty="0"/>
              <a:t>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, </a:t>
            </a:r>
            <a:r>
              <a:rPr lang="en-GB" sz="2400" dirty="0" err="1"/>
              <a:t>kecuali</a:t>
            </a:r>
            <a:r>
              <a:rPr lang="en-GB" sz="2400" dirty="0"/>
              <a:t> </a:t>
            </a:r>
            <a:r>
              <a:rPr lang="en-GB" sz="2400" dirty="0" err="1"/>
              <a:t>jika</a:t>
            </a:r>
            <a:r>
              <a:rPr lang="en-GB" sz="2400" dirty="0"/>
              <a:t> </a:t>
            </a:r>
            <a:r>
              <a:rPr lang="en-GB" sz="2400" dirty="0" err="1"/>
              <a:t>diberi</a:t>
            </a:r>
            <a:r>
              <a:rPr lang="en-GB" sz="2400" dirty="0"/>
              <a:t> </a:t>
            </a:r>
            <a:r>
              <a:rPr lang="en-GB" sz="2400" dirty="0" err="1"/>
              <a:t>tanda</a:t>
            </a:r>
            <a:r>
              <a:rPr lang="en-GB" sz="2400" dirty="0"/>
              <a:t> </a:t>
            </a:r>
            <a:r>
              <a:rPr lang="en-GB" sz="2400" dirty="0" err="1"/>
              <a:t>khusus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berupa</a:t>
            </a:r>
            <a:r>
              <a:rPr lang="en-GB" sz="2400" dirty="0"/>
              <a:t> garis </a:t>
            </a:r>
            <a:r>
              <a:rPr lang="en-GB" sz="2400" dirty="0" err="1"/>
              <a:t>bawah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</a:t>
            </a:r>
            <a:r>
              <a:rPr lang="en-GB" sz="2400" dirty="0" err="1"/>
              <a:t>contoh</a:t>
            </a:r>
            <a:r>
              <a:rPr lang="en-GB" sz="2400" dirty="0"/>
              <a:t> :</a:t>
            </a:r>
          </a:p>
          <a:p>
            <a:pPr marL="0" indent="0">
              <a:buNone/>
            </a:pPr>
            <a:r>
              <a:rPr lang="en-GB" sz="2400" dirty="0"/>
              <a:t>    37</a:t>
            </a:r>
            <a:r>
              <a:rPr lang="en-GB" sz="2400" u="sng" dirty="0"/>
              <a:t>0</a:t>
            </a:r>
            <a:r>
              <a:rPr lang="en-GB" sz="2400" dirty="0"/>
              <a:t>00 J = 3,70 x 10</a:t>
            </a:r>
            <a:r>
              <a:rPr lang="en-GB" sz="2400" baseline="30000" dirty="0"/>
              <a:t>4</a:t>
            </a:r>
            <a:r>
              <a:rPr lang="en-GB" sz="2400" dirty="0"/>
              <a:t> =&gt; 3 </a:t>
            </a:r>
            <a:r>
              <a:rPr lang="en-GB" sz="2400" dirty="0" err="1"/>
              <a:t>angka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endParaRPr lang="en-GB" sz="2400" dirty="0"/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/>
              <a:t>    3700</a:t>
            </a:r>
            <a:r>
              <a:rPr lang="en-GB" sz="2400" u="sng" dirty="0"/>
              <a:t>0</a:t>
            </a:r>
            <a:r>
              <a:rPr lang="en-GB" sz="2400" dirty="0"/>
              <a:t> J = 3,7000 x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10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4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=&gt; 5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angka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penting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8F0E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8F0E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515C41B6-D000-EAAA-B952-E02454A2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8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771" y="576943"/>
            <a:ext cx="6449786" cy="2785508"/>
          </a:xfrm>
        </p:spPr>
        <p:txBody>
          <a:bodyPr>
            <a:normAutofit/>
          </a:bodyPr>
          <a:lstStyle/>
          <a:p>
            <a:r>
              <a:rPr lang="en-GB" dirty="0"/>
              <a:t>ATURAN PEMBULATAN ANGKA DESIMAL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3373686"/>
            <a:ext cx="6449785" cy="10295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190A0CC-A2E0-C845-AE48-0A5A81A0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303" y="136525"/>
            <a:ext cx="7889768" cy="455888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ATURAN PEMBULATAN ANGKA DESIMAL :</a:t>
            </a:r>
            <a:endParaRPr lang="en-US" sz="2800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2A4B8FF-E236-6556-A38F-5FE217712D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95588" y="740708"/>
            <a:ext cx="3300084" cy="300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1. Angka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lebih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besar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dari</a:t>
            </a:r>
            <a:endParaRPr lang="en-GB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   5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dibulatkan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ke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atas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contoh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: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   10,9 mA ≈ 11 mA.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    94,48 N ≈ 94,5 N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555BD3F9-0F61-AE40-51A9-4B7DB09EE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5588" y="3110760"/>
            <a:ext cx="8666563" cy="3006531"/>
          </a:xfrm>
        </p:spPr>
        <p:txBody>
          <a:bodyPr/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3. Angka 5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dibulatkan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ke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atas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jika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angka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sebelumnya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ganjil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dan</a:t>
            </a:r>
          </a:p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  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dibulatkan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ke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bawah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jika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angka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sebelumnya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genap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  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contoh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    34,75 gram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≈ 34,8 gram.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   1,245 m/s ≈ 1,24 m/s.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4AB487D3-699B-8257-2942-9449DD9C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ampungan Konten 2">
            <a:extLst>
              <a:ext uri="{FF2B5EF4-FFF2-40B4-BE49-F238E27FC236}">
                <a16:creationId xmlns:a16="http://schemas.microsoft.com/office/drawing/2014/main" id="{47E8FD3A-A242-8913-F185-24BAB08C7CC5}"/>
              </a:ext>
            </a:extLst>
          </p:cNvPr>
          <p:cNvSpPr txBox="1">
            <a:spLocks/>
          </p:cNvSpPr>
          <p:nvPr/>
        </p:nvSpPr>
        <p:spPr>
          <a:xfrm>
            <a:off x="7480091" y="740709"/>
            <a:ext cx="3300084" cy="2688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2. Angka </a:t>
            </a:r>
            <a:r>
              <a:rPr lang="en-GB" sz="2000" dirty="0" err="1">
                <a:solidFill>
                  <a:srgbClr val="7030A0"/>
                </a:solidFill>
              </a:rPr>
              <a:t>kurang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  <a:r>
              <a:rPr lang="en-GB" sz="2000" dirty="0" err="1">
                <a:solidFill>
                  <a:srgbClr val="7030A0"/>
                </a:solidFill>
              </a:rPr>
              <a:t>dari</a:t>
            </a:r>
            <a:r>
              <a:rPr lang="en-GB" sz="2000" dirty="0">
                <a:solidFill>
                  <a:srgbClr val="7030A0"/>
                </a:solidFill>
              </a:rPr>
              <a:t> 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    </a:t>
            </a:r>
            <a:r>
              <a:rPr lang="en-GB" sz="2000" dirty="0" err="1">
                <a:solidFill>
                  <a:srgbClr val="7030A0"/>
                </a:solidFill>
              </a:rPr>
              <a:t>dibulatkan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  <a:r>
              <a:rPr lang="en-GB" sz="2000" dirty="0" err="1">
                <a:solidFill>
                  <a:srgbClr val="7030A0"/>
                </a:solidFill>
              </a:rPr>
              <a:t>ke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  <a:r>
              <a:rPr lang="en-GB" sz="2000" dirty="0" err="1">
                <a:solidFill>
                  <a:srgbClr val="7030A0"/>
                </a:solidFill>
              </a:rPr>
              <a:t>bawah</a:t>
            </a:r>
            <a:r>
              <a:rPr lang="en-GB" sz="2000" dirty="0">
                <a:solidFill>
                  <a:srgbClr val="7030A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    </a:t>
            </a:r>
            <a:r>
              <a:rPr lang="en-GB" sz="2000" dirty="0" err="1">
                <a:solidFill>
                  <a:srgbClr val="7030A0"/>
                </a:solidFill>
              </a:rPr>
              <a:t>contoh</a:t>
            </a:r>
            <a:r>
              <a:rPr lang="en-GB" sz="2000" dirty="0">
                <a:solidFill>
                  <a:srgbClr val="7030A0"/>
                </a:solidFill>
              </a:rPr>
              <a:t>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    23,61 ml ≈ 23,6 ml.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7030A0"/>
                </a:solidFill>
              </a:rPr>
              <a:t>    0,183 km ≈ 0,18 km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41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D338FEF-994C-2D88-EFEA-26B36337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16" y="191574"/>
            <a:ext cx="5254310" cy="570426"/>
          </a:xfrm>
        </p:spPr>
        <p:txBody>
          <a:bodyPr>
            <a:normAutofit fontScale="90000"/>
          </a:bodyPr>
          <a:lstStyle/>
          <a:p>
            <a:r>
              <a:rPr lang="en-GB" dirty="0"/>
              <a:t>LATIHAN SOAL : </a:t>
            </a:r>
            <a:endParaRPr lang="en-US" dirty="0"/>
          </a:p>
        </p:txBody>
      </p:sp>
      <p:sp>
        <p:nvSpPr>
          <p:cNvPr id="3" name="Tampungan Nomor Slide 2">
            <a:extLst>
              <a:ext uri="{FF2B5EF4-FFF2-40B4-BE49-F238E27FC236}">
                <a16:creationId xmlns:a16="http://schemas.microsoft.com/office/drawing/2014/main" id="{8896A777-3C7A-0FF5-FF47-315EC83D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DD5AE18B-F87A-E8F9-353B-ADC921DAFA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51816" y="1049312"/>
            <a:ext cx="4984486" cy="2698230"/>
          </a:xfrm>
        </p:spPr>
        <p:txBody>
          <a:bodyPr>
            <a:normAutofit/>
          </a:bodyPr>
          <a:lstStyle/>
          <a:p>
            <a:r>
              <a:rPr lang="en-GB" sz="2000" dirty="0"/>
              <a:t>1. </a:t>
            </a:r>
            <a:r>
              <a:rPr lang="en-GB" sz="2000" dirty="0" err="1"/>
              <a:t>Tulislah</a:t>
            </a:r>
            <a:r>
              <a:rPr lang="en-GB" sz="2000" dirty="0"/>
              <a:t> </a:t>
            </a:r>
            <a:r>
              <a:rPr lang="en-GB" sz="2000" dirty="0" err="1"/>
              <a:t>berapa</a:t>
            </a:r>
            <a:r>
              <a:rPr lang="en-GB" sz="2000" dirty="0"/>
              <a:t> </a:t>
            </a:r>
            <a:r>
              <a:rPr lang="en-GB" sz="2000" dirty="0" err="1"/>
              <a:t>banyak</a:t>
            </a:r>
            <a:r>
              <a:rPr lang="en-GB" sz="2000" dirty="0"/>
              <a:t>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penting</a:t>
            </a:r>
            <a:r>
              <a:rPr lang="en-GB" sz="2000" dirty="0"/>
              <a:t> !</a:t>
            </a:r>
          </a:p>
          <a:p>
            <a:pPr marL="457200" indent="-457200">
              <a:buAutoNum type="alphaLcPeriod"/>
            </a:pPr>
            <a:r>
              <a:rPr lang="en-GB" sz="2000" dirty="0"/>
              <a:t>1,348 m = …..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penting</a:t>
            </a:r>
            <a:endParaRPr lang="en-GB" sz="2000" dirty="0"/>
          </a:p>
          <a:p>
            <a:pPr marL="457200" indent="-457200">
              <a:buAutoNum type="alphaLcPeriod"/>
            </a:pPr>
            <a:r>
              <a:rPr lang="en-GB" sz="2000" dirty="0"/>
              <a:t>0,045 gr = …..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penting</a:t>
            </a:r>
            <a:endParaRPr lang="en-GB" sz="2000" dirty="0"/>
          </a:p>
          <a:p>
            <a:pPr marL="457200" indent="-457200">
              <a:buAutoNum type="alphaLcPeriod"/>
            </a:pPr>
            <a:r>
              <a:rPr lang="en-GB" sz="2000" dirty="0"/>
              <a:t>200 N  = …..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penting</a:t>
            </a:r>
            <a:endParaRPr lang="en-GB" sz="2000" dirty="0"/>
          </a:p>
          <a:p>
            <a:pPr marL="457200" indent="-457200">
              <a:buAutoNum type="alphaLcPeriod"/>
            </a:pPr>
            <a:r>
              <a:rPr lang="en-GB" sz="2000" dirty="0"/>
              <a:t>30,0 ml = …..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penting</a:t>
            </a:r>
            <a:endParaRPr lang="en-GB" sz="2000" dirty="0"/>
          </a:p>
          <a:p>
            <a:pPr marL="457200" indent="-457200">
              <a:buAutoNum type="alphaLcPeriod"/>
            </a:pPr>
            <a:r>
              <a:rPr lang="en-GB" sz="2000" dirty="0"/>
              <a:t>10,0450 m = …..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penting</a:t>
            </a:r>
            <a:endParaRPr lang="en-US" sz="2000" dirty="0"/>
          </a:p>
        </p:txBody>
      </p:sp>
      <p:sp>
        <p:nvSpPr>
          <p:cNvPr id="5" name="Tampungan Konten 4">
            <a:extLst>
              <a:ext uri="{FF2B5EF4-FFF2-40B4-BE49-F238E27FC236}">
                <a16:creationId xmlns:a16="http://schemas.microsoft.com/office/drawing/2014/main" id="{8A8D81F7-7A43-D859-953B-A2D6FB41997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1505" y="3987384"/>
            <a:ext cx="4811841" cy="2870616"/>
          </a:xfrm>
        </p:spPr>
        <p:txBody>
          <a:bodyPr>
            <a:normAutofit/>
          </a:bodyPr>
          <a:lstStyle/>
          <a:p>
            <a:r>
              <a:rPr lang="en-GB" sz="2000" dirty="0"/>
              <a:t>2. </a:t>
            </a:r>
            <a:r>
              <a:rPr lang="en-GB" sz="2000" dirty="0" err="1"/>
              <a:t>Tulislah</a:t>
            </a:r>
            <a:r>
              <a:rPr lang="en-GB" sz="2000" dirty="0"/>
              <a:t> </a:t>
            </a:r>
            <a:r>
              <a:rPr lang="en-GB" sz="2000" dirty="0" err="1"/>
              <a:t>dengan</a:t>
            </a:r>
            <a:r>
              <a:rPr lang="en-GB" sz="2000" dirty="0"/>
              <a:t> </a:t>
            </a:r>
            <a:r>
              <a:rPr lang="en-GB" sz="2000" dirty="0" err="1"/>
              <a:t>menggunakan</a:t>
            </a:r>
            <a:r>
              <a:rPr lang="en-GB" sz="2000" dirty="0"/>
              <a:t> </a:t>
            </a:r>
            <a:r>
              <a:rPr lang="en-GB" sz="2000" dirty="0" err="1"/>
              <a:t>aturan</a:t>
            </a:r>
            <a:r>
              <a:rPr lang="en-GB" sz="2000" dirty="0"/>
              <a:t> </a:t>
            </a:r>
          </a:p>
          <a:p>
            <a:r>
              <a:rPr lang="en-GB" sz="2000" dirty="0"/>
              <a:t>     </a:t>
            </a:r>
            <a:r>
              <a:rPr lang="en-GB" sz="2000" dirty="0" err="1"/>
              <a:t>pembulatan</a:t>
            </a:r>
            <a:r>
              <a:rPr lang="en-GB" sz="2000" dirty="0"/>
              <a:t> </a:t>
            </a:r>
            <a:r>
              <a:rPr lang="en-GB" sz="2000" dirty="0" err="1"/>
              <a:t>angka</a:t>
            </a:r>
            <a:r>
              <a:rPr lang="en-GB" sz="2000" dirty="0"/>
              <a:t> </a:t>
            </a:r>
            <a:r>
              <a:rPr lang="en-GB" sz="2000" dirty="0" err="1"/>
              <a:t>desimal</a:t>
            </a:r>
            <a:r>
              <a:rPr lang="en-GB" sz="2000" dirty="0"/>
              <a:t>!</a:t>
            </a:r>
          </a:p>
          <a:p>
            <a:pPr marL="457200" indent="-457200">
              <a:buAutoNum type="alphaLcPeriod"/>
            </a:pPr>
            <a:r>
              <a:rPr lang="en-GB" sz="2000" dirty="0"/>
              <a:t>0,055 kg ≈ ….. kg</a:t>
            </a:r>
          </a:p>
          <a:p>
            <a:pPr marL="457200" indent="-457200">
              <a:buAutoNum type="alphaLcPeriod"/>
            </a:pPr>
            <a:r>
              <a:rPr lang="en-GB" sz="2000" dirty="0"/>
              <a:t>1,246 N ≈ ….. N</a:t>
            </a:r>
          </a:p>
          <a:p>
            <a:pPr marL="457200" indent="-457200">
              <a:buAutoNum type="alphaLcPeriod"/>
            </a:pPr>
            <a:r>
              <a:rPr lang="en-GB" sz="2000" dirty="0"/>
              <a:t>351,24 m ≈ …… m</a:t>
            </a:r>
          </a:p>
          <a:p>
            <a:pPr marL="457200" indent="-457200">
              <a:buAutoNum type="alphaLcPeriod"/>
            </a:pPr>
            <a:r>
              <a:rPr lang="en-GB" sz="2000" dirty="0"/>
              <a:t>4,25 mm ≈ ……. mm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37994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02597E0EC0BEFB4FB437CBECADC7E460" ma:contentTypeVersion="15" ma:contentTypeDescription="Buat sebuah dokumen baru." ma:contentTypeScope="" ma:versionID="1e286f13728aab86c8f0f9b7d68ace87">
  <xsd:schema xmlns:xsd="http://www.w3.org/2001/XMLSchema" xmlns:xs="http://www.w3.org/2001/XMLSchema" xmlns:p="http://schemas.microsoft.com/office/2006/metadata/properties" xmlns:ns2="b7f8d74f-87f6-4532-9636-4fcd93d10853" xmlns:ns3="ae72793d-b474-425f-8872-315a347158a9" targetNamespace="http://schemas.microsoft.com/office/2006/metadata/properties" ma:root="true" ma:fieldsID="12a56a238e3567eca0127fb4acaaf20e" ns2:_="" ns3:_="">
    <xsd:import namespace="b7f8d74f-87f6-4532-9636-4fcd93d10853"/>
    <xsd:import namespace="ae72793d-b474-425f-8872-315a347158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8d74f-87f6-4532-9636-4fcd93d108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Tag Gambar" ma:readOnly="false" ma:fieldId="{5cf76f15-5ced-4ddc-b409-7134ff3c332f}" ma:taxonomyMulti="true" ma:sspId="4822645d-bbc6-434d-bf36-84bd98ba62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2793d-b474-425f-8872-315a347158a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d1b9c01-cc3d-48a4-b207-5145a0190fe2}" ma:internalName="TaxCatchAll" ma:showField="CatchAllData" ma:web="ae72793d-b474-425f-8872-315a34715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ibagikan Denga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ibagikan Dengan Detai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72793d-b474-425f-8872-315a347158a9" xsi:nil="true"/>
    <lcf76f155ced4ddcb4097134ff3c332f xmlns="b7f8d74f-87f6-4532-9636-4fcd93d1085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4F4A41-BB8A-4B7A-ABE4-BFE48D88B7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f8d74f-87f6-4532-9636-4fcd93d10853"/>
    <ds:schemaRef ds:uri="ae72793d-b474-425f-8872-315a347158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  <ds:schemaRef ds:uri="ae72793d-b474-425f-8872-315a347158a9"/>
    <ds:schemaRef ds:uri="b7f8d74f-87f6-4532-9636-4fcd93d10853"/>
  </ds:schemaRefs>
</ds:datastoreItem>
</file>

<file path=customXml/itemProps3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{55AFC5D4-1BB6-45CA-BB1C-300D43A793ED}tf33968143_win32</Template>
  <TotalTime>87</TotalTime>
  <Words>769</Words>
  <Application>Microsoft Office PowerPoint</Application>
  <PresentationFormat>Layar Lebar</PresentationFormat>
  <Paragraphs>132</Paragraphs>
  <Slides>16</Slides>
  <Notes>10</Notes>
  <HiddenSlides>0</HiddenSlides>
  <MMClips>0</MMClips>
  <ScaleCrop>false</ScaleCrop>
  <HeadingPairs>
    <vt:vector size="6" baseType="variant">
      <vt:variant>
        <vt:lpstr>Font Dipakai</vt:lpstr>
      </vt:variant>
      <vt:variant>
        <vt:i4>6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16</vt:i4>
      </vt:variant>
    </vt:vector>
  </HeadingPairs>
  <TitlesOfParts>
    <vt:vector size="23" baseType="lpstr">
      <vt:lpstr>Amasis MT Pro Black</vt:lpstr>
      <vt:lpstr>Arial</vt:lpstr>
      <vt:lpstr>Avenir Next LT Pro</vt:lpstr>
      <vt:lpstr>Boucherie Block</vt:lpstr>
      <vt:lpstr>Calibri</vt:lpstr>
      <vt:lpstr>Wingdings</vt:lpstr>
      <vt:lpstr>Custom</vt:lpstr>
      <vt:lpstr>ANGKA PENTING  &amp;  OPERASI ANGKA PENTING</vt:lpstr>
      <vt:lpstr>BILANGAN PENTING &amp; BILANGAN EKSAK</vt:lpstr>
      <vt:lpstr>LATIHAN SOAL :  </vt:lpstr>
      <vt:lpstr>ATURAN ANGKA PENTING</vt:lpstr>
      <vt:lpstr>ATURAN ANGKA PENTING :</vt:lpstr>
      <vt:lpstr>Aturan angka penting :</vt:lpstr>
      <vt:lpstr>ATURAN PEMBULATAN ANGKA DESIMAL</vt:lpstr>
      <vt:lpstr>ATURAN PEMBULATAN ANGKA DESIMAL :</vt:lpstr>
      <vt:lpstr>LATIHAN SOAL : </vt:lpstr>
      <vt:lpstr>OPERASI ANGKA PENTING</vt:lpstr>
      <vt:lpstr>Operasi penjumlahan &amp; pengurangan angka penting</vt:lpstr>
      <vt:lpstr>OPERASI PERKALIAN &amp; PEMBAGIAN ANGKA PENTING​</vt:lpstr>
      <vt:lpstr>Operasi perkalian &amp; pembagian angka penting : </vt:lpstr>
      <vt:lpstr>Operasi perkalian &amp; pembagian angka penting dan bilangan eksak.</vt:lpstr>
      <vt:lpstr>Operasi perkalian dan pembagian angka penting dan bilangan eksak.</vt:lpstr>
      <vt:lpstr>LATIHAN SOAL :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Emilia Hutani</dc:creator>
  <cp:lastModifiedBy>Emilia Hutani</cp:lastModifiedBy>
  <cp:revision>16</cp:revision>
  <dcterms:created xsi:type="dcterms:W3CDTF">2024-10-09T08:11:14Z</dcterms:created>
  <dcterms:modified xsi:type="dcterms:W3CDTF">2024-10-17T01:14:16Z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0x01010002597E0EC0BEFB4FB437CBECADC7E460</vt:lpwstr>
  </property>
  <property fmtid="{D5CDD505-2E9C-101B-9397-08002B2CF9AE}" pid="3" name="MediaServiceImageTags">
    <vt:lpwstr/>
  </property>
</Properties>
</file>