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notesSlides/notesSlide8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4.xml" ContentType="application/vnd.openxmlformats-officedocument.presentationml.notesSlide+xml"/>
  <Override PartName="/ppt/slideLayouts/slideLayout6.xml" ContentType="application/vnd.openxmlformats-officedocument.presentationml.slideLayou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9" r:id="rId1"/>
    <p:sldMasterId id="2147483691" r:id="rId2"/>
    <p:sldMasterId id="2147483697" r:id="rId3"/>
  </p:sldMasterIdLst>
  <p:notesMasterIdLst>
    <p:notesMasterId r:id="rId18"/>
  </p:notesMasterIdLst>
  <p:sldIdLst>
    <p:sldId id="256" r:id="rId4"/>
    <p:sldId id="324" r:id="rId5"/>
    <p:sldId id="347" r:id="rId6"/>
    <p:sldId id="266" r:id="rId7"/>
    <p:sldId id="328" r:id="rId8"/>
    <p:sldId id="330" r:id="rId9"/>
    <p:sldId id="332" r:id="rId10"/>
    <p:sldId id="334" r:id="rId11"/>
    <p:sldId id="267" r:id="rId12"/>
    <p:sldId id="338" r:id="rId13"/>
    <p:sldId id="336" r:id="rId14"/>
    <p:sldId id="337" r:id="rId15"/>
    <p:sldId id="340" r:id="rId16"/>
    <p:sldId id="341" r:id="rId17"/>
  </p:sldIdLst>
  <p:sldSz cx="12192000" cy="6858000"/>
  <p:notesSz cx="6858000" cy="9144000"/>
  <p:embeddedFontLst>
    <p:embeddedFont>
      <p:font typeface="Arial Rounded MT Bold" panose="020F0704030504030204" pitchFamily="34" charset="0"/>
      <p:regular r:id="rId19"/>
    </p:embeddedFont>
    <p:embeddedFont>
      <p:font typeface="Avenir Next LT Pro" panose="020B0504020202020204" pitchFamily="34" charset="0"/>
      <p:regular r:id="rId20"/>
      <p:bold r:id="rId21"/>
      <p:italic r:id="rId22"/>
      <p:boldItalic r:id="rId23"/>
    </p:embeddedFont>
    <p:embeddedFont>
      <p:font typeface="Avenir Next LT Pro Light" panose="020B0304020202020204" pitchFamily="34" charset="0"/>
      <p:regular r:id="rId24"/>
      <p:italic r:id="rId25"/>
    </p:embeddedFont>
    <p:embeddedFont>
      <p:font typeface="Britannic Bold" panose="020B0903060703020204" pitchFamily="34" charset="0"/>
      <p:regular r:id="rId26"/>
    </p:embeddedFont>
    <p:embeddedFont>
      <p:font typeface="Century Gothic" panose="020B0502020202020204" pitchFamily="34" charset="0"/>
      <p:regular r:id="rId27"/>
      <p:bold r:id="rId28"/>
      <p:italic r:id="rId29"/>
      <p:boldItalic r:id="rId30"/>
    </p:embeddedFont>
    <p:embeddedFont>
      <p:font typeface="Comic Sans MS" panose="030F0702030302020204" pitchFamily="66" charset="0"/>
      <p:regular r:id="rId31"/>
      <p:bold r:id="rId32"/>
      <p:italic r:id="rId33"/>
      <p:boldItalic r:id="rId34"/>
    </p:embeddedFont>
    <p:embeddedFont>
      <p:font typeface="Fredoka Light" pitchFamily="2" charset="-79"/>
      <p:regular r:id="rId35"/>
    </p:embeddedFont>
    <p:embeddedFont>
      <p:font typeface="Script MT Bold" panose="03040602040607080904" pitchFamily="66" charset="0"/>
      <p:bold r:id="rId36"/>
    </p:embeddedFont>
    <p:embeddedFont>
      <p:font typeface="Sitka Subheading" pitchFamily="2" charset="0"/>
      <p:regular r:id="rId37"/>
      <p:bold r:id="rId38"/>
      <p:italic r:id="rId39"/>
      <p:boldItalic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71BF"/>
    <a:srgbClr val="374776"/>
    <a:srgbClr val="FFFFCC"/>
    <a:srgbClr val="415FA8"/>
    <a:srgbClr val="B8D1E7"/>
    <a:srgbClr val="FFFFFF"/>
    <a:srgbClr val="142A38"/>
    <a:srgbClr val="424242"/>
    <a:srgbClr val="F4F0E6"/>
    <a:srgbClr val="7F7F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84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9" Type="http://schemas.openxmlformats.org/officeDocument/2006/relationships/font" Target="fonts/font21.fntdata"/><Relationship Id="rId21" Type="http://schemas.openxmlformats.org/officeDocument/2006/relationships/font" Target="fonts/font3.fntdata"/><Relationship Id="rId34" Type="http://schemas.openxmlformats.org/officeDocument/2006/relationships/font" Target="fonts/font16.fntdata"/><Relationship Id="rId42" Type="http://schemas.openxmlformats.org/officeDocument/2006/relationships/viewProps" Target="viewProps.xml"/><Relationship Id="rId47" Type="http://schemas.openxmlformats.org/officeDocument/2006/relationships/customXml" Target="../customXml/item3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font" Target="fonts/font19.fntdata"/><Relationship Id="rId40" Type="http://schemas.openxmlformats.org/officeDocument/2006/relationships/font" Target="fonts/font22.fntdata"/><Relationship Id="rId45" Type="http://schemas.openxmlformats.org/officeDocument/2006/relationships/customXml" Target="../customXml/item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font" Target="fonts/font18.fntdata"/><Relationship Id="rId10" Type="http://schemas.openxmlformats.org/officeDocument/2006/relationships/slide" Target="slides/slide7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4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font" Target="fonts/font17.fntdata"/><Relationship Id="rId43" Type="http://schemas.openxmlformats.org/officeDocument/2006/relationships/theme" Target="theme/theme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38" Type="http://schemas.openxmlformats.org/officeDocument/2006/relationships/font" Target="fonts/font20.fntdata"/><Relationship Id="rId46" Type="http://schemas.openxmlformats.org/officeDocument/2006/relationships/customXml" Target="../customXml/item2.xml"/><Relationship Id="rId20" Type="http://schemas.openxmlformats.org/officeDocument/2006/relationships/font" Target="fonts/font2.fntdata"/><Relationship Id="rId4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8B02FF-0C41-4E7C-8F09-516FC7F3D77A}" type="datetimeFigureOut">
              <a:rPr lang="en-US" smtClean="0"/>
              <a:t>7/31/2024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568529-E384-4768-8F02-FDB0EFAB16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4518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CB601E-2B3E-4F90-BA9F-BA5FF2512C9C}" type="slidenum">
              <a:rPr kumimoji="0" lang="en-ID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ID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75996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CB601E-2B3E-4F90-BA9F-BA5FF2512C9C}" type="slidenum">
              <a:rPr kumimoji="0" lang="en-ID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ID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88230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200" b="1" dirty="0"/>
              <a:t>PENGARUH LARUTAN GARAM, JUS APEL, &amp; AIR SODA TERHADAP OKSIDASI BUAH APEL MALANG</a:t>
            </a:r>
            <a:endParaRPr lang="en-ID" sz="3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CB601E-2B3E-4F90-BA9F-BA5FF2512C9C}" type="slidenum">
              <a:rPr kumimoji="0" lang="en-ID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ID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99778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Ref “Apple Experiment”</a:t>
            </a:r>
            <a:r>
              <a:rPr lang="en-ID" dirty="0"/>
              <a:t>:</a:t>
            </a:r>
          </a:p>
          <a:p>
            <a:r>
              <a:rPr lang="en-US" dirty="0"/>
              <a:t>https://www.kiwico.com/diy/stem/anatomy-biology/apple-experiment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CB601E-2B3E-4F90-BA9F-BA5FF2512C9C}" type="slidenum">
              <a:rPr kumimoji="0" lang="en-ID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ID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9374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Ref </a:t>
            </a:r>
            <a:r>
              <a:rPr lang="en-US" dirty="0" err="1"/>
              <a:t>gambar</a:t>
            </a:r>
            <a:r>
              <a:rPr lang="en-US" dirty="0"/>
              <a:t>:</a:t>
            </a:r>
          </a:p>
          <a:p>
            <a:r>
              <a:rPr lang="en-ID" dirty="0"/>
              <a:t>https://infographicnow.com/educational/educational-infographic-visual-models-for-data-visualization-by-stefania-guerra-via-behance/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CB601E-2B3E-4F90-BA9F-BA5FF2512C9C}" type="slidenum">
              <a:rPr kumimoji="0" lang="en-ID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ID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56880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Ref </a:t>
            </a:r>
            <a:r>
              <a:rPr lang="en-US" dirty="0" err="1"/>
              <a:t>gambar</a:t>
            </a:r>
            <a:r>
              <a:rPr lang="en-US" dirty="0"/>
              <a:t>:</a:t>
            </a:r>
          </a:p>
          <a:p>
            <a:r>
              <a:rPr lang="en-US" dirty="0"/>
              <a:t>Qualitative Data of Fruits’ Oxidation Experiment: https://slowingtheoxidationoffruits.weebly.com/observations-and-analysis.html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CB601E-2B3E-4F90-BA9F-BA5FF2512C9C}" type="slidenum">
              <a:rPr kumimoji="0" lang="en-ID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ID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0095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CB601E-2B3E-4F90-BA9F-BA5FF2512C9C}" type="slidenum">
              <a:rPr kumimoji="0" lang="en-ID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ID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08669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CB601E-2B3E-4F90-BA9F-BA5FF2512C9C}" type="slidenum">
              <a:rPr kumimoji="0" lang="en-ID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ID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31866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DD129-A8C2-419E-B641-6CC90F5073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2000" y="1524000"/>
            <a:ext cx="10668000" cy="22860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B33C04-8A23-4499-A6EF-1D190F0FB3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2000" y="4571999"/>
            <a:ext cx="10668000" cy="152400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FA99FB-5674-4BC5-949F-8D45EC167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7/31/2024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63CF93-DD67-4FE2-8083-864693FE8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05E934-32B6-44B1-9622-67F30BDA3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2836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BA5B09-FC60-445F-8A12-79869BEC6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A219F7-87F2-409F-BB0B-8FE9270C98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AC2BB8-59E0-4EB2-B3BE-59D8641EE1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7/31/2024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56984E-C0DE-461B-8011-8FC31B0EE9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FE7C03-68D3-445E-A5A2-8A935CFC97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1537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B21F0D7-112D-48B1-B32B-170B1AA2B51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143998" y="761999"/>
            <a:ext cx="2286000" cy="53340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B27A7C1-8E5B-41DA-9802-F242D382B6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62001" y="761999"/>
            <a:ext cx="7619999" cy="53340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961CC7-F5B1-464A-8127-60645FB210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7/31/2024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B94302-B381-4F37-A9FF-5CC551917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707151-541F-4104-B989-83A9DCA6E6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6014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PEN TITLE" type="title">
  <p:cSld name="OPEN 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6603" y="413701"/>
            <a:ext cx="12241067" cy="6051067"/>
            <a:chOff x="-12452" y="310275"/>
            <a:chExt cx="9180800" cy="453830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2" name="Google Shape;22;p2"/>
          <p:cNvSpPr txBox="1">
            <a:spLocks noGrp="1"/>
          </p:cNvSpPr>
          <p:nvPr>
            <p:ph type="ctrTitle"/>
          </p:nvPr>
        </p:nvSpPr>
        <p:spPr>
          <a:xfrm>
            <a:off x="415600" y="1930400"/>
            <a:ext cx="11360800" cy="194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Font typeface="Permanent Marker"/>
              <a:buNone/>
              <a:defRPr sz="48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6933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6933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6933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6933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6933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6933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6933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6933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3" name="Google Shape;23;p2"/>
          <p:cNvSpPr txBox="1">
            <a:spLocks noGrp="1"/>
          </p:cNvSpPr>
          <p:nvPr>
            <p:ph type="subTitle" idx="1"/>
          </p:nvPr>
        </p:nvSpPr>
        <p:spPr>
          <a:xfrm>
            <a:off x="415600" y="3849867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315893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BULLET POINTS">
  <p:cSld name="TITLE + BULLET POINT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oogle Shape;25;p3"/>
          <p:cNvGrpSpPr/>
          <p:nvPr/>
        </p:nvGrpSpPr>
        <p:grpSpPr>
          <a:xfrm>
            <a:off x="-16603" y="413701"/>
            <a:ext cx="12241067" cy="6051067"/>
            <a:chOff x="-12452" y="310275"/>
            <a:chExt cx="9180800" cy="4538300"/>
          </a:xfrm>
        </p:grpSpPr>
        <p:cxnSp>
          <p:nvCxnSpPr>
            <p:cNvPr id="26" name="Google Shape;26;p3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;p3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8;p3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3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3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3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3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3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3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3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3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3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8" name="Google Shape;38;p3"/>
          <p:cNvSpPr txBox="1">
            <a:spLocks noGrp="1"/>
          </p:cNvSpPr>
          <p:nvPr>
            <p:ph type="ctrTitle"/>
          </p:nvPr>
        </p:nvSpPr>
        <p:spPr>
          <a:xfrm>
            <a:off x="1252700" y="689133"/>
            <a:ext cx="97204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39" name="Google Shape;39;p3"/>
          <p:cNvSpPr txBox="1">
            <a:spLocks noGrp="1"/>
          </p:cNvSpPr>
          <p:nvPr>
            <p:ph type="body" idx="1"/>
          </p:nvPr>
        </p:nvSpPr>
        <p:spPr>
          <a:xfrm>
            <a:off x="1252700" y="1968500"/>
            <a:ext cx="8085200" cy="406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70" lvl="0" indent="-38944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Comfortaa"/>
              <a:buChar char="●"/>
              <a:defRPr sz="1333">
                <a:latin typeface="Comfortaa"/>
                <a:ea typeface="Comfortaa"/>
                <a:cs typeface="Comfortaa"/>
                <a:sym typeface="Comfortaa"/>
              </a:defRPr>
            </a:lvl1pPr>
            <a:lvl2pPr marL="1219140" lvl="1" indent="-389448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000"/>
              <a:buFont typeface="Comfortaa"/>
              <a:buChar char="○"/>
              <a:defRPr sz="1333">
                <a:latin typeface="Comfortaa"/>
                <a:ea typeface="Comfortaa"/>
                <a:cs typeface="Comfortaa"/>
                <a:sym typeface="Comfortaa"/>
              </a:defRPr>
            </a:lvl2pPr>
            <a:lvl3pPr marL="1828709" lvl="2" indent="-389448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000"/>
              <a:buFont typeface="Comfortaa"/>
              <a:buChar char="■"/>
              <a:defRPr sz="1333">
                <a:latin typeface="Comfortaa"/>
                <a:ea typeface="Comfortaa"/>
                <a:cs typeface="Comfortaa"/>
                <a:sym typeface="Comfortaa"/>
              </a:defRPr>
            </a:lvl3pPr>
            <a:lvl4pPr marL="2438278" lvl="3" indent="-389448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000"/>
              <a:buFont typeface="Comfortaa"/>
              <a:buChar char="●"/>
              <a:defRPr sz="1333">
                <a:latin typeface="Comfortaa"/>
                <a:ea typeface="Comfortaa"/>
                <a:cs typeface="Comfortaa"/>
                <a:sym typeface="Comfortaa"/>
              </a:defRPr>
            </a:lvl4pPr>
            <a:lvl5pPr marL="3047848" lvl="4" indent="-389448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000"/>
              <a:buFont typeface="Comfortaa"/>
              <a:buChar char="○"/>
              <a:defRPr sz="1333">
                <a:latin typeface="Comfortaa"/>
                <a:ea typeface="Comfortaa"/>
                <a:cs typeface="Comfortaa"/>
                <a:sym typeface="Comfortaa"/>
              </a:defRPr>
            </a:lvl5pPr>
            <a:lvl6pPr marL="3657418" lvl="5" indent="-389448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000"/>
              <a:buFont typeface="Comfortaa"/>
              <a:buChar char="■"/>
              <a:defRPr sz="1333">
                <a:latin typeface="Comfortaa"/>
                <a:ea typeface="Comfortaa"/>
                <a:cs typeface="Comfortaa"/>
                <a:sym typeface="Comfortaa"/>
              </a:defRPr>
            </a:lvl6pPr>
            <a:lvl7pPr marL="4266987" lvl="6" indent="-389448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000"/>
              <a:buFont typeface="Comfortaa"/>
              <a:buChar char="●"/>
              <a:defRPr sz="1333">
                <a:latin typeface="Comfortaa"/>
                <a:ea typeface="Comfortaa"/>
                <a:cs typeface="Comfortaa"/>
                <a:sym typeface="Comfortaa"/>
              </a:defRPr>
            </a:lvl7pPr>
            <a:lvl8pPr marL="4876557" lvl="7" indent="-389448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000"/>
              <a:buFont typeface="Comfortaa"/>
              <a:buChar char="○"/>
              <a:defRPr sz="1333">
                <a:latin typeface="Comfortaa"/>
                <a:ea typeface="Comfortaa"/>
                <a:cs typeface="Comfortaa"/>
                <a:sym typeface="Comfortaa"/>
              </a:defRPr>
            </a:lvl8pPr>
            <a:lvl9pPr marL="5486126" lvl="8" indent="-389448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000"/>
              <a:buFont typeface="Comfortaa"/>
              <a:buChar char="■"/>
              <a:defRPr sz="1333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41094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oogle Shape;41;p4"/>
          <p:cNvGrpSpPr/>
          <p:nvPr/>
        </p:nvGrpSpPr>
        <p:grpSpPr>
          <a:xfrm>
            <a:off x="-16603" y="413701"/>
            <a:ext cx="12241067" cy="6051067"/>
            <a:chOff x="-12452" y="310275"/>
            <a:chExt cx="9180800" cy="4538300"/>
          </a:xfrm>
        </p:grpSpPr>
        <p:cxnSp>
          <p:nvCxnSpPr>
            <p:cNvPr id="42" name="Google Shape;42;p4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4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4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4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4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4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48;p4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" name="Google Shape;49;p4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" name="Google Shape;50;p4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" name="Google Shape;51;p4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" name="Google Shape;52;p4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53;p4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4" name="Google Shape;54;p4"/>
          <p:cNvSpPr txBox="1">
            <a:spLocks noGrp="1"/>
          </p:cNvSpPr>
          <p:nvPr>
            <p:ph type="title" hasCustomPrompt="1"/>
          </p:nvPr>
        </p:nvSpPr>
        <p:spPr>
          <a:xfrm>
            <a:off x="1895117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5" name="Google Shape;55;p4"/>
          <p:cNvSpPr txBox="1">
            <a:spLocks noGrp="1"/>
          </p:cNvSpPr>
          <p:nvPr>
            <p:ph type="title" idx="2" hasCustomPrompt="1"/>
          </p:nvPr>
        </p:nvSpPr>
        <p:spPr>
          <a:xfrm>
            <a:off x="4280505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6" name="Google Shape;56;p4"/>
          <p:cNvSpPr txBox="1">
            <a:spLocks noGrp="1"/>
          </p:cNvSpPr>
          <p:nvPr>
            <p:ph type="title" idx="3" hasCustomPrompt="1"/>
          </p:nvPr>
        </p:nvSpPr>
        <p:spPr>
          <a:xfrm>
            <a:off x="6665895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7" name="Google Shape;57;p4"/>
          <p:cNvSpPr txBox="1">
            <a:spLocks noGrp="1"/>
          </p:cNvSpPr>
          <p:nvPr>
            <p:ph type="title" idx="4" hasCustomPrompt="1"/>
          </p:nvPr>
        </p:nvSpPr>
        <p:spPr>
          <a:xfrm>
            <a:off x="9051284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8" name="Google Shape;58;p4"/>
          <p:cNvSpPr txBox="1">
            <a:spLocks noGrp="1"/>
          </p:cNvSpPr>
          <p:nvPr>
            <p:ph type="ctrTitle" idx="5"/>
          </p:nvPr>
        </p:nvSpPr>
        <p:spPr>
          <a:xfrm>
            <a:off x="415600" y="824767"/>
            <a:ext cx="113608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ermanent Marker"/>
              <a:buNone/>
              <a:defRPr sz="24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59" name="Google Shape;59;p4"/>
          <p:cNvSpPr txBox="1">
            <a:spLocks noGrp="1"/>
          </p:cNvSpPr>
          <p:nvPr>
            <p:ph type="subTitle" idx="1"/>
          </p:nvPr>
        </p:nvSpPr>
        <p:spPr>
          <a:xfrm>
            <a:off x="1521933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0" name="Google Shape;60;p4"/>
          <p:cNvSpPr txBox="1">
            <a:spLocks noGrp="1"/>
          </p:cNvSpPr>
          <p:nvPr>
            <p:ph type="subTitle" idx="6"/>
          </p:nvPr>
        </p:nvSpPr>
        <p:spPr>
          <a:xfrm>
            <a:off x="3907300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1" name="Google Shape;61;p4"/>
          <p:cNvSpPr txBox="1">
            <a:spLocks noGrp="1"/>
          </p:cNvSpPr>
          <p:nvPr>
            <p:ph type="subTitle" idx="7"/>
          </p:nvPr>
        </p:nvSpPr>
        <p:spPr>
          <a:xfrm>
            <a:off x="6292667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2" name="Google Shape;62;p4"/>
          <p:cNvSpPr txBox="1">
            <a:spLocks noGrp="1"/>
          </p:cNvSpPr>
          <p:nvPr>
            <p:ph type="subTitle" idx="8"/>
          </p:nvPr>
        </p:nvSpPr>
        <p:spPr>
          <a:xfrm>
            <a:off x="8678100" y="49101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3" name="Google Shape;63;p4"/>
          <p:cNvSpPr txBox="1">
            <a:spLocks noGrp="1"/>
          </p:cNvSpPr>
          <p:nvPr>
            <p:ph type="subTitle" idx="9"/>
          </p:nvPr>
        </p:nvSpPr>
        <p:spPr>
          <a:xfrm>
            <a:off x="6292700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128974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6" name="Google Shape;306;p19"/>
          <p:cNvGrpSpPr/>
          <p:nvPr/>
        </p:nvGrpSpPr>
        <p:grpSpPr>
          <a:xfrm>
            <a:off x="-16603" y="413701"/>
            <a:ext cx="12241067" cy="6051067"/>
            <a:chOff x="-12452" y="310275"/>
            <a:chExt cx="9180800" cy="4538300"/>
          </a:xfrm>
        </p:grpSpPr>
        <p:cxnSp>
          <p:nvCxnSpPr>
            <p:cNvPr id="307" name="Google Shape;307;p19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8" name="Google Shape;308;p19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9" name="Google Shape;309;p19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0" name="Google Shape;310;p19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1" name="Google Shape;311;p19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2" name="Google Shape;312;p19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3" name="Google Shape;313;p19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4" name="Google Shape;314;p19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5" name="Google Shape;315;p19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6" name="Google Shape;316;p19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7" name="Google Shape;317;p19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8" name="Google Shape;318;p19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21404658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>
  <p:cSld name="BLANK SLIDE"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84780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849454-C081-49EE-B73C-780CF7D6F0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83E194F-1B7F-4FAB-BF2D-DEB611BDCE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id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BACA22-D762-40F0-99A9-98B6DCA993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76AAA-2BE8-43F1-87F8-C08BBA334001}" type="datetimeFigureOut">
              <a:rPr lang="id-ID" smtClean="0"/>
              <a:t>31/07/2024</a:t>
            </a:fld>
            <a:endParaRPr lang="id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BB96AA-2E08-4CBB-BDD7-FECEB3E824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FC120A-C650-4C55-B24A-EAE255D77D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D1ECD-5A0F-4C9A-9C7A-0705181EAD7B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4538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398123-0132-4B2C-8D4E-F8E22F8751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083903-3F7A-4A2B-998D-886C3AA0B5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7F4E32-6B0E-4BC4-A2C9-98E71F428A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76AAA-2BE8-43F1-87F8-C08BBA334001}" type="datetimeFigureOut">
              <a:rPr lang="id-ID" smtClean="0"/>
              <a:t>31/07/2024</a:t>
            </a:fld>
            <a:endParaRPr lang="id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224975-7391-460C-BA7F-EC774AA8D0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707E79-F689-4812-A737-4A196DC29B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D1ECD-5A0F-4C9A-9C7A-0705181EAD7B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72916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AE2707-1CB7-4908-AA44-32752639B6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EA4D4C-DAC2-4A33-A942-45CA939A93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A4D844-81A8-4A86-82F9-6D4A0B8C66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76AAA-2BE8-43F1-87F8-C08BBA334001}" type="datetimeFigureOut">
              <a:rPr lang="id-ID" smtClean="0"/>
              <a:t>31/07/2024</a:t>
            </a:fld>
            <a:endParaRPr lang="id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C4FC1F-1CC4-4C27-9EE6-2DCB01866D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AE6E5C-6F33-4994-A888-F3AFECBDEE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D1ECD-5A0F-4C9A-9C7A-0705181EAD7B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13113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6AF011-A499-4054-89BF-A4800A68F6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6FB6E8-D956-45B5-9B4A-9D31DF466B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CDB9DB-9E62-4292-915C-1DD413474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7/31/2024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D462F1-BC30-4172-8353-363123A1D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92EE8A-96DF-4D7D-B434-778324756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5964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81BF2E-5A39-422C-AD1F-3D1C19E7E1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AE459E-C37D-425B-A2E1-D70ABDDE29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11BCD9-87DA-4E5D-8498-85594B69C5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ACFB11-28B9-4251-9247-977BADA33A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76AAA-2BE8-43F1-87F8-C08BBA334001}" type="datetimeFigureOut">
              <a:rPr lang="id-ID" smtClean="0"/>
              <a:t>31/07/2024</a:t>
            </a:fld>
            <a:endParaRPr lang="id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764921-C946-429B-8F2C-609EB23599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AD7268-0A2E-4FCC-8864-074357CD3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D1ECD-5A0F-4C9A-9C7A-0705181EAD7B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43311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3181FC-1517-4625-A3F6-8F75316CBF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299DC5-BBEC-4ED7-AEF6-703279820F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3FBA1C-CD2B-400D-8EFF-1676669A7B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BA0AE95-2A30-425E-AC04-DD504AD20F9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49E15B1-B54F-4B08-9F66-D4E9A9B7DA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01A59A4-2E02-4456-B4B5-66C0CB265A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76AAA-2BE8-43F1-87F8-C08BBA334001}" type="datetimeFigureOut">
              <a:rPr lang="id-ID" smtClean="0"/>
              <a:t>31/07/2024</a:t>
            </a:fld>
            <a:endParaRPr lang="id-ID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4878E80-A103-43B9-BF15-6E41BAE99E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18B908F-7E20-49BF-82C4-779D59950A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D1ECD-5A0F-4C9A-9C7A-0705181EAD7B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1645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68F081-5250-438F-931D-6556AC9A2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F23D6F-53A9-499C-8B48-D69D912AC8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76AAA-2BE8-43F1-87F8-C08BBA334001}" type="datetimeFigureOut">
              <a:rPr lang="id-ID" smtClean="0"/>
              <a:t>31/07/2024</a:t>
            </a:fld>
            <a:endParaRPr lang="id-ID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89F5B2-4A28-48F5-9E36-466C5ECBC6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392753-90E8-4D48-83B6-BD9E2E3DB0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D1ECD-5A0F-4C9A-9C7A-0705181EAD7B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69142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6C0B99F-4E76-4A47-84CB-270DE5535D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76AAA-2BE8-43F1-87F8-C08BBA334001}" type="datetimeFigureOut">
              <a:rPr lang="id-ID" smtClean="0"/>
              <a:t>31/07/2024</a:t>
            </a:fld>
            <a:endParaRPr lang="id-ID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A1D66C4-DD12-4B68-A116-27AFC231EA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8BB560-B7D9-4027-BD0C-96B1A36144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D1ECD-5A0F-4C9A-9C7A-0705181EAD7B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18907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89AB3B-75D4-4FA0-A40B-CBAF514161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37DE90-F0BB-406E-914C-3DCF425C83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FE145C-8FE9-42B1-90A1-57960A1504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442DE7-DA94-4304-99F3-1AE6E593F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76AAA-2BE8-43F1-87F8-C08BBA334001}" type="datetimeFigureOut">
              <a:rPr lang="id-ID" smtClean="0"/>
              <a:t>31/07/2024</a:t>
            </a:fld>
            <a:endParaRPr lang="id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759A04-7969-4EDF-85DB-BF5D1DE06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527959-4C35-4F8C-BE0A-12C7DE8A2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D1ECD-5A0F-4C9A-9C7A-0705181EAD7B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105718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F9091B-2037-48B6-A2D1-07384EFCF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60440EF-8C6D-4CBC-BE45-C4CC445E73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d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3CB9DB-B108-4D81-9B24-10D43ECBF9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6FC2CE-A1C2-4072-8DA6-1753AD9387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76AAA-2BE8-43F1-87F8-C08BBA334001}" type="datetimeFigureOut">
              <a:rPr lang="id-ID" smtClean="0"/>
              <a:t>31/07/2024</a:t>
            </a:fld>
            <a:endParaRPr lang="id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1E0FA2-FE1B-42BF-9561-2FA304A197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6D68BA-BA36-4657-A84D-292EC1FED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D1ECD-5A0F-4C9A-9C7A-0705181EAD7B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061123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50469-388A-4A4F-9735-0A0C855B3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3F9C342-45BC-42D7-83A6-E138D7419B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58BDD7-AD2E-45B7-B07B-13F7E9259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76AAA-2BE8-43F1-87F8-C08BBA334001}" type="datetimeFigureOut">
              <a:rPr lang="id-ID" smtClean="0"/>
              <a:t>31/07/2024</a:t>
            </a:fld>
            <a:endParaRPr lang="id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CB40AD-8CDE-441E-9110-F16C7EC27E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2EF515-B5A6-49A3-BDCF-1A613CA6E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D1ECD-5A0F-4C9A-9C7A-0705181EAD7B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772266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48820D0-0669-4965-B111-BE4D3767D1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39093D-5197-41A8-8987-9D38AC08DE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C4AF93-1A8D-4CAD-B1E2-DE2C568FC8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76AAA-2BE8-43F1-87F8-C08BBA334001}" type="datetimeFigureOut">
              <a:rPr lang="id-ID" smtClean="0"/>
              <a:t>31/07/2024</a:t>
            </a:fld>
            <a:endParaRPr lang="id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B612CE-341E-48EC-B778-223E4A1FA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E6248D-B940-47F9-9EA3-5F2F28EE0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D1ECD-5A0F-4C9A-9C7A-0705181EAD7B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28893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28453A-F2B4-4EDB-B8FA-150267BC1A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24000"/>
            <a:ext cx="10668000" cy="3038475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C46C51-ADF1-48FC-A4D9-38C369E783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4589463"/>
            <a:ext cx="10668000" cy="150653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C43B56-4DC7-490B-AEFD-55ED1ECFF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7/31/2024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4738F8-C4B2-41D8-B627-A6DDB24B2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F43D49-23F8-4C4B-9C30-EDC030EE6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5068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E5556D-6916-42E6-8820-8A0D328A5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2747A5-C962-477F-89AA-A32385D579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2000" y="2285999"/>
            <a:ext cx="5151119" cy="38100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D08312-30FC-44D8-B2A9-B5CAAD9F06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8879" y="2285999"/>
            <a:ext cx="5151121" cy="38100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ED84EB-AF90-4F19-A376-0FE5E50F9E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7/31/2024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838ED0-2789-41E4-A36E-83F92CA2E8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221A83-6D60-45F0-9173-5F6D2438BC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8698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4FFAE2-03F4-4A94-86C4-9305B237C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62000"/>
            <a:ext cx="10668000" cy="1524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BAC5A5-E184-46B6-8AB5-C8E132D362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2285999"/>
            <a:ext cx="5151119" cy="76199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DCFE87-5D80-45CB-9D13-DFC9AFCEC7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62000" y="3048000"/>
            <a:ext cx="5151119" cy="3048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AAC1E5A-8423-4749-8EDA-E13425F696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78878" y="2286000"/>
            <a:ext cx="5151122" cy="76199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A832AAA-4BB8-4A3D-9C79-516F82F800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78878" y="3048000"/>
            <a:ext cx="5151122" cy="3048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80BEC63-51D3-4C70-B804-BE9EF765A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7/31/2024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35CA295-8563-402F-92C3-1F20C977C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EFA5918-109D-4342-84C0-9774A52C9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0174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EF2662-CBD1-4498-9B6E-2961F5EF1B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FF739AE-8101-4C18-8CF3-911BDF3978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7/31/2024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EB1C88-D181-449C-9BE1-E85068C188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38A2C9-E93B-4F0A-A021-9E3AEBC3F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8344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00AE8D9-9B42-438E-ADA6-CCFE457884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7/31/2024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4F792B9-A8AF-4E13-8A25-741E89691E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3A2CF6-DBC5-4491-B213-B3CD09D31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5539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727076-58C8-494C-B6B1-DC86F62DD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61998"/>
            <a:ext cx="3810000" cy="1524002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F29E36-0340-452F-8D0A-1BC3F3A388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0" y="762001"/>
            <a:ext cx="6096000" cy="5334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051C2E-E587-45E8-BDB1-DFF2F2791B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2000" y="2286000"/>
            <a:ext cx="3810000" cy="381000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21D993-DEDD-470E-B48B-CB053A55A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7/31/2024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926C64-7401-4CA4-859F-74472AF869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108F41-F1F6-431C-9B45-8A447F188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2564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E104FB-422C-4023-9381-EB12F1582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762000"/>
            <a:ext cx="3809999" cy="152400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DBA3AA-DE44-4B1F-91D1-09F67B89B9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34000" y="762001"/>
            <a:ext cx="6021388" cy="5334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27B131-5117-4106-80DB-2AB208C4C9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2001" y="2286000"/>
            <a:ext cx="3809999" cy="38100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13918A-7F23-4C72-8E80-591324A304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7/31/2024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1071C8-76FE-4B83-8317-BD53C7C844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23681A-6F29-48FC-9409-319ED3E96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8926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A6EF5A53-0A64-4CA5-B9C7-1CB97CB5CF1C}"/>
              </a:ext>
            </a:extLst>
          </p:cNvPr>
          <p:cNvSpPr/>
          <p:nvPr/>
        </p:nvSpPr>
        <p:spPr>
          <a:xfrm>
            <a:off x="8157843" y="6244836"/>
            <a:ext cx="4034156" cy="613164"/>
          </a:xfrm>
          <a:custGeom>
            <a:avLst/>
            <a:gdLst>
              <a:gd name="connsiteX0" fmla="*/ 1479137 w 4034156"/>
              <a:gd name="connsiteY0" fmla="*/ 230 h 613164"/>
              <a:gd name="connsiteX1" fmla="*/ 3482844 w 4034156"/>
              <a:gd name="connsiteY1" fmla="*/ 298555 h 613164"/>
              <a:gd name="connsiteX2" fmla="*/ 3831590 w 4034156"/>
              <a:gd name="connsiteY2" fmla="*/ 425010 h 613164"/>
              <a:gd name="connsiteX3" fmla="*/ 4034156 w 4034156"/>
              <a:gd name="connsiteY3" fmla="*/ 494088 h 613164"/>
              <a:gd name="connsiteX4" fmla="*/ 4034156 w 4034156"/>
              <a:gd name="connsiteY4" fmla="*/ 613164 h 613164"/>
              <a:gd name="connsiteX5" fmla="*/ 0 w 4034156"/>
              <a:gd name="connsiteY5" fmla="*/ 613164 h 613164"/>
              <a:gd name="connsiteX6" fmla="*/ 54792 w 4034156"/>
              <a:gd name="connsiteY6" fmla="*/ 512415 h 613164"/>
              <a:gd name="connsiteX7" fmla="*/ 168327 w 4034156"/>
              <a:gd name="connsiteY7" fmla="*/ 366637 h 613164"/>
              <a:gd name="connsiteX8" fmla="*/ 1192562 w 4034156"/>
              <a:gd name="connsiteY8" fmla="*/ 1522 h 613164"/>
              <a:gd name="connsiteX9" fmla="*/ 1479137 w 4034156"/>
              <a:gd name="connsiteY9" fmla="*/ 230 h 613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034156" h="613164">
                <a:moveTo>
                  <a:pt x="1479137" y="230"/>
                </a:moveTo>
                <a:cubicBezTo>
                  <a:pt x="2152575" y="4287"/>
                  <a:pt x="2854487" y="63583"/>
                  <a:pt x="3482844" y="298555"/>
                </a:cubicBezTo>
                <a:cubicBezTo>
                  <a:pt x="3599338" y="342114"/>
                  <a:pt x="3715540" y="384216"/>
                  <a:pt x="3831590" y="425010"/>
                </a:cubicBezTo>
                <a:lnTo>
                  <a:pt x="4034156" y="494088"/>
                </a:lnTo>
                <a:lnTo>
                  <a:pt x="4034156" y="613164"/>
                </a:lnTo>
                <a:lnTo>
                  <a:pt x="0" y="613164"/>
                </a:lnTo>
                <a:lnTo>
                  <a:pt x="54792" y="512415"/>
                </a:lnTo>
                <a:cubicBezTo>
                  <a:pt x="88888" y="459433"/>
                  <a:pt x="126502" y="410480"/>
                  <a:pt x="168327" y="366637"/>
                </a:cubicBezTo>
                <a:cubicBezTo>
                  <a:pt x="428292" y="94062"/>
                  <a:pt x="821899" y="6565"/>
                  <a:pt x="1192562" y="1522"/>
                </a:cubicBezTo>
                <a:cubicBezTo>
                  <a:pt x="1287308" y="198"/>
                  <a:pt x="1382932" y="-349"/>
                  <a:pt x="1479137" y="23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34ABFBEA-4EB0-4D02-A2C0-1733CD3D6F12}"/>
              </a:ext>
            </a:extLst>
          </p:cNvPr>
          <p:cNvSpPr/>
          <p:nvPr/>
        </p:nvSpPr>
        <p:spPr>
          <a:xfrm>
            <a:off x="1" y="688126"/>
            <a:ext cx="448491" cy="1634252"/>
          </a:xfrm>
          <a:custGeom>
            <a:avLst/>
            <a:gdLst>
              <a:gd name="connsiteX0" fmla="*/ 0 w 448491"/>
              <a:gd name="connsiteY0" fmla="*/ 0 h 1634252"/>
              <a:gd name="connsiteX1" fmla="*/ 12983 w 448491"/>
              <a:gd name="connsiteY1" fmla="*/ 10508 h 1634252"/>
              <a:gd name="connsiteX2" fmla="*/ 441611 w 448491"/>
              <a:gd name="connsiteY2" fmla="*/ 863751 h 1634252"/>
              <a:gd name="connsiteX3" fmla="*/ 251011 w 448491"/>
              <a:gd name="connsiteY3" fmla="*/ 1302895 h 1634252"/>
              <a:gd name="connsiteX4" fmla="*/ 74605 w 448491"/>
              <a:gd name="connsiteY4" fmla="*/ 1543249 h 1634252"/>
              <a:gd name="connsiteX5" fmla="*/ 0 w 448491"/>
              <a:gd name="connsiteY5" fmla="*/ 1634252 h 1634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8491" h="1634252">
                <a:moveTo>
                  <a:pt x="0" y="0"/>
                </a:moveTo>
                <a:lnTo>
                  <a:pt x="12983" y="10508"/>
                </a:lnTo>
                <a:cubicBezTo>
                  <a:pt x="278410" y="241022"/>
                  <a:pt x="489787" y="530267"/>
                  <a:pt x="441611" y="863751"/>
                </a:cubicBezTo>
                <a:cubicBezTo>
                  <a:pt x="418542" y="1022632"/>
                  <a:pt x="337007" y="1166302"/>
                  <a:pt x="251011" y="1302895"/>
                </a:cubicBezTo>
                <a:cubicBezTo>
                  <a:pt x="215138" y="1359902"/>
                  <a:pt x="154723" y="1442480"/>
                  <a:pt x="74605" y="1543249"/>
                </a:cubicBezTo>
                <a:lnTo>
                  <a:pt x="0" y="163425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900">
              <a:solidFill>
                <a:prstClr val="white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9E083F6-57F4-487B-A766-EA0462B1EED8}"/>
              </a:ext>
            </a:extLst>
          </p:cNvPr>
          <p:cNvSpPr/>
          <p:nvPr/>
        </p:nvSpPr>
        <p:spPr>
          <a:xfrm>
            <a:off x="7309459" y="6144069"/>
            <a:ext cx="4418271" cy="718159"/>
          </a:xfrm>
          <a:custGeom>
            <a:avLst/>
            <a:gdLst>
              <a:gd name="connsiteX0" fmla="*/ 1421452 w 4590626"/>
              <a:gd name="connsiteY0" fmla="*/ 0 h 713930"/>
              <a:gd name="connsiteX1" fmla="*/ 3247781 w 4590626"/>
              <a:gd name="connsiteY1" fmla="*/ 271915 h 713930"/>
              <a:gd name="connsiteX2" fmla="*/ 4517331 w 4590626"/>
              <a:gd name="connsiteY2" fmla="*/ 693394 h 713930"/>
              <a:gd name="connsiteX3" fmla="*/ 4590626 w 4590626"/>
              <a:gd name="connsiteY3" fmla="*/ 713930 h 713930"/>
              <a:gd name="connsiteX4" fmla="*/ 0 w 4590626"/>
              <a:gd name="connsiteY4" fmla="*/ 713930 h 713930"/>
              <a:gd name="connsiteX5" fmla="*/ 2854 w 4590626"/>
              <a:gd name="connsiteY5" fmla="*/ 705624 h 713930"/>
              <a:gd name="connsiteX6" fmla="*/ 226680 w 4590626"/>
              <a:gd name="connsiteY6" fmla="*/ 333970 h 713930"/>
              <a:gd name="connsiteX7" fmla="*/ 1160245 w 4590626"/>
              <a:gd name="connsiteY7" fmla="*/ 1178 h 713930"/>
              <a:gd name="connsiteX8" fmla="*/ 1421452 w 4590626"/>
              <a:gd name="connsiteY8" fmla="*/ 0 h 713930"/>
              <a:gd name="connsiteX0" fmla="*/ 1421452 w 4517331"/>
              <a:gd name="connsiteY0" fmla="*/ 0 h 713930"/>
              <a:gd name="connsiteX1" fmla="*/ 3247781 w 4517331"/>
              <a:gd name="connsiteY1" fmla="*/ 271915 h 713930"/>
              <a:gd name="connsiteX2" fmla="*/ 4517331 w 4517331"/>
              <a:gd name="connsiteY2" fmla="*/ 693394 h 713930"/>
              <a:gd name="connsiteX3" fmla="*/ 0 w 4517331"/>
              <a:gd name="connsiteY3" fmla="*/ 713930 h 713930"/>
              <a:gd name="connsiteX4" fmla="*/ 2854 w 4517331"/>
              <a:gd name="connsiteY4" fmla="*/ 705624 h 713930"/>
              <a:gd name="connsiteX5" fmla="*/ 226680 w 4517331"/>
              <a:gd name="connsiteY5" fmla="*/ 333970 h 713930"/>
              <a:gd name="connsiteX6" fmla="*/ 1160245 w 4517331"/>
              <a:gd name="connsiteY6" fmla="*/ 1178 h 713930"/>
              <a:gd name="connsiteX7" fmla="*/ 1421452 w 4517331"/>
              <a:gd name="connsiteY7" fmla="*/ 0 h 713930"/>
              <a:gd name="connsiteX0" fmla="*/ 0 w 4608771"/>
              <a:gd name="connsiteY0" fmla="*/ 713930 h 784834"/>
              <a:gd name="connsiteX1" fmla="*/ 2854 w 4608771"/>
              <a:gd name="connsiteY1" fmla="*/ 705624 h 784834"/>
              <a:gd name="connsiteX2" fmla="*/ 226680 w 4608771"/>
              <a:gd name="connsiteY2" fmla="*/ 333970 h 784834"/>
              <a:gd name="connsiteX3" fmla="*/ 1160245 w 4608771"/>
              <a:gd name="connsiteY3" fmla="*/ 1178 h 784834"/>
              <a:gd name="connsiteX4" fmla="*/ 1421452 w 4608771"/>
              <a:gd name="connsiteY4" fmla="*/ 0 h 784834"/>
              <a:gd name="connsiteX5" fmla="*/ 3247781 w 4608771"/>
              <a:gd name="connsiteY5" fmla="*/ 271915 h 784834"/>
              <a:gd name="connsiteX6" fmla="*/ 4608771 w 4608771"/>
              <a:gd name="connsiteY6" fmla="*/ 784834 h 784834"/>
              <a:gd name="connsiteX0" fmla="*/ 0 w 4418271"/>
              <a:gd name="connsiteY0" fmla="*/ 713930 h 718159"/>
              <a:gd name="connsiteX1" fmla="*/ 2854 w 4418271"/>
              <a:gd name="connsiteY1" fmla="*/ 705624 h 718159"/>
              <a:gd name="connsiteX2" fmla="*/ 226680 w 4418271"/>
              <a:gd name="connsiteY2" fmla="*/ 333970 h 718159"/>
              <a:gd name="connsiteX3" fmla="*/ 1160245 w 4418271"/>
              <a:gd name="connsiteY3" fmla="*/ 1178 h 718159"/>
              <a:gd name="connsiteX4" fmla="*/ 1421452 w 4418271"/>
              <a:gd name="connsiteY4" fmla="*/ 0 h 718159"/>
              <a:gd name="connsiteX5" fmla="*/ 3247781 w 4418271"/>
              <a:gd name="connsiteY5" fmla="*/ 271915 h 718159"/>
              <a:gd name="connsiteX6" fmla="*/ 4418271 w 4418271"/>
              <a:gd name="connsiteY6" fmla="*/ 718159 h 718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18271" h="718159">
                <a:moveTo>
                  <a:pt x="0" y="713930"/>
                </a:moveTo>
                <a:lnTo>
                  <a:pt x="2854" y="705624"/>
                </a:lnTo>
                <a:cubicBezTo>
                  <a:pt x="60059" y="562888"/>
                  <a:pt x="131373" y="433874"/>
                  <a:pt x="226680" y="333970"/>
                </a:cubicBezTo>
                <a:cubicBezTo>
                  <a:pt x="463632" y="85526"/>
                  <a:pt x="822395" y="5774"/>
                  <a:pt x="1160245" y="1178"/>
                </a:cubicBezTo>
                <a:lnTo>
                  <a:pt x="1421452" y="0"/>
                </a:lnTo>
                <a:cubicBezTo>
                  <a:pt x="2035274" y="3698"/>
                  <a:pt x="2748311" y="152222"/>
                  <a:pt x="3247781" y="271915"/>
                </a:cubicBezTo>
                <a:cubicBezTo>
                  <a:pt x="3747251" y="391608"/>
                  <a:pt x="3902480" y="501606"/>
                  <a:pt x="4418271" y="718159"/>
                </a:cubicBezTo>
              </a:path>
            </a:pathLst>
          </a:cu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3A2F988-7148-4375-83D8-12EE5EBC7B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62000"/>
            <a:ext cx="106680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896238-C5B3-4F3C-97FA-890E1A51A2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2286000"/>
            <a:ext cx="10668000" cy="38180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6E4474-0442-4E4B-9E5B-CA7B3951C1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389165" y="194320"/>
            <a:ext cx="20408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fld id="{76969C88-B244-455D-A017-012B25B1ACDD}" type="datetimeFigureOut">
              <a:rPr lang="en-US" smtClean="0"/>
              <a:pPr/>
              <a:t>7/31/2024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626A98-F887-40E1-B9BA-9D93DE90E0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61999" y="6356350"/>
            <a:ext cx="66128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2C8119-73F6-4713-9AD3-3628DCDFB8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06000" y="6356350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fld id="{07CE569E-9B7C-4CB9-AB80-C0841F922C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58040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5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Permanent Marker"/>
              <a:buNone/>
              <a:defRPr sz="28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Comfortaa"/>
              <a:buChar char="●"/>
              <a:defRPr sz="1100">
                <a:latin typeface="Comfortaa"/>
                <a:ea typeface="Comfortaa"/>
                <a:cs typeface="Comfortaa"/>
                <a:sym typeface="Comfortaa"/>
              </a:defRPr>
            </a:lvl1pPr>
            <a:lvl2pPr marL="914400" lvl="1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○"/>
              <a:defRPr sz="1100">
                <a:latin typeface="Comfortaa"/>
                <a:ea typeface="Comfortaa"/>
                <a:cs typeface="Comfortaa"/>
                <a:sym typeface="Comfortaa"/>
              </a:defRPr>
            </a:lvl2pPr>
            <a:lvl3pPr marL="1371600" lvl="2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■"/>
              <a:defRPr sz="1100">
                <a:latin typeface="Comfortaa"/>
                <a:ea typeface="Comfortaa"/>
                <a:cs typeface="Comfortaa"/>
                <a:sym typeface="Comfortaa"/>
              </a:defRPr>
            </a:lvl3pPr>
            <a:lvl4pPr marL="1828800" lvl="3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●"/>
              <a:defRPr sz="1100">
                <a:latin typeface="Comfortaa"/>
                <a:ea typeface="Comfortaa"/>
                <a:cs typeface="Comfortaa"/>
                <a:sym typeface="Comfortaa"/>
              </a:defRPr>
            </a:lvl4pPr>
            <a:lvl5pPr marL="2286000" lvl="4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○"/>
              <a:defRPr sz="1100">
                <a:latin typeface="Comfortaa"/>
                <a:ea typeface="Comfortaa"/>
                <a:cs typeface="Comfortaa"/>
                <a:sym typeface="Comfortaa"/>
              </a:defRPr>
            </a:lvl5pPr>
            <a:lvl6pPr marL="2743200" lvl="5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■"/>
              <a:defRPr sz="1100">
                <a:latin typeface="Comfortaa"/>
                <a:ea typeface="Comfortaa"/>
                <a:cs typeface="Comfortaa"/>
                <a:sym typeface="Comfortaa"/>
              </a:defRPr>
            </a:lvl6pPr>
            <a:lvl7pPr marL="3200400" lvl="6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●"/>
              <a:defRPr sz="1100">
                <a:latin typeface="Comfortaa"/>
                <a:ea typeface="Comfortaa"/>
                <a:cs typeface="Comfortaa"/>
                <a:sym typeface="Comfortaa"/>
              </a:defRPr>
            </a:lvl7pPr>
            <a:lvl8pPr marL="3657600" lvl="7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○"/>
              <a:defRPr sz="1100">
                <a:latin typeface="Comfortaa"/>
                <a:ea typeface="Comfortaa"/>
                <a:cs typeface="Comfortaa"/>
                <a:sym typeface="Comfortaa"/>
              </a:defRPr>
            </a:lvl8pPr>
            <a:lvl9pPr marL="4114800" lvl="8" indent="-29845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100"/>
              <a:buFont typeface="Comfortaa"/>
              <a:buChar char="■"/>
              <a:defRPr sz="1100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1669520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7FC2129-B104-4A29-AE9A-E38D7A0FA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640FD7-CDC5-4F56-BE70-44F11776FB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E0BE3E-568E-4BF7-8EBF-028790ED1BE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76AAA-2BE8-43F1-87F8-C08BBA334001}" type="datetimeFigureOut">
              <a:rPr lang="id-ID" smtClean="0"/>
              <a:t>31/07/2024</a:t>
            </a:fld>
            <a:endParaRPr lang="id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5EAF9E-ABC8-4EAA-AA51-C0C1075F79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14923F-B6C3-40A2-8A96-4666A69E88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FD1ECD-5A0F-4C9A-9C7A-0705181EAD7B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55895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png"/><Relationship Id="rId3" Type="http://schemas.openxmlformats.org/officeDocument/2006/relationships/image" Target="../media/image16.png"/><Relationship Id="rId7" Type="http://schemas.openxmlformats.org/officeDocument/2006/relationships/image" Target="../media/image52.png"/><Relationship Id="rId12" Type="http://schemas.openxmlformats.org/officeDocument/2006/relationships/image" Target="../media/image5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1.png"/><Relationship Id="rId11" Type="http://schemas.openxmlformats.org/officeDocument/2006/relationships/image" Target="../media/image56.jp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28.png"/><Relationship Id="rId9" Type="http://schemas.openxmlformats.org/officeDocument/2006/relationships/image" Target="../media/image5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0.jpeg"/><Relationship Id="rId5" Type="http://schemas.openxmlformats.org/officeDocument/2006/relationships/image" Target="../media/image59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9.jp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6.png"/><Relationship Id="rId7" Type="http://schemas.openxmlformats.org/officeDocument/2006/relationships/image" Target="../media/image28.png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2.png"/><Relationship Id="rId7" Type="http://schemas.openxmlformats.org/officeDocument/2006/relationships/image" Target="../media/image32.jpeg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1.png"/><Relationship Id="rId11" Type="http://schemas.openxmlformats.org/officeDocument/2006/relationships/image" Target="../media/image35.png"/><Relationship Id="rId5" Type="http://schemas.openxmlformats.org/officeDocument/2006/relationships/image" Target="../media/image30.png"/><Relationship Id="rId10" Type="http://schemas.openxmlformats.org/officeDocument/2006/relationships/image" Target="../media/image34.jpeg"/><Relationship Id="rId4" Type="http://schemas.openxmlformats.org/officeDocument/2006/relationships/image" Target="../media/image16.png"/><Relationship Id="rId9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15.gif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0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0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gif"/><Relationship Id="rId3" Type="http://schemas.openxmlformats.org/officeDocument/2006/relationships/image" Target="../media/image41.jpg"/><Relationship Id="rId7" Type="http://schemas.openxmlformats.org/officeDocument/2006/relationships/image" Target="../media/image45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jpe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665A5CBD-5BDA-4345-915C-718F0E585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pic>
        <p:nvPicPr>
          <p:cNvPr id="6" name="Picture 5" descr="A picture containing grass, outdoor, yellow, person&#10;&#10;Description automatically generated">
            <a:extLst>
              <a:ext uri="{FF2B5EF4-FFF2-40B4-BE49-F238E27FC236}">
                <a16:creationId xmlns:a16="http://schemas.microsoft.com/office/drawing/2014/main" id="{2D38C7E5-370A-401C-AA8E-E53667E7CD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3" r="40505"/>
          <a:stretch/>
        </p:blipFill>
        <p:spPr>
          <a:xfrm>
            <a:off x="5045804" y="10"/>
            <a:ext cx="3336197" cy="4765286"/>
          </a:xfrm>
          <a:custGeom>
            <a:avLst/>
            <a:gdLst/>
            <a:ahLst/>
            <a:cxnLst/>
            <a:rect l="l" t="t" r="r" b="b"/>
            <a:pathLst>
              <a:path w="3336197" h="4765296">
                <a:moveTo>
                  <a:pt x="158486" y="0"/>
                </a:moveTo>
                <a:lnTo>
                  <a:pt x="3090935" y="0"/>
                </a:lnTo>
                <a:lnTo>
                  <a:pt x="3113368" y="35957"/>
                </a:lnTo>
                <a:cubicBezTo>
                  <a:pt x="3380853" y="491103"/>
                  <a:pt x="3275553" y="729635"/>
                  <a:pt x="3269988" y="1149992"/>
                </a:cubicBezTo>
                <a:cubicBezTo>
                  <a:pt x="3262592" y="1714385"/>
                  <a:pt x="3344943" y="2359152"/>
                  <a:pt x="3335431" y="2924995"/>
                </a:cubicBezTo>
                <a:cubicBezTo>
                  <a:pt x="3324549" y="3573269"/>
                  <a:pt x="3244318" y="4173943"/>
                  <a:pt x="3025033" y="4490670"/>
                </a:cubicBezTo>
                <a:cubicBezTo>
                  <a:pt x="2932830" y="4624027"/>
                  <a:pt x="2821677" y="4701242"/>
                  <a:pt x="2697860" y="4738158"/>
                </a:cubicBezTo>
                <a:cubicBezTo>
                  <a:pt x="2491500" y="4799684"/>
                  <a:pt x="2249964" y="4749274"/>
                  <a:pt x="2002356" y="4660273"/>
                </a:cubicBezTo>
                <a:cubicBezTo>
                  <a:pt x="1878325" y="4615558"/>
                  <a:pt x="1752750" y="4561255"/>
                  <a:pt x="1629127" y="4507019"/>
                </a:cubicBezTo>
                <a:cubicBezTo>
                  <a:pt x="1373564" y="4393418"/>
                  <a:pt x="1112925" y="4276178"/>
                  <a:pt x="847235" y="4007922"/>
                </a:cubicBezTo>
                <a:cubicBezTo>
                  <a:pt x="581440" y="3739696"/>
                  <a:pt x="304859" y="3291399"/>
                  <a:pt x="149399" y="2753289"/>
                </a:cubicBezTo>
                <a:cubicBezTo>
                  <a:pt x="-37894" y="2104872"/>
                  <a:pt x="-9803" y="1497874"/>
                  <a:pt x="26334" y="958725"/>
                </a:cubicBezTo>
                <a:cubicBezTo>
                  <a:pt x="48903" y="622864"/>
                  <a:pt x="74033" y="276721"/>
                  <a:pt x="150401" y="22534"/>
                </a:cubicBezTo>
                <a:close/>
              </a:path>
            </a:pathLst>
          </a:custGeom>
        </p:spPr>
      </p:pic>
      <p:pic>
        <p:nvPicPr>
          <p:cNvPr id="8" name="Picture 7" descr="A picture containing text, person, indoor&#10;&#10;Description automatically generated">
            <a:extLst>
              <a:ext uri="{FF2B5EF4-FFF2-40B4-BE49-F238E27FC236}">
                <a16:creationId xmlns:a16="http://schemas.microsoft.com/office/drawing/2014/main" id="{CDA891F6-0461-453B-8118-78562C9BB58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2" t="1" r="46267" b="1"/>
          <a:stretch/>
        </p:blipFill>
        <p:spPr>
          <a:xfrm>
            <a:off x="8273065" y="2286000"/>
            <a:ext cx="3456365" cy="4572000"/>
          </a:xfrm>
          <a:custGeom>
            <a:avLst/>
            <a:gdLst/>
            <a:ahLst/>
            <a:cxnLst/>
            <a:rect l="l" t="t" r="r" b="b"/>
            <a:pathLst>
              <a:path w="3456365" h="4572000">
                <a:moveTo>
                  <a:pt x="1712868" y="1687"/>
                </a:moveTo>
                <a:cubicBezTo>
                  <a:pt x="2037533" y="-20794"/>
                  <a:pt x="2359803" y="181537"/>
                  <a:pt x="2665432" y="604720"/>
                </a:cubicBezTo>
                <a:cubicBezTo>
                  <a:pt x="2921509" y="959259"/>
                  <a:pt x="3442667" y="1150697"/>
                  <a:pt x="3456010" y="2313061"/>
                </a:cubicBezTo>
                <a:cubicBezTo>
                  <a:pt x="3471602" y="3683857"/>
                  <a:pt x="2971342" y="4092628"/>
                  <a:pt x="2643570" y="4299841"/>
                </a:cubicBezTo>
                <a:cubicBezTo>
                  <a:pt x="2568117" y="4347497"/>
                  <a:pt x="2470294" y="4420930"/>
                  <a:pt x="2356864" y="4505750"/>
                </a:cubicBezTo>
                <a:lnTo>
                  <a:pt x="2267355" y="4572000"/>
                </a:lnTo>
                <a:lnTo>
                  <a:pt x="205139" y="4572000"/>
                </a:lnTo>
                <a:lnTo>
                  <a:pt x="193970" y="4544857"/>
                </a:lnTo>
                <a:cubicBezTo>
                  <a:pt x="73141" y="4207116"/>
                  <a:pt x="877" y="3716942"/>
                  <a:pt x="3" y="3025776"/>
                </a:cubicBezTo>
                <a:cubicBezTo>
                  <a:pt x="-1765" y="1662263"/>
                  <a:pt x="804727" y="580843"/>
                  <a:pt x="1128964" y="285799"/>
                </a:cubicBezTo>
                <a:cubicBezTo>
                  <a:pt x="1322409" y="109597"/>
                  <a:pt x="1518072" y="15177"/>
                  <a:pt x="1712868" y="1687"/>
                </a:cubicBezTo>
                <a:close/>
              </a:path>
            </a:pathLst>
          </a:custGeom>
        </p:spPr>
      </p:pic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2DF2BFFF-ADAB-4E4F-9F4B-651D0710F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7257" y="-2635"/>
            <a:ext cx="3926694" cy="4767930"/>
          </a:xfrm>
          <a:custGeom>
            <a:avLst/>
            <a:gdLst>
              <a:gd name="connsiteX0" fmla="*/ 158486 w 3336197"/>
              <a:gd name="connsiteY0" fmla="*/ 0 h 4765296"/>
              <a:gd name="connsiteX1" fmla="*/ 3090935 w 3336197"/>
              <a:gd name="connsiteY1" fmla="*/ 0 h 4765296"/>
              <a:gd name="connsiteX2" fmla="*/ 3113368 w 3336197"/>
              <a:gd name="connsiteY2" fmla="*/ 35957 h 4765296"/>
              <a:gd name="connsiteX3" fmla="*/ 3269988 w 3336197"/>
              <a:gd name="connsiteY3" fmla="*/ 1149992 h 4765296"/>
              <a:gd name="connsiteX4" fmla="*/ 3335431 w 3336197"/>
              <a:gd name="connsiteY4" fmla="*/ 2924995 h 4765296"/>
              <a:gd name="connsiteX5" fmla="*/ 3025033 w 3336197"/>
              <a:gd name="connsiteY5" fmla="*/ 4490670 h 4765296"/>
              <a:gd name="connsiteX6" fmla="*/ 2697860 w 3336197"/>
              <a:gd name="connsiteY6" fmla="*/ 4738158 h 4765296"/>
              <a:gd name="connsiteX7" fmla="*/ 2002356 w 3336197"/>
              <a:gd name="connsiteY7" fmla="*/ 4660273 h 4765296"/>
              <a:gd name="connsiteX8" fmla="*/ 1629127 w 3336197"/>
              <a:gd name="connsiteY8" fmla="*/ 4507019 h 4765296"/>
              <a:gd name="connsiteX9" fmla="*/ 847235 w 3336197"/>
              <a:gd name="connsiteY9" fmla="*/ 4007922 h 4765296"/>
              <a:gd name="connsiteX10" fmla="*/ 149399 w 3336197"/>
              <a:gd name="connsiteY10" fmla="*/ 2753289 h 4765296"/>
              <a:gd name="connsiteX11" fmla="*/ 26334 w 3336197"/>
              <a:gd name="connsiteY11" fmla="*/ 958725 h 4765296"/>
              <a:gd name="connsiteX12" fmla="*/ 150401 w 3336197"/>
              <a:gd name="connsiteY12" fmla="*/ 22534 h 4765296"/>
              <a:gd name="connsiteX0" fmla="*/ 3090935 w 3336197"/>
              <a:gd name="connsiteY0" fmla="*/ 0 h 4765296"/>
              <a:gd name="connsiteX1" fmla="*/ 3113368 w 3336197"/>
              <a:gd name="connsiteY1" fmla="*/ 35957 h 4765296"/>
              <a:gd name="connsiteX2" fmla="*/ 3269988 w 3336197"/>
              <a:gd name="connsiteY2" fmla="*/ 1149992 h 4765296"/>
              <a:gd name="connsiteX3" fmla="*/ 3335431 w 3336197"/>
              <a:gd name="connsiteY3" fmla="*/ 2924995 h 4765296"/>
              <a:gd name="connsiteX4" fmla="*/ 3025033 w 3336197"/>
              <a:gd name="connsiteY4" fmla="*/ 4490670 h 4765296"/>
              <a:gd name="connsiteX5" fmla="*/ 2697860 w 3336197"/>
              <a:gd name="connsiteY5" fmla="*/ 4738158 h 4765296"/>
              <a:gd name="connsiteX6" fmla="*/ 2002356 w 3336197"/>
              <a:gd name="connsiteY6" fmla="*/ 4660273 h 4765296"/>
              <a:gd name="connsiteX7" fmla="*/ 1629127 w 3336197"/>
              <a:gd name="connsiteY7" fmla="*/ 4507019 h 4765296"/>
              <a:gd name="connsiteX8" fmla="*/ 847235 w 3336197"/>
              <a:gd name="connsiteY8" fmla="*/ 4007922 h 4765296"/>
              <a:gd name="connsiteX9" fmla="*/ 149399 w 3336197"/>
              <a:gd name="connsiteY9" fmla="*/ 2753289 h 4765296"/>
              <a:gd name="connsiteX10" fmla="*/ 26334 w 3336197"/>
              <a:gd name="connsiteY10" fmla="*/ 958725 h 4765296"/>
              <a:gd name="connsiteX11" fmla="*/ 150401 w 3336197"/>
              <a:gd name="connsiteY11" fmla="*/ 22534 h 4765296"/>
              <a:gd name="connsiteX12" fmla="*/ 236175 w 3336197"/>
              <a:gd name="connsiteY12" fmla="*/ 91440 h 4765296"/>
              <a:gd name="connsiteX0" fmla="*/ 3090935 w 3336197"/>
              <a:gd name="connsiteY0" fmla="*/ 0 h 4765296"/>
              <a:gd name="connsiteX1" fmla="*/ 3113368 w 3336197"/>
              <a:gd name="connsiteY1" fmla="*/ 35957 h 4765296"/>
              <a:gd name="connsiteX2" fmla="*/ 3269988 w 3336197"/>
              <a:gd name="connsiteY2" fmla="*/ 1149992 h 4765296"/>
              <a:gd name="connsiteX3" fmla="*/ 3335431 w 3336197"/>
              <a:gd name="connsiteY3" fmla="*/ 2924995 h 4765296"/>
              <a:gd name="connsiteX4" fmla="*/ 3025033 w 3336197"/>
              <a:gd name="connsiteY4" fmla="*/ 4490670 h 4765296"/>
              <a:gd name="connsiteX5" fmla="*/ 2697860 w 3336197"/>
              <a:gd name="connsiteY5" fmla="*/ 4738158 h 4765296"/>
              <a:gd name="connsiteX6" fmla="*/ 2002356 w 3336197"/>
              <a:gd name="connsiteY6" fmla="*/ 4660273 h 4765296"/>
              <a:gd name="connsiteX7" fmla="*/ 1629127 w 3336197"/>
              <a:gd name="connsiteY7" fmla="*/ 4507019 h 4765296"/>
              <a:gd name="connsiteX8" fmla="*/ 847235 w 3336197"/>
              <a:gd name="connsiteY8" fmla="*/ 4007922 h 4765296"/>
              <a:gd name="connsiteX9" fmla="*/ 149399 w 3336197"/>
              <a:gd name="connsiteY9" fmla="*/ 2753289 h 4765296"/>
              <a:gd name="connsiteX10" fmla="*/ 26334 w 3336197"/>
              <a:gd name="connsiteY10" fmla="*/ 958725 h 4765296"/>
              <a:gd name="connsiteX11" fmla="*/ 150401 w 3336197"/>
              <a:gd name="connsiteY11" fmla="*/ 22534 h 4765296"/>
              <a:gd name="connsiteX0" fmla="*/ 3090935 w 3336197"/>
              <a:gd name="connsiteY0" fmla="*/ 2633 h 4767929"/>
              <a:gd name="connsiteX1" fmla="*/ 3113368 w 3336197"/>
              <a:gd name="connsiteY1" fmla="*/ 38590 h 4767929"/>
              <a:gd name="connsiteX2" fmla="*/ 3269988 w 3336197"/>
              <a:gd name="connsiteY2" fmla="*/ 1152625 h 4767929"/>
              <a:gd name="connsiteX3" fmla="*/ 3335431 w 3336197"/>
              <a:gd name="connsiteY3" fmla="*/ 2927628 h 4767929"/>
              <a:gd name="connsiteX4" fmla="*/ 3025033 w 3336197"/>
              <a:gd name="connsiteY4" fmla="*/ 4493303 h 4767929"/>
              <a:gd name="connsiteX5" fmla="*/ 2697860 w 3336197"/>
              <a:gd name="connsiteY5" fmla="*/ 4740791 h 4767929"/>
              <a:gd name="connsiteX6" fmla="*/ 2002356 w 3336197"/>
              <a:gd name="connsiteY6" fmla="*/ 4662906 h 4767929"/>
              <a:gd name="connsiteX7" fmla="*/ 1629127 w 3336197"/>
              <a:gd name="connsiteY7" fmla="*/ 4509652 h 4767929"/>
              <a:gd name="connsiteX8" fmla="*/ 847235 w 3336197"/>
              <a:gd name="connsiteY8" fmla="*/ 4010555 h 4767929"/>
              <a:gd name="connsiteX9" fmla="*/ 149399 w 3336197"/>
              <a:gd name="connsiteY9" fmla="*/ 2755922 h 4767929"/>
              <a:gd name="connsiteX10" fmla="*/ 26334 w 3336197"/>
              <a:gd name="connsiteY10" fmla="*/ 961358 h 4767929"/>
              <a:gd name="connsiteX11" fmla="*/ 178911 w 3336197"/>
              <a:gd name="connsiteY11" fmla="*/ 0 h 4767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336197" h="4767929">
                <a:moveTo>
                  <a:pt x="3090935" y="2633"/>
                </a:moveTo>
                <a:lnTo>
                  <a:pt x="3113368" y="38590"/>
                </a:lnTo>
                <a:cubicBezTo>
                  <a:pt x="3380853" y="493736"/>
                  <a:pt x="3275553" y="732268"/>
                  <a:pt x="3269988" y="1152625"/>
                </a:cubicBezTo>
                <a:cubicBezTo>
                  <a:pt x="3262592" y="1717018"/>
                  <a:pt x="3344943" y="2361785"/>
                  <a:pt x="3335431" y="2927628"/>
                </a:cubicBezTo>
                <a:cubicBezTo>
                  <a:pt x="3324549" y="3575902"/>
                  <a:pt x="3244318" y="4176576"/>
                  <a:pt x="3025033" y="4493303"/>
                </a:cubicBezTo>
                <a:cubicBezTo>
                  <a:pt x="2932830" y="4626660"/>
                  <a:pt x="2821677" y="4703875"/>
                  <a:pt x="2697860" y="4740791"/>
                </a:cubicBezTo>
                <a:cubicBezTo>
                  <a:pt x="2491500" y="4802317"/>
                  <a:pt x="2249964" y="4751907"/>
                  <a:pt x="2002356" y="4662906"/>
                </a:cubicBezTo>
                <a:cubicBezTo>
                  <a:pt x="1878325" y="4618191"/>
                  <a:pt x="1752750" y="4563888"/>
                  <a:pt x="1629127" y="4509652"/>
                </a:cubicBezTo>
                <a:cubicBezTo>
                  <a:pt x="1373564" y="4396051"/>
                  <a:pt x="1112925" y="4278811"/>
                  <a:pt x="847235" y="4010555"/>
                </a:cubicBezTo>
                <a:cubicBezTo>
                  <a:pt x="581440" y="3742329"/>
                  <a:pt x="304859" y="3294032"/>
                  <a:pt x="149399" y="2755922"/>
                </a:cubicBezTo>
                <a:cubicBezTo>
                  <a:pt x="-37894" y="2107505"/>
                  <a:pt x="-9803" y="1500507"/>
                  <a:pt x="26334" y="961358"/>
                </a:cubicBezTo>
                <a:cubicBezTo>
                  <a:pt x="48903" y="625497"/>
                  <a:pt x="102543" y="254187"/>
                  <a:pt x="178911" y="0"/>
                </a:cubicBezTo>
              </a:path>
            </a:pathLst>
          </a:cu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066FBF8-D10F-4138-B9E3-01CCB2D107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211" y="5440253"/>
            <a:ext cx="6643449" cy="923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711C373F-A917-4235-8889-C5B9B42AAE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682" y="2836314"/>
            <a:ext cx="4248150" cy="92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71D23F91-49C6-4B24-AC91-C4644945A7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088" y="4021686"/>
            <a:ext cx="3981450" cy="92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A37B67EC-DFB1-458D-A30B-77C36E46F96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197" y="321310"/>
            <a:ext cx="1849120" cy="1964690"/>
          </a:xfrm>
          <a:prstGeom prst="rect">
            <a:avLst/>
          </a:prstGeom>
        </p:spPr>
      </p:pic>
      <p:pic>
        <p:nvPicPr>
          <p:cNvPr id="3" name="Picture 2" descr="A black and white logo with white letters&#10;&#10;Description automatically generated">
            <a:extLst>
              <a:ext uri="{FF2B5EF4-FFF2-40B4-BE49-F238E27FC236}">
                <a16:creationId xmlns:a16="http://schemas.microsoft.com/office/drawing/2014/main" id="{C0679BB7-D60E-24A7-EE7A-5A0D15F29D1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5622" y="310677"/>
            <a:ext cx="1759462" cy="539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12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EECE41C1-2F81-419A-99D4-3424E844CD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969" y="395147"/>
            <a:ext cx="4263190" cy="455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7FCC050-6289-4D69-9A55-65245AA6A9BC}"/>
              </a:ext>
            </a:extLst>
          </p:cNvPr>
          <p:cNvSpPr txBox="1"/>
          <p:nvPr/>
        </p:nvSpPr>
        <p:spPr>
          <a:xfrm>
            <a:off x="629374" y="1512102"/>
            <a:ext cx="5145438" cy="1200329"/>
          </a:xfrm>
          <a:prstGeom prst="rect">
            <a:avLst/>
          </a:prstGeom>
          <a:solidFill>
            <a:schemeClr val="bg1">
              <a:alpha val="7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3600" b="0" i="0" u="none" strike="noStrike" kern="1200" cap="none" spc="0" normalizeH="0" baseline="0" noProof="0" dirty="0">
                <a:ln>
                  <a:noFill/>
                </a:ln>
                <a:solidFill>
                  <a:srgbClr val="4E5964"/>
                </a:solidFill>
                <a:effectLst/>
                <a:uLnTx/>
                <a:uFillTx/>
                <a:latin typeface="Britannic Bold" panose="020B0903060703020204" pitchFamily="34" charset="0"/>
                <a:ea typeface="+mn-ea"/>
                <a:cs typeface="+mn-cs"/>
              </a:rPr>
              <a:t>Merancang &amp; Melakukan Eksperimen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3D58D46-66EC-4D30-897F-E88481C97314}"/>
              </a:ext>
            </a:extLst>
          </p:cNvPr>
          <p:cNvSpPr txBox="1"/>
          <p:nvPr/>
        </p:nvSpPr>
        <p:spPr>
          <a:xfrm>
            <a:off x="314791" y="1127916"/>
            <a:ext cx="927442" cy="908864"/>
          </a:xfrm>
          <a:prstGeom prst="ellipse">
            <a:avLst/>
          </a:prstGeom>
          <a:solidFill>
            <a:srgbClr val="83A9C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ritannic Bold" panose="020B0903060703020204" pitchFamily="34" charset="0"/>
                <a:ea typeface="+mn-ea"/>
                <a:cs typeface="Kalam" panose="02000000000000000000" pitchFamily="2" charset="0"/>
              </a:rPr>
              <a:t>5</a:t>
            </a:r>
            <a:endParaRPr kumimoji="0" lang="en-ID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ritannic Bold" panose="020B0903060703020204" pitchFamily="34" charset="0"/>
              <a:ea typeface="+mn-ea"/>
              <a:cs typeface="Kalam" panose="02000000000000000000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5536A78-BA45-467C-BF67-FD414B4E3041}"/>
              </a:ext>
            </a:extLst>
          </p:cNvPr>
          <p:cNvSpPr txBox="1"/>
          <p:nvPr/>
        </p:nvSpPr>
        <p:spPr>
          <a:xfrm>
            <a:off x="629374" y="3074266"/>
            <a:ext cx="5145438" cy="83099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b)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Menentukan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ALAT &amp; BAHAN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yg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diperlukan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jenis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jumlah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ukuran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)</a:t>
            </a:r>
            <a:endParaRPr kumimoji="0" lang="id-ID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1D3018A-6E07-472A-95D3-A8140F518BD6}"/>
              </a:ext>
            </a:extLst>
          </p:cNvPr>
          <p:cNvSpPr txBox="1"/>
          <p:nvPr/>
        </p:nvSpPr>
        <p:spPr>
          <a:xfrm>
            <a:off x="6096000" y="328399"/>
            <a:ext cx="5780314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c)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Menetapkan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Langkah/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Prosedur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Kerja</a:t>
            </a:r>
            <a:endParaRPr kumimoji="0" lang="id-ID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13" name="Picture 12" descr="An apple and an apple&#10;&#10;Description automatically generated with low confidence">
            <a:extLst>
              <a:ext uri="{FF2B5EF4-FFF2-40B4-BE49-F238E27FC236}">
                <a16:creationId xmlns:a16="http://schemas.microsoft.com/office/drawing/2014/main" id="{4878C543-E785-43A7-9407-A7AF32DC14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601" y="4077706"/>
            <a:ext cx="1397905" cy="1200329"/>
          </a:xfrm>
          <a:prstGeom prst="rect">
            <a:avLst/>
          </a:prstGeom>
        </p:spPr>
      </p:pic>
      <p:pic>
        <p:nvPicPr>
          <p:cNvPr id="10" name="Picture 9" descr="A picture containing cup, tableware, coffee, dishware&#10;&#10;Description automatically generated">
            <a:extLst>
              <a:ext uri="{FF2B5EF4-FFF2-40B4-BE49-F238E27FC236}">
                <a16:creationId xmlns:a16="http://schemas.microsoft.com/office/drawing/2014/main" id="{C6290A57-4381-42F8-A106-54A637C108B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7" t="23864" r="8629" b="16629"/>
          <a:stretch/>
        </p:blipFill>
        <p:spPr>
          <a:xfrm>
            <a:off x="2607840" y="3937720"/>
            <a:ext cx="1746591" cy="125958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56F00DC-9B64-4E4E-87A9-6642D59868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0114" y="5363168"/>
            <a:ext cx="895716" cy="1287133"/>
          </a:xfrm>
          <a:prstGeom prst="rect">
            <a:avLst/>
          </a:prstGeom>
        </p:spPr>
      </p:pic>
      <p:pic>
        <p:nvPicPr>
          <p:cNvPr id="18" name="Picture 17" descr="A picture containing logo&#10;&#10;Description automatically generated">
            <a:extLst>
              <a:ext uri="{FF2B5EF4-FFF2-40B4-BE49-F238E27FC236}">
                <a16:creationId xmlns:a16="http://schemas.microsoft.com/office/drawing/2014/main" id="{F4BEBE69-F4EB-40CC-9AE6-846EEE89B59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913" y="5242225"/>
            <a:ext cx="802518" cy="1390474"/>
          </a:xfrm>
          <a:prstGeom prst="rect">
            <a:avLst/>
          </a:prstGeom>
        </p:spPr>
      </p:pic>
      <p:pic>
        <p:nvPicPr>
          <p:cNvPr id="20" name="Picture 19" descr="A close-up of some pills&#10;&#10;Description automatically generated with low confidence">
            <a:extLst>
              <a:ext uri="{FF2B5EF4-FFF2-40B4-BE49-F238E27FC236}">
                <a16:creationId xmlns:a16="http://schemas.microsoft.com/office/drawing/2014/main" id="{10D3A1D4-E9BF-4E3C-B30C-92E02449FA1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2688" y="5363168"/>
            <a:ext cx="1636186" cy="1287133"/>
          </a:xfrm>
          <a:prstGeom prst="rect">
            <a:avLst/>
          </a:prstGeom>
        </p:spPr>
      </p:pic>
      <p:pic>
        <p:nvPicPr>
          <p:cNvPr id="22" name="Picture 21" descr="A glass of beer&#10;&#10;Description automatically generated with low confidence">
            <a:extLst>
              <a:ext uri="{FF2B5EF4-FFF2-40B4-BE49-F238E27FC236}">
                <a16:creationId xmlns:a16="http://schemas.microsoft.com/office/drawing/2014/main" id="{A4AE9371-8960-4A6C-BC38-3551B5B6BB2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7819" y="5122056"/>
            <a:ext cx="1127394" cy="1528245"/>
          </a:xfrm>
          <a:prstGeom prst="rect">
            <a:avLst/>
          </a:prstGeom>
        </p:spPr>
      </p:pic>
      <p:pic>
        <p:nvPicPr>
          <p:cNvPr id="24" name="Picture 23" descr="A picture containing watch&#10;&#10;Description automatically generated">
            <a:extLst>
              <a:ext uri="{FF2B5EF4-FFF2-40B4-BE49-F238E27FC236}">
                <a16:creationId xmlns:a16="http://schemas.microsoft.com/office/drawing/2014/main" id="{A38B579B-06B0-4050-B5CB-546B618CC80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3517">
            <a:off x="4497674" y="3939373"/>
            <a:ext cx="1127394" cy="1127394"/>
          </a:xfrm>
          <a:prstGeom prst="rect">
            <a:avLst/>
          </a:prstGeom>
        </p:spPr>
      </p:pic>
      <p:pic>
        <p:nvPicPr>
          <p:cNvPr id="26" name="Picture 25" descr="Text&#10;&#10;Description automatically generated">
            <a:extLst>
              <a:ext uri="{FF2B5EF4-FFF2-40B4-BE49-F238E27FC236}">
                <a16:creationId xmlns:a16="http://schemas.microsoft.com/office/drawing/2014/main" id="{796B3AA9-AF26-43A4-87CF-DB1A61FC3BE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8378" y="1060343"/>
            <a:ext cx="5422900" cy="812800"/>
          </a:xfrm>
          <a:prstGeom prst="rect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</p:pic>
      <p:pic>
        <p:nvPicPr>
          <p:cNvPr id="28" name="Picture 27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19771D3D-368D-408B-98B8-8AAFCEA0319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8378" y="2049021"/>
            <a:ext cx="5651500" cy="933450"/>
          </a:xfrm>
          <a:prstGeom prst="rect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34DBC6D5-9563-48B9-A506-FE29CC6BE03D}"/>
              </a:ext>
            </a:extLst>
          </p:cNvPr>
          <p:cNvSpPr txBox="1"/>
          <p:nvPr/>
        </p:nvSpPr>
        <p:spPr>
          <a:xfrm>
            <a:off x="6096000" y="3158350"/>
            <a:ext cx="56112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dan </a:t>
            </a:r>
            <a:r>
              <a:rPr kumimoji="0" lang="en-ID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seterusnya</a:t>
            </a:r>
            <a:r>
              <a:rPr kumimoji="0" lang="en-ID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03BFD30-462A-4E5A-93DE-8C8281DA251E}"/>
              </a:ext>
            </a:extLst>
          </p:cNvPr>
          <p:cNvSpPr txBox="1"/>
          <p:nvPr/>
        </p:nvSpPr>
        <p:spPr>
          <a:xfrm>
            <a:off x="6095999" y="3805153"/>
            <a:ext cx="5780315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d)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Mengumpulkan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data hasil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eksperimen</a:t>
            </a:r>
            <a:endParaRPr kumimoji="0" lang="id-ID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596568B6-3CCC-44BA-844F-B4DC1008436B}"/>
              </a:ext>
            </a:extLst>
          </p:cNvPr>
          <p:cNvGrpSpPr/>
          <p:nvPr/>
        </p:nvGrpSpPr>
        <p:grpSpPr>
          <a:xfrm>
            <a:off x="6493647" y="4241428"/>
            <a:ext cx="2647864" cy="2475680"/>
            <a:chOff x="6493647" y="4241428"/>
            <a:chExt cx="2647864" cy="2475680"/>
          </a:xfrm>
        </p:grpSpPr>
        <p:pic>
          <p:nvPicPr>
            <p:cNvPr id="35" name="Picture 34" descr="A picture containing grate&#10;&#10;Description automatically generated">
              <a:extLst>
                <a:ext uri="{FF2B5EF4-FFF2-40B4-BE49-F238E27FC236}">
                  <a16:creationId xmlns:a16="http://schemas.microsoft.com/office/drawing/2014/main" id="{26254771-487B-4127-BBC9-DCA9E78294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3" t="2463" r="71900" b="67109"/>
            <a:stretch/>
          </p:blipFill>
          <p:spPr>
            <a:xfrm>
              <a:off x="6493647" y="4241428"/>
              <a:ext cx="2647864" cy="2475680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2CE50EE6-1498-4397-B3FF-BE81A46DB4E4}"/>
                </a:ext>
              </a:extLst>
            </p:cNvPr>
            <p:cNvSpPr txBox="1"/>
            <p:nvPr/>
          </p:nvSpPr>
          <p:spPr>
            <a:xfrm>
              <a:off x="6739131" y="4534856"/>
              <a:ext cx="2034755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D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Data </a:t>
              </a:r>
              <a:r>
                <a:rPr kumimoji="0" lang="en-ID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Kualitatif</a:t>
              </a:r>
              <a:endParaRPr kumimoji="0" lang="en-ID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D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data </a:t>
              </a:r>
              <a:r>
                <a:rPr kumimoji="0" lang="en-ID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berupa</a:t>
              </a:r>
              <a:r>
                <a:rPr kumimoji="0" lang="en-ID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 kata-kata, </a:t>
              </a:r>
              <a:r>
                <a:rPr kumimoji="0" lang="en-ID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contoh</a:t>
              </a:r>
              <a:r>
                <a:rPr kumimoji="0" lang="en-ID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: </a:t>
              </a:r>
              <a:r>
                <a:rPr kumimoji="0" lang="en-ID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warna</a:t>
              </a:r>
              <a:r>
                <a:rPr kumimoji="0" lang="en-ID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, rasa, </a:t>
              </a:r>
              <a:r>
                <a:rPr kumimoji="0" lang="en-ID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tekstur</a:t>
              </a:r>
              <a:endParaRPr kumimoji="0" lang="en-ID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19662B95-EF70-45DE-A7AB-0E50ED741DDC}"/>
              </a:ext>
            </a:extLst>
          </p:cNvPr>
          <p:cNvGrpSpPr/>
          <p:nvPr/>
        </p:nvGrpSpPr>
        <p:grpSpPr>
          <a:xfrm>
            <a:off x="9112016" y="4286781"/>
            <a:ext cx="2647864" cy="2475680"/>
            <a:chOff x="9112016" y="4286781"/>
            <a:chExt cx="2647864" cy="2475680"/>
          </a:xfrm>
        </p:grpSpPr>
        <p:pic>
          <p:nvPicPr>
            <p:cNvPr id="37" name="Picture 36" descr="A picture containing grate&#10;&#10;Description automatically generated">
              <a:extLst>
                <a:ext uri="{FF2B5EF4-FFF2-40B4-BE49-F238E27FC236}">
                  <a16:creationId xmlns:a16="http://schemas.microsoft.com/office/drawing/2014/main" id="{4C8AB598-82EA-45F9-BCB5-3CCE3D5414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25" t="64784" r="72608" b="4788"/>
            <a:stretch/>
          </p:blipFill>
          <p:spPr>
            <a:xfrm>
              <a:off x="9112016" y="4286781"/>
              <a:ext cx="2647864" cy="2475680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398C88B6-30D4-4669-A049-2BB773286C35}"/>
                </a:ext>
              </a:extLst>
            </p:cNvPr>
            <p:cNvSpPr txBox="1"/>
            <p:nvPr/>
          </p:nvSpPr>
          <p:spPr>
            <a:xfrm>
              <a:off x="9441160" y="4467498"/>
              <a:ext cx="2034755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D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Data </a:t>
              </a:r>
              <a:r>
                <a:rPr kumimoji="0" lang="en-ID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Kuantitatif</a:t>
              </a:r>
              <a:endParaRPr kumimoji="0" lang="en-ID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D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data </a:t>
              </a:r>
              <a:r>
                <a:rPr kumimoji="0" lang="en-ID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berupa</a:t>
              </a:r>
              <a:r>
                <a:rPr kumimoji="0" lang="en-ID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 </a:t>
              </a:r>
              <a:r>
                <a:rPr kumimoji="0" lang="en-ID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angka</a:t>
              </a:r>
              <a:r>
                <a:rPr kumimoji="0" lang="en-ID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, </a:t>
              </a:r>
              <a:r>
                <a:rPr kumimoji="0" lang="en-ID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contoh</a:t>
              </a:r>
              <a:r>
                <a:rPr kumimoji="0" lang="en-ID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: </a:t>
              </a:r>
              <a:r>
                <a:rPr kumimoji="0" lang="en-ID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panjang</a:t>
              </a:r>
              <a:r>
                <a:rPr kumimoji="0" lang="en-ID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, </a:t>
              </a:r>
              <a:r>
                <a:rPr kumimoji="0" lang="en-ID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tinggi</a:t>
              </a:r>
              <a:r>
                <a:rPr kumimoji="0" lang="en-ID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, </a:t>
              </a:r>
              <a:r>
                <a:rPr kumimoji="0" lang="en-ID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dll</a:t>
              </a:r>
              <a:r>
                <a:rPr kumimoji="0" lang="en-ID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.</a:t>
              </a:r>
              <a:endParaRPr kumimoji="0" lang="en-ID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31742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30" grpId="0"/>
      <p:bldP spid="3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EECE41C1-2F81-419A-99D4-3424E844CD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969" y="395147"/>
            <a:ext cx="4263190" cy="455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00B065B9-C96C-4366-8CF4-B77F3AE10DC7}"/>
              </a:ext>
            </a:extLst>
          </p:cNvPr>
          <p:cNvGrpSpPr/>
          <p:nvPr/>
        </p:nvGrpSpPr>
        <p:grpSpPr>
          <a:xfrm>
            <a:off x="626312" y="1238632"/>
            <a:ext cx="2971800" cy="1200329"/>
            <a:chOff x="511629" y="1445919"/>
            <a:chExt cx="2971800" cy="1200329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25F19C8-43D1-414C-9D13-F436A0DDFB3C}"/>
                </a:ext>
              </a:extLst>
            </p:cNvPr>
            <p:cNvSpPr txBox="1"/>
            <p:nvPr/>
          </p:nvSpPr>
          <p:spPr>
            <a:xfrm>
              <a:off x="511629" y="1445919"/>
              <a:ext cx="2971800" cy="1200329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4E5964"/>
                  </a:solidFill>
                  <a:effectLst/>
                  <a:uLnTx/>
                  <a:uFillTx/>
                  <a:latin typeface="Britannic Bold" panose="020B0903060703020204" pitchFamily="34" charset="0"/>
                  <a:ea typeface="+mn-ea"/>
                  <a:cs typeface="+mn-cs"/>
                </a:rPr>
                <a:t>Analisis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4E5964"/>
                </a:solidFill>
                <a:effectLst/>
                <a:uLnTx/>
                <a:uFillTx/>
                <a:latin typeface="Britannic Bold" panose="020B0903060703020204" pitchFamily="34" charset="0"/>
                <a:ea typeface="+mn-ea"/>
                <a:cs typeface="+mn-cs"/>
              </a:endParaRP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4E5964"/>
                  </a:solidFill>
                  <a:effectLst/>
                  <a:uLnTx/>
                  <a:uFillTx/>
                  <a:latin typeface="Britannic Bold" panose="020B0903060703020204" pitchFamily="34" charset="0"/>
                  <a:ea typeface="+mn-ea"/>
                  <a:cs typeface="+mn-cs"/>
                </a:rPr>
                <a:t>Data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3D58D46-66EC-4D30-897F-E88481C97314}"/>
                </a:ext>
              </a:extLst>
            </p:cNvPr>
            <p:cNvSpPr txBox="1"/>
            <p:nvPr/>
          </p:nvSpPr>
          <p:spPr>
            <a:xfrm>
              <a:off x="695652" y="1591652"/>
              <a:ext cx="927442" cy="908864"/>
            </a:xfrm>
            <a:prstGeom prst="ellipse">
              <a:avLst/>
            </a:prstGeom>
            <a:solidFill>
              <a:srgbClr val="83A9C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Britannic Bold" panose="020B0903060703020204" pitchFamily="34" charset="0"/>
                  <a:ea typeface="+mn-ea"/>
                  <a:cs typeface="Kalam" panose="02000000000000000000" pitchFamily="2" charset="0"/>
                </a:rPr>
                <a:t>6</a:t>
              </a:r>
              <a:endParaRPr kumimoji="0" lang="en-ID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ritannic Bold" panose="020B0903060703020204" pitchFamily="34" charset="0"/>
                <a:ea typeface="+mn-ea"/>
                <a:cs typeface="Kalam" panose="02000000000000000000" pitchFamily="2" charset="0"/>
              </a:endParaRPr>
            </a:p>
          </p:txBody>
        </p:sp>
      </p:grpSp>
      <p:pic>
        <p:nvPicPr>
          <p:cNvPr id="11" name="Picture 10" descr="A close up of a sign&#10;&#10;Description automatically generated">
            <a:extLst>
              <a:ext uri="{FF2B5EF4-FFF2-40B4-BE49-F238E27FC236}">
                <a16:creationId xmlns:a16="http://schemas.microsoft.com/office/drawing/2014/main" id="{7ACA17BB-A6F9-4B44-BF54-5A1AACE21D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056" y="2131541"/>
            <a:ext cx="2226312" cy="203102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13AB095-292F-446A-91D4-A7955AFB13E6}"/>
              </a:ext>
            </a:extLst>
          </p:cNvPr>
          <p:cNvSpPr txBox="1"/>
          <p:nvPr/>
        </p:nvSpPr>
        <p:spPr>
          <a:xfrm>
            <a:off x="277969" y="4340952"/>
            <a:ext cx="697373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Analisis</a:t>
            </a:r>
            <a:r>
              <a:rPr kumimoji="0" lang="en-ID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data </a:t>
            </a:r>
            <a:r>
              <a:rPr kumimoji="0" lang="en-ID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adalah</a:t>
            </a:r>
            <a:r>
              <a:rPr kumimoji="0" lang="en-ID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ID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metode</a:t>
            </a:r>
            <a:r>
              <a:rPr kumimoji="0" lang="en-ID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ID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dalam</a:t>
            </a:r>
            <a:r>
              <a:rPr kumimoji="0" lang="en-ID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ID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ECB7"/>
                </a:highligh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memproses</a:t>
            </a:r>
            <a:r>
              <a:rPr kumimoji="0" lang="en-ID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ECB7"/>
                </a:highligh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 data </a:t>
            </a:r>
            <a:r>
              <a:rPr kumimoji="0" lang="en-ID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ECB7"/>
                </a:highligh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menjadi</a:t>
            </a:r>
            <a:r>
              <a:rPr kumimoji="0" lang="en-ID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ECB7"/>
                </a:highligh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ID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ECB7"/>
                </a:highligh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informasi</a:t>
            </a:r>
            <a:r>
              <a:rPr kumimoji="0" lang="en-ID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Data-data yang </a:t>
            </a:r>
            <a:r>
              <a:rPr kumimoji="0" lang="en-ID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telah</a:t>
            </a:r>
            <a:r>
              <a:rPr kumimoji="0" lang="en-ID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ID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diperoleh</a:t>
            </a:r>
            <a:r>
              <a:rPr kumimoji="0" lang="en-ID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ID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dari</a:t>
            </a:r>
            <a:r>
              <a:rPr kumimoji="0" lang="en-ID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hasil </a:t>
            </a:r>
            <a:r>
              <a:rPr kumimoji="0" lang="en-ID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penelitian</a:t>
            </a:r>
            <a:r>
              <a:rPr kumimoji="0" lang="en-ID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ID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dicatat</a:t>
            </a:r>
            <a:r>
              <a:rPr kumimoji="0" lang="en-ID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dan </a:t>
            </a:r>
            <a:r>
              <a:rPr kumimoji="0" lang="en-ID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diolah</a:t>
            </a:r>
            <a:r>
              <a:rPr kumimoji="0" lang="en-ID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ID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ke</a:t>
            </a:r>
            <a:r>
              <a:rPr kumimoji="0" lang="en-ID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ID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dalam</a:t>
            </a:r>
            <a:r>
              <a:rPr kumimoji="0" lang="en-ID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ID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bentuk</a:t>
            </a:r>
            <a:r>
              <a:rPr kumimoji="0" lang="en-ID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ID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grafik</a:t>
            </a:r>
            <a:r>
              <a:rPr kumimoji="0" lang="en-ID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/ </a:t>
            </a:r>
            <a:r>
              <a:rPr kumimoji="0" lang="en-ID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diagram</a:t>
            </a:r>
            <a:r>
              <a:rPr kumimoji="0" lang="en-ID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/ </a:t>
            </a:r>
            <a:r>
              <a:rPr kumimoji="0" lang="en-ID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tabel</a:t>
            </a:r>
            <a:r>
              <a:rPr kumimoji="0" lang="en-ID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ID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sehingga</a:t>
            </a:r>
            <a:r>
              <a:rPr kumimoji="0" lang="en-ID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ID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mudah</a:t>
            </a:r>
            <a:r>
              <a:rPr kumimoji="0" lang="en-ID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untuk </a:t>
            </a:r>
            <a:r>
              <a:rPr kumimoji="0" lang="en-ID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dianalisis</a:t>
            </a:r>
            <a:r>
              <a:rPr kumimoji="0" lang="en-ID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&amp; </a:t>
            </a:r>
            <a:r>
              <a:rPr kumimoji="0" lang="en-ID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dipahami</a:t>
            </a:r>
            <a:r>
              <a:rPr kumimoji="0" lang="en-ID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pic>
        <p:nvPicPr>
          <p:cNvPr id="14" name="Picture 13" descr="Icon&#10;&#10;Description automatically generated with medium confidence">
            <a:extLst>
              <a:ext uri="{FF2B5EF4-FFF2-40B4-BE49-F238E27FC236}">
                <a16:creationId xmlns:a16="http://schemas.microsoft.com/office/drawing/2014/main" id="{A10093F9-02C2-41B2-A0C0-0394C82429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2135" y="1384365"/>
            <a:ext cx="2695866" cy="2810854"/>
          </a:xfrm>
          <a:prstGeom prst="rect">
            <a:avLst/>
          </a:prstGeom>
        </p:spPr>
      </p:pic>
      <p:pic>
        <p:nvPicPr>
          <p:cNvPr id="1026" name="Picture 2" descr="Educational infographic : Visual Models for Data Visualization by Stefania  Guerra, via Behance - InfographicNow.com | Your Number One Source For daily  infographics &amp;amp; visual creativity">
            <a:extLst>
              <a:ext uri="{FF2B5EF4-FFF2-40B4-BE49-F238E27FC236}">
                <a16:creationId xmlns:a16="http://schemas.microsoft.com/office/drawing/2014/main" id="{B9FBA2B0-BB60-4BB2-A18B-DE0BCED4DC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1700" y="0"/>
            <a:ext cx="49403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1029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877AEC30-8CB8-4AF0-8190-4F8EFDC6C561}"/>
              </a:ext>
            </a:extLst>
          </p:cNvPr>
          <p:cNvSpPr txBox="1"/>
          <p:nvPr/>
        </p:nvSpPr>
        <p:spPr>
          <a:xfrm>
            <a:off x="223837" y="264627"/>
            <a:ext cx="69737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2400" b="1" i="0" u="sng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Contoh</a:t>
            </a:r>
            <a:r>
              <a:rPr kumimoji="0" lang="en-ID" sz="24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ID" sz="2400" b="1" i="0" u="sng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Grafik</a:t>
            </a:r>
            <a:r>
              <a:rPr kumimoji="0" lang="en-ID" sz="24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/Diagram</a:t>
            </a:r>
          </a:p>
        </p:txBody>
      </p:sp>
      <p:pic>
        <p:nvPicPr>
          <p:cNvPr id="2050" name="Picture 2" descr="Picture">
            <a:extLst>
              <a:ext uri="{FF2B5EF4-FFF2-40B4-BE49-F238E27FC236}">
                <a16:creationId xmlns:a16="http://schemas.microsoft.com/office/drawing/2014/main" id="{E4BE1BFB-E0B5-4727-82AB-6976D726EF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48"/>
          <a:stretch/>
        </p:blipFill>
        <p:spPr bwMode="auto">
          <a:xfrm>
            <a:off x="223837" y="849085"/>
            <a:ext cx="9954614" cy="5766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9D67A8A1-7886-44EA-A6D5-D81E73DBDA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50707" y="3048000"/>
            <a:ext cx="2941293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636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EECE41C1-2F81-419A-99D4-3424E844CD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969" y="395147"/>
            <a:ext cx="4263190" cy="455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96D73379-1991-41D2-991D-61300EB38CC9}"/>
              </a:ext>
            </a:extLst>
          </p:cNvPr>
          <p:cNvGrpSpPr/>
          <p:nvPr/>
        </p:nvGrpSpPr>
        <p:grpSpPr>
          <a:xfrm>
            <a:off x="1674826" y="1320001"/>
            <a:ext cx="8842347" cy="4217997"/>
            <a:chOff x="525329" y="1146765"/>
            <a:chExt cx="8842347" cy="4217997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13AB095-292F-446A-91D4-A7955AFB13E6}"/>
                </a:ext>
              </a:extLst>
            </p:cNvPr>
            <p:cNvSpPr txBox="1"/>
            <p:nvPr/>
          </p:nvSpPr>
          <p:spPr>
            <a:xfrm>
              <a:off x="713398" y="3056438"/>
              <a:ext cx="5894231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Penarikan kesimpulan dilakukan dengan cermat </a:t>
              </a:r>
              <a:r>
                <a:rPr kumimoji="0" lang="sv-SE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highlight>
                    <a:srgbClr val="FFECB7"/>
                  </a:highlight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berdasarkan hasil percobaan</a:t>
              </a:r>
              <a:r>
                <a:rPr kumimoji="0" lang="sv-SE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 dan merupakan </a:t>
              </a:r>
              <a:r>
                <a:rPr kumimoji="0" lang="sv-SE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highlight>
                    <a:srgbClr val="FFECB7"/>
                  </a:highlight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jawaban sebenarnya</a:t>
              </a:r>
              <a:r>
                <a:rPr kumimoji="0" lang="sv-SE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 dari hipotesis yang diajukan (apakah </a:t>
              </a:r>
              <a:r>
                <a:rPr kumimoji="0" lang="en-ID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mendukung</a:t>
              </a:r>
              <a:r>
                <a:rPr kumimoji="0" lang="en-ID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 </a:t>
              </a:r>
              <a:r>
                <a:rPr kumimoji="0" lang="en-ID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hipotesis</a:t>
              </a:r>
              <a:r>
                <a:rPr kumimoji="0" lang="en-ID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 atau </a:t>
              </a:r>
              <a:r>
                <a:rPr kumimoji="0" lang="en-ID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sebaliknya</a:t>
              </a:r>
              <a:r>
                <a:rPr kumimoji="0" lang="en-ID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).</a:t>
              </a:r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0B261EB7-16AF-4E67-9664-098651FF0466}"/>
                </a:ext>
              </a:extLst>
            </p:cNvPr>
            <p:cNvGrpSpPr/>
            <p:nvPr/>
          </p:nvGrpSpPr>
          <p:grpSpPr>
            <a:xfrm>
              <a:off x="525329" y="1146765"/>
              <a:ext cx="3328510" cy="1654761"/>
              <a:chOff x="481786" y="1462451"/>
              <a:chExt cx="3328510" cy="1654761"/>
            </a:xfrm>
          </p:grpSpPr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819E0BC-EC10-46B3-AB4A-56EBB349A31C}"/>
                  </a:ext>
                </a:extLst>
              </p:cNvPr>
              <p:cNvSpPr txBox="1"/>
              <p:nvPr/>
            </p:nvSpPr>
            <p:spPr>
              <a:xfrm>
                <a:off x="1067096" y="1916883"/>
                <a:ext cx="2743200" cy="1200329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d-ID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E5964"/>
                    </a:solidFill>
                    <a:effectLst/>
                    <a:uLnTx/>
                    <a:uFillTx/>
                    <a:latin typeface="Britannic Bold" panose="020B0903060703020204" pitchFamily="34" charset="0"/>
                    <a:ea typeface="+mn-ea"/>
                    <a:cs typeface="+mn-cs"/>
                  </a:rPr>
                  <a:t>Menarik Kesimpulan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D0A96E7-413A-4285-9B3C-BD12DFB57465}"/>
                  </a:ext>
                </a:extLst>
              </p:cNvPr>
              <p:cNvSpPr txBox="1"/>
              <p:nvPr/>
            </p:nvSpPr>
            <p:spPr>
              <a:xfrm>
                <a:off x="481786" y="1462451"/>
                <a:ext cx="927442" cy="908864"/>
              </a:xfrm>
              <a:prstGeom prst="ellipse">
                <a:avLst/>
              </a:prstGeom>
              <a:solidFill>
                <a:srgbClr val="83A9C0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Britannic Bold" panose="020B0903060703020204" pitchFamily="34" charset="0"/>
                    <a:ea typeface="+mn-ea"/>
                    <a:cs typeface="Kalam" panose="02000000000000000000" pitchFamily="2" charset="0"/>
                  </a:rPr>
                  <a:t>7</a:t>
                </a:r>
                <a:endParaRPr kumimoji="0" lang="en-ID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Britannic Bold" panose="020B0903060703020204" pitchFamily="34" charset="0"/>
                  <a:ea typeface="+mn-ea"/>
                  <a:cs typeface="Kalam" panose="02000000000000000000" pitchFamily="2" charset="0"/>
                </a:endParaRPr>
              </a:p>
            </p:txBody>
          </p:sp>
        </p:grpSp>
        <p:pic>
          <p:nvPicPr>
            <p:cNvPr id="7" name="Picture 6" descr="A picture containing text, vector graphics&#10;&#10;Description automatically generated">
              <a:extLst>
                <a:ext uri="{FF2B5EF4-FFF2-40B4-BE49-F238E27FC236}">
                  <a16:creationId xmlns:a16="http://schemas.microsoft.com/office/drawing/2014/main" id="{151E92CC-E4DF-422A-BB3D-BDBEE76A54A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60383" y="1601197"/>
              <a:ext cx="5207293" cy="376356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12062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EECE41C1-2F81-419A-99D4-3424E844CD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969" y="395147"/>
            <a:ext cx="4263190" cy="455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04BF1479-AFFC-4454-A6DB-E82D835C110F}"/>
              </a:ext>
            </a:extLst>
          </p:cNvPr>
          <p:cNvGrpSpPr/>
          <p:nvPr/>
        </p:nvGrpSpPr>
        <p:grpSpPr>
          <a:xfrm>
            <a:off x="6912898" y="395147"/>
            <a:ext cx="4264248" cy="2527943"/>
            <a:chOff x="6521012" y="199653"/>
            <a:chExt cx="4264248" cy="2527943"/>
          </a:xfrm>
        </p:grpSpPr>
        <p:pic>
          <p:nvPicPr>
            <p:cNvPr id="10" name="Picture 9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13F7A514-0ABA-481C-ADA1-BB7AC6EB58B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21012" y="398523"/>
              <a:ext cx="2329073" cy="2329073"/>
            </a:xfrm>
            <a:prstGeom prst="rect">
              <a:avLst/>
            </a:prstGeom>
          </p:spPr>
        </p:pic>
        <p:pic>
          <p:nvPicPr>
            <p:cNvPr id="11" name="Picture 10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8EAB50B1-A824-42C3-B347-08E0EE448E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183" t="14667" r="14019" b="27376"/>
            <a:stretch/>
          </p:blipFill>
          <p:spPr>
            <a:xfrm>
              <a:off x="8276964" y="199653"/>
              <a:ext cx="2508296" cy="2176324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666295C3-3920-45B1-9641-A4A08A9DEAD9}"/>
              </a:ext>
            </a:extLst>
          </p:cNvPr>
          <p:cNvGrpSpPr/>
          <p:nvPr/>
        </p:nvGrpSpPr>
        <p:grpSpPr>
          <a:xfrm>
            <a:off x="1014854" y="1345159"/>
            <a:ext cx="5215831" cy="1412445"/>
            <a:chOff x="1674826" y="1320001"/>
            <a:chExt cx="5215831" cy="1412445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CAF565C-3688-4007-BF1D-589FBBB7D588}"/>
                </a:ext>
              </a:extLst>
            </p:cNvPr>
            <p:cNvSpPr txBox="1"/>
            <p:nvPr/>
          </p:nvSpPr>
          <p:spPr>
            <a:xfrm>
              <a:off x="2276318" y="1532117"/>
              <a:ext cx="4614339" cy="1200329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271463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4E5964"/>
                  </a:solidFill>
                  <a:effectLst/>
                  <a:uLnTx/>
                  <a:uFillTx/>
                  <a:latin typeface="Britannic Bold" panose="020B0903060703020204" pitchFamily="34" charset="0"/>
                  <a:ea typeface="+mn-ea"/>
                  <a:cs typeface="+mn-cs"/>
                </a:rPr>
                <a:t>Mengomunikasikan Hasil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8237E1C-FAE9-490E-B595-3B911FBBBEBA}"/>
                </a:ext>
              </a:extLst>
            </p:cNvPr>
            <p:cNvSpPr txBox="1"/>
            <p:nvPr/>
          </p:nvSpPr>
          <p:spPr>
            <a:xfrm>
              <a:off x="1674826" y="1320001"/>
              <a:ext cx="927442" cy="908864"/>
            </a:xfrm>
            <a:prstGeom prst="ellipse">
              <a:avLst/>
            </a:prstGeom>
            <a:solidFill>
              <a:srgbClr val="83A9C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Britannic Bold" panose="020B0903060703020204" pitchFamily="34" charset="0"/>
                  <a:ea typeface="+mn-ea"/>
                  <a:cs typeface="Kalam" panose="02000000000000000000" pitchFamily="2" charset="0"/>
                </a:rPr>
                <a:t>8</a:t>
              </a:r>
              <a:endParaRPr kumimoji="0" lang="en-ID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ritannic Bold" panose="020B0903060703020204" pitchFamily="34" charset="0"/>
                <a:ea typeface="+mn-ea"/>
                <a:cs typeface="Kalam" panose="02000000000000000000" pitchFamily="2" charset="0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BE0D4E8E-A29D-434E-AE30-2AF7EB559AF2}"/>
              </a:ext>
            </a:extLst>
          </p:cNvPr>
          <p:cNvSpPr txBox="1"/>
          <p:nvPr/>
        </p:nvSpPr>
        <p:spPr>
          <a:xfrm>
            <a:off x="1212515" y="3301101"/>
            <a:ext cx="9766970" cy="22440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ID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Hasil </a:t>
            </a:r>
            <a:r>
              <a:rPr kumimoji="0" lang="en-ID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penelitian</a:t>
            </a:r>
            <a:r>
              <a:rPr kumimoji="0" lang="en-ID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ID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perlu</a:t>
            </a:r>
            <a:r>
              <a:rPr kumimoji="0" lang="en-ID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ID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dikomunikasikan</a:t>
            </a:r>
            <a:r>
              <a:rPr kumimoji="0" lang="en-ID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agar </a:t>
            </a:r>
            <a:r>
              <a:rPr kumimoji="0" lang="en-ID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berguna</a:t>
            </a:r>
            <a:r>
              <a:rPr kumimoji="0" lang="en-ID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ID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bagi</a:t>
            </a:r>
            <a:r>
              <a:rPr kumimoji="0" lang="en-ID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orang lain dan </a:t>
            </a:r>
            <a:r>
              <a:rPr kumimoji="0" lang="en-ID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penelitian</a:t>
            </a:r>
            <a:r>
              <a:rPr kumimoji="0" lang="en-ID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ID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selanjutnya</a:t>
            </a:r>
            <a:r>
              <a:rPr kumimoji="0" lang="en-ID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ID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Mengomunikasikan</a:t>
            </a:r>
            <a:r>
              <a:rPr kumimoji="0" lang="en-ID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/</a:t>
            </a:r>
            <a:r>
              <a:rPr kumimoji="0" lang="en-ID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mempublikasikan</a:t>
            </a:r>
            <a:r>
              <a:rPr kumimoji="0" lang="en-ID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hasil </a:t>
            </a:r>
            <a:r>
              <a:rPr kumimoji="0" lang="en-ID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penelitian</a:t>
            </a:r>
            <a:r>
              <a:rPr kumimoji="0" lang="en-ID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ID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dapat</a:t>
            </a:r>
            <a:r>
              <a:rPr kumimoji="0" lang="en-ID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ID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dilakukan</a:t>
            </a:r>
            <a:r>
              <a:rPr kumimoji="0" lang="en-ID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ID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dalam</a:t>
            </a:r>
            <a:r>
              <a:rPr kumimoji="0" lang="en-ID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ID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bentuk</a:t>
            </a:r>
            <a:r>
              <a:rPr kumimoji="0" lang="en-ID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ID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ECB7"/>
                </a:highligh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laporan</a:t>
            </a:r>
            <a:r>
              <a:rPr kumimoji="0" lang="en-ID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ECB7"/>
                </a:highligh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ID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ECB7"/>
                </a:highligh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tertulis</a:t>
            </a:r>
            <a:r>
              <a:rPr kumimoji="0" lang="en-ID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(</a:t>
            </a:r>
            <a:r>
              <a:rPr kumimoji="0" lang="en-ID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laporan</a:t>
            </a:r>
            <a:r>
              <a:rPr kumimoji="0" lang="en-ID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ID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praktikum</a:t>
            </a:r>
            <a:r>
              <a:rPr kumimoji="0" lang="en-ID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kumimoji="0" lang="en-ID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jurnal</a:t>
            </a:r>
            <a:r>
              <a:rPr kumimoji="0" lang="en-ID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kumimoji="0" lang="en-ID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dll</a:t>
            </a:r>
            <a:r>
              <a:rPr kumimoji="0" lang="en-ID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.) atau </a:t>
            </a:r>
            <a:r>
              <a:rPr kumimoji="0" lang="en-ID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ECB7"/>
                </a:highligh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secara</a:t>
            </a:r>
            <a:r>
              <a:rPr kumimoji="0" lang="en-ID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ECB7"/>
                </a:highligh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ID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ECB7"/>
                </a:highligh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lisan</a:t>
            </a:r>
            <a:r>
              <a:rPr kumimoji="0" lang="en-ID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ID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melalui</a:t>
            </a:r>
            <a:r>
              <a:rPr kumimoji="0" lang="en-ID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forum </a:t>
            </a:r>
            <a:r>
              <a:rPr kumimoji="0" lang="en-ID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diskusi</a:t>
            </a:r>
            <a:r>
              <a:rPr kumimoji="0" lang="en-ID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seminar, </a:t>
            </a:r>
            <a:r>
              <a:rPr kumimoji="0" lang="en-ID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dll</a:t>
            </a:r>
            <a:r>
              <a:rPr kumimoji="0" lang="en-ID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40800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6" name="Picture 8" descr="The scientific method vector illustration | Scientific method, Scientific,  Hypothesis">
            <a:extLst>
              <a:ext uri="{FF2B5EF4-FFF2-40B4-BE49-F238E27FC236}">
                <a16:creationId xmlns:a16="http://schemas.microsoft.com/office/drawing/2014/main" id="{4D85BCEC-729C-429D-9C15-285762124A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4840" y="3151798"/>
            <a:ext cx="2822902" cy="2822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cartoon of a person&#10;&#10;Description automatically generated with low confidence">
            <a:extLst>
              <a:ext uri="{FF2B5EF4-FFF2-40B4-BE49-F238E27FC236}">
                <a16:creationId xmlns:a16="http://schemas.microsoft.com/office/drawing/2014/main" id="{9131D1A1-3476-4C9A-86F6-02CC915D61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1467" y="2251785"/>
            <a:ext cx="2528053" cy="4626429"/>
          </a:xfrm>
          <a:prstGeom prst="rect">
            <a:avLst/>
          </a:prstGeom>
        </p:spPr>
      </p:pic>
      <p:pic>
        <p:nvPicPr>
          <p:cNvPr id="11" name="Picture 10" descr="Shape&#10;&#10;Description automatically generated">
            <a:extLst>
              <a:ext uri="{FF2B5EF4-FFF2-40B4-BE49-F238E27FC236}">
                <a16:creationId xmlns:a16="http://schemas.microsoft.com/office/drawing/2014/main" id="{6D2CB3E2-FAD0-4DD8-A902-6557A0AC7C0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82"/>
          <a:stretch/>
        </p:blipFill>
        <p:spPr>
          <a:xfrm rot="274305">
            <a:off x="6583062" y="-32659"/>
            <a:ext cx="3674480" cy="3219057"/>
          </a:xfrm>
          <a:prstGeom prst="rect">
            <a:avLst/>
          </a:prstGeom>
        </p:spPr>
      </p:pic>
      <p:pic>
        <p:nvPicPr>
          <p:cNvPr id="19" name="Picture 18" descr="A picture containing text&#10;&#10;Description automatically generated">
            <a:extLst>
              <a:ext uri="{FF2B5EF4-FFF2-40B4-BE49-F238E27FC236}">
                <a16:creationId xmlns:a16="http://schemas.microsoft.com/office/drawing/2014/main" id="{F85DB19D-7E35-46B9-A527-00CDBFB22B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480" y="2749681"/>
            <a:ext cx="6522360" cy="3881013"/>
          </a:xfrm>
          <a:prstGeom prst="rect">
            <a:avLst/>
          </a:prstGeom>
        </p:spPr>
      </p:pic>
      <p:pic>
        <p:nvPicPr>
          <p:cNvPr id="7172" name="Picture 4" descr="Level up your demonstration: Make it an experiment | Science News for  Students">
            <a:extLst>
              <a:ext uri="{FF2B5EF4-FFF2-40B4-BE49-F238E27FC236}">
                <a16:creationId xmlns:a16="http://schemas.microsoft.com/office/drawing/2014/main" id="{A09CF105-D6FB-4EA8-A556-6AE10F18D9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750" y="430004"/>
            <a:ext cx="3394909" cy="1908400"/>
          </a:xfrm>
          <a:prstGeom prst="rect">
            <a:avLst/>
          </a:prstGeom>
          <a:solidFill>
            <a:srgbClr val="FFFFFF">
              <a:shade val="85000"/>
            </a:srgbClr>
          </a:solidFill>
          <a:ln w="508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174" name="Picture 6" descr="When it comes to teaching science, culture and language matter, Stanford  education scholar says | Stanford Graduate School of Education">
            <a:extLst>
              <a:ext uri="{FF2B5EF4-FFF2-40B4-BE49-F238E27FC236}">
                <a16:creationId xmlns:a16="http://schemas.microsoft.com/office/drawing/2014/main" id="{53FB23F0-5620-4FBE-91D9-103E8EE6F2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41" r="12384"/>
          <a:stretch/>
        </p:blipFill>
        <p:spPr bwMode="auto">
          <a:xfrm rot="718303">
            <a:off x="4236560" y="604499"/>
            <a:ext cx="1977075" cy="1944740"/>
          </a:xfrm>
          <a:prstGeom prst="rect">
            <a:avLst/>
          </a:prstGeom>
          <a:solidFill>
            <a:srgbClr val="FFFFFF">
              <a:shade val="85000"/>
            </a:srgbClr>
          </a:solidFill>
          <a:ln w="508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4" name="Picture 23" descr="Icon&#10;&#10;Description automatically generated">
            <a:extLst>
              <a:ext uri="{FF2B5EF4-FFF2-40B4-BE49-F238E27FC236}">
                <a16:creationId xmlns:a16="http://schemas.microsoft.com/office/drawing/2014/main" id="{2177FE7D-509B-430B-8DA2-59044805252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53288">
            <a:off x="10398173" y="459644"/>
            <a:ext cx="1413164" cy="1643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066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rrow: Right 12">
            <a:extLst>
              <a:ext uri="{FF2B5EF4-FFF2-40B4-BE49-F238E27FC236}">
                <a16:creationId xmlns:a16="http://schemas.microsoft.com/office/drawing/2014/main" id="{BFA1027F-72D9-4221-A016-20CE0D72F6A6}"/>
              </a:ext>
            </a:extLst>
          </p:cNvPr>
          <p:cNvSpPr/>
          <p:nvPr/>
        </p:nvSpPr>
        <p:spPr>
          <a:xfrm rot="1253238">
            <a:off x="7792206" y="786804"/>
            <a:ext cx="666427" cy="567030"/>
          </a:xfrm>
          <a:prstGeom prst="rightArrow">
            <a:avLst/>
          </a:prstGeom>
          <a:solidFill>
            <a:srgbClr val="83A9C0"/>
          </a:solidFill>
          <a:ln>
            <a:solidFill>
              <a:srgbClr val="A4C6D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0A328E3-AFE1-4D61-9A6D-97CD75FE2213}"/>
              </a:ext>
            </a:extLst>
          </p:cNvPr>
          <p:cNvGrpSpPr/>
          <p:nvPr/>
        </p:nvGrpSpPr>
        <p:grpSpPr>
          <a:xfrm>
            <a:off x="8247501" y="202705"/>
            <a:ext cx="3817736" cy="1568087"/>
            <a:chOff x="8248985" y="124004"/>
            <a:chExt cx="3817736" cy="1568087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3E38567-DE19-4210-B85C-65D626A565CA}"/>
                </a:ext>
              </a:extLst>
            </p:cNvPr>
            <p:cNvSpPr txBox="1"/>
            <p:nvPr/>
          </p:nvSpPr>
          <p:spPr>
            <a:xfrm>
              <a:off x="8537814" y="491762"/>
              <a:ext cx="3528907" cy="1200329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4E5964"/>
                  </a:solidFill>
                  <a:effectLst/>
                  <a:uLnTx/>
                  <a:uFillTx/>
                  <a:latin typeface="Britannic Bold" panose="020B0903060703020204" pitchFamily="34" charset="0"/>
                  <a:ea typeface="+mn-ea"/>
                  <a:cs typeface="+mn-cs"/>
                </a:rPr>
                <a:t>Mengumpulkan Data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7A70D42-C02B-44A4-A233-0D3F01195212}"/>
                </a:ext>
              </a:extLst>
            </p:cNvPr>
            <p:cNvSpPr txBox="1"/>
            <p:nvPr/>
          </p:nvSpPr>
          <p:spPr>
            <a:xfrm>
              <a:off x="8248985" y="124004"/>
              <a:ext cx="577657" cy="562630"/>
            </a:xfrm>
            <a:prstGeom prst="ellipse">
              <a:avLst/>
            </a:prstGeom>
            <a:solidFill>
              <a:srgbClr val="83A9C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Britannic Bold" panose="020B0903060703020204" pitchFamily="34" charset="0"/>
                  <a:ea typeface="+mn-ea"/>
                  <a:cs typeface="Kalam" panose="02000000000000000000" pitchFamily="2" charset="0"/>
                </a:rPr>
                <a:t>3</a:t>
              </a:r>
              <a:endParaRPr kumimoji="0" lang="en-ID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ritannic Bold" panose="020B0903060703020204" pitchFamily="34" charset="0"/>
                <a:ea typeface="+mn-ea"/>
                <a:cs typeface="Kalam" panose="02000000000000000000" pitchFamily="2" charset="0"/>
              </a:endParaRPr>
            </a:p>
          </p:txBody>
        </p:sp>
      </p:grpSp>
      <p:pic>
        <p:nvPicPr>
          <p:cNvPr id="16" name="Picture 15" descr="An apple sitting on a table&#10;&#10;Description automatically generated">
            <a:extLst>
              <a:ext uri="{FF2B5EF4-FFF2-40B4-BE49-F238E27FC236}">
                <a16:creationId xmlns:a16="http://schemas.microsoft.com/office/drawing/2014/main" id="{8E5A83D2-8CF7-4A93-B0C5-7C333BC60F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6075" y="2536576"/>
            <a:ext cx="3545714" cy="199446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1C62279-549F-48AA-9BB8-3738392CD688}"/>
              </a:ext>
            </a:extLst>
          </p:cNvPr>
          <p:cNvSpPr txBox="1"/>
          <p:nvPr/>
        </p:nvSpPr>
        <p:spPr>
          <a:xfrm>
            <a:off x="5710881" y="2022026"/>
            <a:ext cx="16286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Why do sliced apple turn brown?</a:t>
            </a:r>
            <a:endParaRPr kumimoji="0" lang="en-ID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+mn-cs"/>
            </a:endParaRPr>
          </a:p>
        </p:txBody>
      </p:sp>
      <p:pic>
        <p:nvPicPr>
          <p:cNvPr id="20" name="Picture 2">
            <a:extLst>
              <a:ext uri="{FF2B5EF4-FFF2-40B4-BE49-F238E27FC236}">
                <a16:creationId xmlns:a16="http://schemas.microsoft.com/office/drawing/2014/main" id="{F5A9811B-34A5-4488-9A8C-B850463DBC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969" y="395147"/>
            <a:ext cx="4263190" cy="455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315B1B54-2604-4029-9547-EEE10605ACC2}"/>
              </a:ext>
            </a:extLst>
          </p:cNvPr>
          <p:cNvGrpSpPr/>
          <p:nvPr/>
        </p:nvGrpSpPr>
        <p:grpSpPr>
          <a:xfrm>
            <a:off x="-10860" y="1067038"/>
            <a:ext cx="3668461" cy="989201"/>
            <a:chOff x="-10860" y="1067038"/>
            <a:chExt cx="3668461" cy="989201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8DD3258-5EA4-49D1-A874-C79668DA4CA6}"/>
                </a:ext>
              </a:extLst>
            </p:cNvPr>
            <p:cNvSpPr txBox="1"/>
            <p:nvPr/>
          </p:nvSpPr>
          <p:spPr>
            <a:xfrm>
              <a:off x="247973" y="1348353"/>
              <a:ext cx="3409628" cy="707886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4E5964"/>
                  </a:solidFill>
                  <a:effectLst/>
                  <a:uLnTx/>
                  <a:uFillTx/>
                  <a:latin typeface="Britannic Bold" panose="020B0903060703020204" pitchFamily="34" charset="0"/>
                  <a:ea typeface="+mn-ea"/>
                  <a:cs typeface="+mn-cs"/>
                </a:rPr>
                <a:t>PENGAMATAN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F19FBF1-6D5D-4423-9681-25ED1F21AD38}"/>
                </a:ext>
              </a:extLst>
            </p:cNvPr>
            <p:cNvSpPr txBox="1"/>
            <p:nvPr/>
          </p:nvSpPr>
          <p:spPr>
            <a:xfrm>
              <a:off x="-10860" y="1067038"/>
              <a:ext cx="577657" cy="562630"/>
            </a:xfrm>
            <a:prstGeom prst="ellipse">
              <a:avLst/>
            </a:prstGeom>
            <a:solidFill>
              <a:srgbClr val="83A9C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Britannic Bold" panose="020B0903060703020204" pitchFamily="34" charset="0"/>
                  <a:ea typeface="+mn-ea"/>
                  <a:cs typeface="Kalam" panose="02000000000000000000" pitchFamily="2" charset="0"/>
                </a:rPr>
                <a:t>1</a:t>
              </a:r>
              <a:endParaRPr kumimoji="0" lang="en-ID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ritannic Bold" panose="020B0903060703020204" pitchFamily="34" charset="0"/>
                <a:ea typeface="+mn-ea"/>
                <a:cs typeface="Kalam" panose="02000000000000000000" pitchFamily="2" charset="0"/>
              </a:endParaRPr>
            </a:p>
          </p:txBody>
        </p:sp>
      </p:grpSp>
      <p:pic>
        <p:nvPicPr>
          <p:cNvPr id="14" name="Picture 13" descr="A close up of a logo&#10;&#10;Description automatically generated">
            <a:extLst>
              <a:ext uri="{FF2B5EF4-FFF2-40B4-BE49-F238E27FC236}">
                <a16:creationId xmlns:a16="http://schemas.microsoft.com/office/drawing/2014/main" id="{73F0B3E9-9C37-4E08-B313-0D78C0428B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1056" y="1185674"/>
            <a:ext cx="1679651" cy="1536618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930876AE-0821-4877-8563-8C78E0E21EF2}"/>
              </a:ext>
            </a:extLst>
          </p:cNvPr>
          <p:cNvGrpSpPr/>
          <p:nvPr/>
        </p:nvGrpSpPr>
        <p:grpSpPr>
          <a:xfrm>
            <a:off x="4504454" y="138345"/>
            <a:ext cx="3096605" cy="1323439"/>
            <a:chOff x="4513065" y="165770"/>
            <a:chExt cx="3096605" cy="1323439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F1B9F38-2C2B-4824-AC6C-35703916C5E9}"/>
                </a:ext>
              </a:extLst>
            </p:cNvPr>
            <p:cNvSpPr txBox="1"/>
            <p:nvPr/>
          </p:nvSpPr>
          <p:spPr>
            <a:xfrm>
              <a:off x="4801894" y="165770"/>
              <a:ext cx="2807776" cy="1323439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4E5964"/>
                  </a:solidFill>
                  <a:effectLst/>
                  <a:uLnTx/>
                  <a:uFillTx/>
                  <a:latin typeface="Britannic Bold" panose="020B0903060703020204" pitchFamily="34" charset="0"/>
                  <a:ea typeface="+mn-ea"/>
                  <a:cs typeface="+mn-cs"/>
                </a:rPr>
                <a:t>Perumusan Masalah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E418EED4-E3D5-41B2-8DF8-20956000429A}"/>
                </a:ext>
              </a:extLst>
            </p:cNvPr>
            <p:cNvSpPr txBox="1"/>
            <p:nvPr/>
          </p:nvSpPr>
          <p:spPr>
            <a:xfrm>
              <a:off x="4513065" y="818312"/>
              <a:ext cx="577657" cy="562630"/>
            </a:xfrm>
            <a:prstGeom prst="ellipse">
              <a:avLst/>
            </a:prstGeom>
            <a:solidFill>
              <a:srgbClr val="83A9C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Britannic Bold" panose="020B0903060703020204" pitchFamily="34" charset="0"/>
                  <a:ea typeface="+mn-ea"/>
                  <a:cs typeface="Kalam" panose="02000000000000000000" pitchFamily="2" charset="0"/>
                </a:rPr>
                <a:t>2</a:t>
              </a:r>
              <a:endParaRPr kumimoji="0" lang="en-ID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ritannic Bold" panose="020B0903060703020204" pitchFamily="34" charset="0"/>
                <a:ea typeface="+mn-ea"/>
                <a:cs typeface="Kalam" panose="02000000000000000000" pitchFamily="2" charset="0"/>
              </a:endParaRPr>
            </a:p>
          </p:txBody>
        </p:sp>
      </p:grpSp>
      <p:sp>
        <p:nvSpPr>
          <p:cNvPr id="30" name="Arrow: Right 29">
            <a:extLst>
              <a:ext uri="{FF2B5EF4-FFF2-40B4-BE49-F238E27FC236}">
                <a16:creationId xmlns:a16="http://schemas.microsoft.com/office/drawing/2014/main" id="{C819CEA9-767F-4D0E-BAFB-33314726EC70}"/>
              </a:ext>
            </a:extLst>
          </p:cNvPr>
          <p:cNvSpPr/>
          <p:nvPr/>
        </p:nvSpPr>
        <p:spPr>
          <a:xfrm rot="19928562">
            <a:off x="3873006" y="1213766"/>
            <a:ext cx="666427" cy="567030"/>
          </a:xfrm>
          <a:prstGeom prst="rightArrow">
            <a:avLst/>
          </a:prstGeom>
          <a:solidFill>
            <a:srgbClr val="83A9C0"/>
          </a:solidFill>
          <a:ln>
            <a:solidFill>
              <a:srgbClr val="A4C6D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Arrow: Right 21">
            <a:extLst>
              <a:ext uri="{FF2B5EF4-FFF2-40B4-BE49-F238E27FC236}">
                <a16:creationId xmlns:a16="http://schemas.microsoft.com/office/drawing/2014/main" id="{DCE1ECFA-E93F-41F0-86CD-7722DCB31871}"/>
              </a:ext>
            </a:extLst>
          </p:cNvPr>
          <p:cNvSpPr/>
          <p:nvPr/>
        </p:nvSpPr>
        <p:spPr>
          <a:xfrm rot="5400000">
            <a:off x="9615828" y="1998876"/>
            <a:ext cx="666427" cy="567030"/>
          </a:xfrm>
          <a:prstGeom prst="rightArrow">
            <a:avLst/>
          </a:prstGeom>
          <a:solidFill>
            <a:srgbClr val="83A9C0"/>
          </a:solidFill>
          <a:ln>
            <a:solidFill>
              <a:srgbClr val="A4C6D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34E969C-401F-46E9-9EC4-AA66C1B4334A}"/>
              </a:ext>
            </a:extLst>
          </p:cNvPr>
          <p:cNvGrpSpPr/>
          <p:nvPr/>
        </p:nvGrpSpPr>
        <p:grpSpPr>
          <a:xfrm>
            <a:off x="9065226" y="2816039"/>
            <a:ext cx="2754335" cy="1200329"/>
            <a:chOff x="9062531" y="2820845"/>
            <a:chExt cx="2754335" cy="1200329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F6A73A8-20D9-4D75-A818-43E5D9B24CEA}"/>
                </a:ext>
              </a:extLst>
            </p:cNvPr>
            <p:cNvSpPr txBox="1"/>
            <p:nvPr/>
          </p:nvSpPr>
          <p:spPr>
            <a:xfrm>
              <a:off x="9062531" y="2820845"/>
              <a:ext cx="2334662" cy="1200329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4E5964"/>
                  </a:solidFill>
                  <a:effectLst/>
                  <a:uLnTx/>
                  <a:uFillTx/>
                  <a:latin typeface="Britannic Bold" panose="020B0903060703020204" pitchFamily="34" charset="0"/>
                  <a:ea typeface="+mn-ea"/>
                  <a:cs typeface="+mn-cs"/>
                </a:rPr>
                <a:t>Membuat Hipotesis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4DD0406B-1650-4292-B018-03179A5B81E2}"/>
                </a:ext>
              </a:extLst>
            </p:cNvPr>
            <p:cNvSpPr txBox="1"/>
            <p:nvPr/>
          </p:nvSpPr>
          <p:spPr>
            <a:xfrm>
              <a:off x="11239209" y="3147685"/>
              <a:ext cx="577657" cy="562630"/>
            </a:xfrm>
            <a:prstGeom prst="ellipse">
              <a:avLst/>
            </a:prstGeom>
            <a:solidFill>
              <a:srgbClr val="83A9C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Britannic Bold" panose="020B0903060703020204" pitchFamily="34" charset="0"/>
                  <a:ea typeface="+mn-ea"/>
                  <a:cs typeface="Kalam" panose="02000000000000000000" pitchFamily="2" charset="0"/>
                </a:rPr>
                <a:t>4</a:t>
              </a:r>
              <a:endParaRPr kumimoji="0" lang="en-ID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ritannic Bold" panose="020B0903060703020204" pitchFamily="34" charset="0"/>
                <a:ea typeface="+mn-ea"/>
                <a:cs typeface="Kalam" panose="02000000000000000000" pitchFamily="2" charset="0"/>
              </a:endParaRPr>
            </a:p>
          </p:txBody>
        </p:sp>
      </p:grpSp>
      <p:pic>
        <p:nvPicPr>
          <p:cNvPr id="32" name="Picture 31" descr="A close up of a sign&#10;&#10;Description automatically generated">
            <a:extLst>
              <a:ext uri="{FF2B5EF4-FFF2-40B4-BE49-F238E27FC236}">
                <a16:creationId xmlns:a16="http://schemas.microsoft.com/office/drawing/2014/main" id="{3E7E5813-B5D9-47C4-B648-B0E66D756E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3021" y="1949177"/>
            <a:ext cx="1492482" cy="1492482"/>
          </a:xfrm>
          <a:prstGeom prst="rect">
            <a:avLst/>
          </a:prstGeom>
        </p:spPr>
      </p:pic>
      <p:pic>
        <p:nvPicPr>
          <p:cNvPr id="33" name="Picture 32" descr="A cup of coffee&#10;&#10;Description automatically generated">
            <a:extLst>
              <a:ext uri="{FF2B5EF4-FFF2-40B4-BE49-F238E27FC236}">
                <a16:creationId xmlns:a16="http://schemas.microsoft.com/office/drawing/2014/main" id="{314F452C-328B-49E8-95FB-E9053255FDA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12" b="26522"/>
          <a:stretch/>
        </p:blipFill>
        <p:spPr>
          <a:xfrm>
            <a:off x="6995981" y="4511073"/>
            <a:ext cx="4837250" cy="2302737"/>
          </a:xfrm>
          <a:prstGeom prst="rect">
            <a:avLst/>
          </a:prstGeom>
        </p:spPr>
      </p:pic>
      <p:sp>
        <p:nvSpPr>
          <p:cNvPr id="34" name="Arrow: Right 33">
            <a:extLst>
              <a:ext uri="{FF2B5EF4-FFF2-40B4-BE49-F238E27FC236}">
                <a16:creationId xmlns:a16="http://schemas.microsoft.com/office/drawing/2014/main" id="{D4FC5BEC-993D-4CC6-A8FE-F49DA8B06BCA}"/>
              </a:ext>
            </a:extLst>
          </p:cNvPr>
          <p:cNvSpPr/>
          <p:nvPr/>
        </p:nvSpPr>
        <p:spPr>
          <a:xfrm rot="5400000">
            <a:off x="9784328" y="4158345"/>
            <a:ext cx="666427" cy="567030"/>
          </a:xfrm>
          <a:prstGeom prst="rightArrow">
            <a:avLst/>
          </a:prstGeom>
          <a:solidFill>
            <a:srgbClr val="83A9C0"/>
          </a:solidFill>
          <a:ln>
            <a:solidFill>
              <a:srgbClr val="A4C6D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5798A182-B6DB-429A-B0E4-EEBA878A8606}"/>
              </a:ext>
            </a:extLst>
          </p:cNvPr>
          <p:cNvGrpSpPr/>
          <p:nvPr/>
        </p:nvGrpSpPr>
        <p:grpSpPr>
          <a:xfrm>
            <a:off x="6841887" y="4657081"/>
            <a:ext cx="5145438" cy="1481644"/>
            <a:chOff x="6845114" y="4757758"/>
            <a:chExt cx="5145438" cy="1481644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D86023D5-308A-404F-B511-0DE85F37AB58}"/>
                </a:ext>
              </a:extLst>
            </p:cNvPr>
            <p:cNvSpPr txBox="1"/>
            <p:nvPr/>
          </p:nvSpPr>
          <p:spPr>
            <a:xfrm>
              <a:off x="6845114" y="5039073"/>
              <a:ext cx="5145438" cy="1200329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 w="381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4E5964"/>
                  </a:solidFill>
                  <a:effectLst/>
                  <a:uLnTx/>
                  <a:uFillTx/>
                  <a:latin typeface="Britannic Bold" panose="020B0903060703020204" pitchFamily="34" charset="0"/>
                  <a:ea typeface="+mn-ea"/>
                  <a:cs typeface="+mn-cs"/>
                </a:rPr>
                <a:t>Merancang &amp; Melakukan Eksperimen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1EF75A75-6A3D-446C-B8DD-D2BD2842354F}"/>
                </a:ext>
              </a:extLst>
            </p:cNvPr>
            <p:cNvSpPr txBox="1"/>
            <p:nvPr/>
          </p:nvSpPr>
          <p:spPr>
            <a:xfrm>
              <a:off x="11239208" y="4757758"/>
              <a:ext cx="577657" cy="562630"/>
            </a:xfrm>
            <a:prstGeom prst="ellipse">
              <a:avLst/>
            </a:prstGeom>
            <a:solidFill>
              <a:srgbClr val="83A9C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Britannic Bold" panose="020B0903060703020204" pitchFamily="34" charset="0"/>
                  <a:ea typeface="+mn-ea"/>
                  <a:cs typeface="Kalam" panose="02000000000000000000" pitchFamily="2" charset="0"/>
                </a:rPr>
                <a:t>5</a:t>
              </a:r>
              <a:endParaRPr kumimoji="0" lang="en-ID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ritannic Bold" panose="020B0903060703020204" pitchFamily="34" charset="0"/>
                <a:ea typeface="+mn-ea"/>
                <a:cs typeface="Kalam" panose="02000000000000000000" pitchFamily="2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58F4492-241D-4CDB-B53C-6B7EAC99942A}"/>
              </a:ext>
            </a:extLst>
          </p:cNvPr>
          <p:cNvGrpSpPr/>
          <p:nvPr/>
        </p:nvGrpSpPr>
        <p:grpSpPr>
          <a:xfrm>
            <a:off x="4179556" y="5039073"/>
            <a:ext cx="2334662" cy="1563245"/>
            <a:chOff x="4179556" y="5039073"/>
            <a:chExt cx="2334662" cy="1563245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A552FFE3-840D-4AB8-9908-68A0EB265E41}"/>
                </a:ext>
              </a:extLst>
            </p:cNvPr>
            <p:cNvSpPr txBox="1"/>
            <p:nvPr/>
          </p:nvSpPr>
          <p:spPr>
            <a:xfrm>
              <a:off x="4179556" y="5039073"/>
              <a:ext cx="2334662" cy="1200329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4E5964"/>
                  </a:solidFill>
                  <a:effectLst/>
                  <a:uLnTx/>
                  <a:uFillTx/>
                  <a:latin typeface="Britannic Bold" panose="020B0903060703020204" pitchFamily="34" charset="0"/>
                  <a:ea typeface="+mn-ea"/>
                  <a:cs typeface="+mn-cs"/>
                </a:rPr>
                <a:t>Analisis Data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C89AFF3B-3F1A-48D1-BB09-BE798884C282}"/>
                </a:ext>
              </a:extLst>
            </p:cNvPr>
            <p:cNvSpPr txBox="1"/>
            <p:nvPr/>
          </p:nvSpPr>
          <p:spPr>
            <a:xfrm>
              <a:off x="5058058" y="6039688"/>
              <a:ext cx="577657" cy="562630"/>
            </a:xfrm>
            <a:prstGeom prst="ellipse">
              <a:avLst/>
            </a:prstGeom>
            <a:solidFill>
              <a:srgbClr val="83A9C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Britannic Bold" panose="020B0903060703020204" pitchFamily="34" charset="0"/>
                  <a:ea typeface="+mn-ea"/>
                  <a:cs typeface="Kalam" panose="02000000000000000000" pitchFamily="2" charset="0"/>
                </a:rPr>
                <a:t>6</a:t>
              </a:r>
              <a:endParaRPr kumimoji="0" lang="en-ID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ritannic Bold" panose="020B0903060703020204" pitchFamily="34" charset="0"/>
                <a:ea typeface="+mn-ea"/>
                <a:cs typeface="Kalam" panose="02000000000000000000" pitchFamily="2" charset="0"/>
              </a:endParaRPr>
            </a:p>
          </p:txBody>
        </p:sp>
      </p:grpSp>
      <p:sp>
        <p:nvSpPr>
          <p:cNvPr id="41" name="Arrow: Right 40">
            <a:extLst>
              <a:ext uri="{FF2B5EF4-FFF2-40B4-BE49-F238E27FC236}">
                <a16:creationId xmlns:a16="http://schemas.microsoft.com/office/drawing/2014/main" id="{BF379725-45BF-445C-9AD6-50A845E3E7CC}"/>
              </a:ext>
            </a:extLst>
          </p:cNvPr>
          <p:cNvSpPr/>
          <p:nvPr/>
        </p:nvSpPr>
        <p:spPr>
          <a:xfrm rot="10800000">
            <a:off x="6370896" y="5417277"/>
            <a:ext cx="666427" cy="567030"/>
          </a:xfrm>
          <a:prstGeom prst="rightArrow">
            <a:avLst/>
          </a:prstGeom>
          <a:solidFill>
            <a:srgbClr val="83A9C0"/>
          </a:solidFill>
          <a:ln>
            <a:solidFill>
              <a:srgbClr val="A4C6D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2" name="Picture 41" descr="A close up of a sign&#10;&#10;Description automatically generated">
            <a:extLst>
              <a:ext uri="{FF2B5EF4-FFF2-40B4-BE49-F238E27FC236}">
                <a16:creationId xmlns:a16="http://schemas.microsoft.com/office/drawing/2014/main" id="{FAE657DD-AB94-4A48-9058-D3886A1E993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1" y="5212655"/>
            <a:ext cx="1450693" cy="1323439"/>
          </a:xfrm>
          <a:prstGeom prst="rect">
            <a:avLst/>
          </a:prstGeom>
        </p:spPr>
      </p:pic>
      <p:pic>
        <p:nvPicPr>
          <p:cNvPr id="18" name="Picture 17" descr="A picture containing mirror&#10;&#10;Description automatically generated">
            <a:extLst>
              <a:ext uri="{FF2B5EF4-FFF2-40B4-BE49-F238E27FC236}">
                <a16:creationId xmlns:a16="http://schemas.microsoft.com/office/drawing/2014/main" id="{FE834348-2FEC-408B-9409-F4A436662B6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62" y="1999724"/>
            <a:ext cx="1834033" cy="751954"/>
          </a:xfrm>
          <a:prstGeom prst="rect">
            <a:avLst/>
          </a:prstGeom>
        </p:spPr>
      </p:pic>
      <p:pic>
        <p:nvPicPr>
          <p:cNvPr id="17" name="Picture 6" descr="Gambar terkait">
            <a:extLst>
              <a:ext uri="{FF2B5EF4-FFF2-40B4-BE49-F238E27FC236}">
                <a16:creationId xmlns:a16="http://schemas.microsoft.com/office/drawing/2014/main" id="{BA35A21B-97B2-4B39-B66B-B908CD1F29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6090" y="1345436"/>
            <a:ext cx="1422144" cy="1571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1B7489FB-AB2F-4920-A218-67A741D2C6E2}"/>
              </a:ext>
            </a:extLst>
          </p:cNvPr>
          <p:cNvGrpSpPr/>
          <p:nvPr/>
        </p:nvGrpSpPr>
        <p:grpSpPr>
          <a:xfrm>
            <a:off x="239767" y="4821981"/>
            <a:ext cx="2971815" cy="1417421"/>
            <a:chOff x="239767" y="4821981"/>
            <a:chExt cx="2971815" cy="1417421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B50A0292-81B5-4EF9-B420-07585474E61A}"/>
                </a:ext>
              </a:extLst>
            </p:cNvPr>
            <p:cNvSpPr txBox="1"/>
            <p:nvPr/>
          </p:nvSpPr>
          <p:spPr>
            <a:xfrm>
              <a:off x="468382" y="5039073"/>
              <a:ext cx="2743200" cy="1200329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4E5964"/>
                  </a:solidFill>
                  <a:effectLst/>
                  <a:uLnTx/>
                  <a:uFillTx/>
                  <a:latin typeface="Britannic Bold" panose="020B0903060703020204" pitchFamily="34" charset="0"/>
                  <a:ea typeface="+mn-ea"/>
                  <a:cs typeface="+mn-cs"/>
                </a:rPr>
                <a:t>Menarik Kesimpulan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F0330D82-FCB1-4A72-BB44-32AB1AB230F0}"/>
                </a:ext>
              </a:extLst>
            </p:cNvPr>
            <p:cNvSpPr txBox="1"/>
            <p:nvPr/>
          </p:nvSpPr>
          <p:spPr>
            <a:xfrm>
              <a:off x="239767" y="4821981"/>
              <a:ext cx="577657" cy="562630"/>
            </a:xfrm>
            <a:prstGeom prst="ellipse">
              <a:avLst/>
            </a:prstGeom>
            <a:solidFill>
              <a:srgbClr val="83A9C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Britannic Bold" panose="020B0903060703020204" pitchFamily="34" charset="0"/>
                  <a:ea typeface="+mn-ea"/>
                  <a:cs typeface="Kalam" panose="02000000000000000000" pitchFamily="2" charset="0"/>
                </a:rPr>
                <a:t>7</a:t>
              </a:r>
              <a:endParaRPr kumimoji="0" lang="en-ID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ritannic Bold" panose="020B0903060703020204" pitchFamily="34" charset="0"/>
                <a:ea typeface="+mn-ea"/>
                <a:cs typeface="Kalam" panose="02000000000000000000" pitchFamily="2" charset="0"/>
              </a:endParaRPr>
            </a:p>
          </p:txBody>
        </p:sp>
      </p:grpSp>
      <p:sp>
        <p:nvSpPr>
          <p:cNvPr id="46" name="Arrow: Right 45">
            <a:extLst>
              <a:ext uri="{FF2B5EF4-FFF2-40B4-BE49-F238E27FC236}">
                <a16:creationId xmlns:a16="http://schemas.microsoft.com/office/drawing/2014/main" id="{0575588A-4EEA-4754-8BD3-337698462B28}"/>
              </a:ext>
            </a:extLst>
          </p:cNvPr>
          <p:cNvSpPr/>
          <p:nvPr/>
        </p:nvSpPr>
        <p:spPr>
          <a:xfrm rot="10800000">
            <a:off x="2941694" y="5402280"/>
            <a:ext cx="666427" cy="567030"/>
          </a:xfrm>
          <a:prstGeom prst="rightArrow">
            <a:avLst/>
          </a:prstGeom>
          <a:solidFill>
            <a:srgbClr val="83A9C0"/>
          </a:solidFill>
          <a:ln>
            <a:solidFill>
              <a:srgbClr val="A4C6D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7" name="Picture 46" descr="A picture containing room&#10;&#10;Description automatically generated">
            <a:extLst>
              <a:ext uri="{FF2B5EF4-FFF2-40B4-BE49-F238E27FC236}">
                <a16:creationId xmlns:a16="http://schemas.microsoft.com/office/drawing/2014/main" id="{CEFED3A9-66A5-49A9-8A48-EC78A75BE7B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5234" y="4278385"/>
            <a:ext cx="1071658" cy="1068839"/>
          </a:xfrm>
          <a:prstGeom prst="rect">
            <a:avLst/>
          </a:prstGeom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7EC6E451-7FE9-416E-AA86-F309EC40921B}"/>
              </a:ext>
            </a:extLst>
          </p:cNvPr>
          <p:cNvGrpSpPr/>
          <p:nvPr/>
        </p:nvGrpSpPr>
        <p:grpSpPr>
          <a:xfrm>
            <a:off x="229806" y="2892393"/>
            <a:ext cx="4226284" cy="1405307"/>
            <a:chOff x="229805" y="2892393"/>
            <a:chExt cx="4226284" cy="1405307"/>
          </a:xfrm>
        </p:grpSpPr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FA77C698-8E00-4F4E-A5D0-CB2AB83396A9}"/>
                </a:ext>
              </a:extLst>
            </p:cNvPr>
            <p:cNvSpPr txBox="1"/>
            <p:nvPr/>
          </p:nvSpPr>
          <p:spPr>
            <a:xfrm>
              <a:off x="229805" y="2892393"/>
              <a:ext cx="4226284" cy="1200329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4E5964"/>
                  </a:solidFill>
                  <a:effectLst/>
                  <a:uLnTx/>
                  <a:uFillTx/>
                  <a:latin typeface="Britannic Bold" panose="020B0903060703020204" pitchFamily="34" charset="0"/>
                  <a:ea typeface="+mn-ea"/>
                  <a:cs typeface="+mn-cs"/>
                </a:rPr>
                <a:t>Mengomunikasikan Hasil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7E597A96-FFF4-4625-AA7E-47F52341EF68}"/>
                </a:ext>
              </a:extLst>
            </p:cNvPr>
            <p:cNvSpPr txBox="1"/>
            <p:nvPr/>
          </p:nvSpPr>
          <p:spPr>
            <a:xfrm>
              <a:off x="3677419" y="3735070"/>
              <a:ext cx="577657" cy="562630"/>
            </a:xfrm>
            <a:prstGeom prst="ellipse">
              <a:avLst/>
            </a:prstGeom>
            <a:solidFill>
              <a:srgbClr val="83A9C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Britannic Bold" panose="020B0903060703020204" pitchFamily="34" charset="0"/>
                  <a:ea typeface="+mn-ea"/>
                  <a:cs typeface="Kalam" panose="02000000000000000000" pitchFamily="2" charset="0"/>
                </a:rPr>
                <a:t>8</a:t>
              </a:r>
              <a:endParaRPr kumimoji="0" lang="en-ID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ritannic Bold" panose="020B0903060703020204" pitchFamily="34" charset="0"/>
                <a:ea typeface="+mn-ea"/>
                <a:cs typeface="Kalam" panose="02000000000000000000" pitchFamily="2" charset="0"/>
              </a:endParaRPr>
            </a:p>
          </p:txBody>
        </p:sp>
      </p:grpSp>
      <p:sp>
        <p:nvSpPr>
          <p:cNvPr id="51" name="Arrow: Right 50">
            <a:extLst>
              <a:ext uri="{FF2B5EF4-FFF2-40B4-BE49-F238E27FC236}">
                <a16:creationId xmlns:a16="http://schemas.microsoft.com/office/drawing/2014/main" id="{DF7398C6-1860-4D98-ADCD-26A00F1F3714}"/>
              </a:ext>
            </a:extLst>
          </p:cNvPr>
          <p:cNvSpPr/>
          <p:nvPr/>
        </p:nvSpPr>
        <p:spPr>
          <a:xfrm rot="16200000">
            <a:off x="789102" y="4299485"/>
            <a:ext cx="666427" cy="567030"/>
          </a:xfrm>
          <a:prstGeom prst="rightArrow">
            <a:avLst/>
          </a:prstGeom>
          <a:solidFill>
            <a:srgbClr val="83A9C0"/>
          </a:solidFill>
          <a:ln>
            <a:solidFill>
              <a:srgbClr val="A4C6D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2" name="Picture 51" descr="A picture containing drawing&#10;&#10;Description automatically generated">
            <a:extLst>
              <a:ext uri="{FF2B5EF4-FFF2-40B4-BE49-F238E27FC236}">
                <a16:creationId xmlns:a16="http://schemas.microsoft.com/office/drawing/2014/main" id="{F4FAB423-0B6B-449D-9F4B-938560CA2CF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428" y="3510247"/>
            <a:ext cx="1046494" cy="1046494"/>
          </a:xfrm>
          <a:prstGeom prst="rect">
            <a:avLst/>
          </a:prstGeom>
        </p:spPr>
      </p:pic>
      <p:pic>
        <p:nvPicPr>
          <p:cNvPr id="53" name="Picture 52" descr="A picture containing logo&#10;&#10;Description automatically generated">
            <a:extLst>
              <a:ext uri="{FF2B5EF4-FFF2-40B4-BE49-F238E27FC236}">
                <a16:creationId xmlns:a16="http://schemas.microsoft.com/office/drawing/2014/main" id="{92F58BCA-CE91-44D8-8421-2B48E014F233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83" t="14667" r="14019" b="27376"/>
          <a:stretch/>
        </p:blipFill>
        <p:spPr>
          <a:xfrm rot="865490">
            <a:off x="2592906" y="3407945"/>
            <a:ext cx="949031" cy="823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923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000"/>
                            </p:stCondLst>
                            <p:childTnLst>
                              <p:par>
                                <p:cTn id="10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500"/>
                            </p:stCondLst>
                            <p:childTnLst>
                              <p:par>
                                <p:cTn id="10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9" grpId="0"/>
      <p:bldP spid="30" grpId="0" animBg="1"/>
      <p:bldP spid="22" grpId="0" animBg="1"/>
      <p:bldP spid="34" grpId="0" animBg="1"/>
      <p:bldP spid="41" grpId="0" animBg="1"/>
      <p:bldP spid="46" grpId="0" animBg="1"/>
      <p:bldP spid="5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An apple sitting on a table&#10;&#10;Description automatically generated">
            <a:extLst>
              <a:ext uri="{FF2B5EF4-FFF2-40B4-BE49-F238E27FC236}">
                <a16:creationId xmlns:a16="http://schemas.microsoft.com/office/drawing/2014/main" id="{1F43244A-B2C5-4899-B32C-FDF07E019B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95"/>
          <a:stretch/>
        </p:blipFill>
        <p:spPr>
          <a:xfrm>
            <a:off x="4891360" y="2943219"/>
            <a:ext cx="7067031" cy="3768715"/>
          </a:xfrm>
          <a:prstGeom prst="rect">
            <a:avLst/>
          </a:prstGeom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FE4F1C02-7B5C-4445-86AE-660CAB82D4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969" y="395147"/>
            <a:ext cx="4263190" cy="455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9D599DC0-8D74-4730-BE4A-DEA6A1B40715}"/>
              </a:ext>
            </a:extLst>
          </p:cNvPr>
          <p:cNvGrpSpPr/>
          <p:nvPr/>
        </p:nvGrpSpPr>
        <p:grpSpPr>
          <a:xfrm>
            <a:off x="422387" y="1143826"/>
            <a:ext cx="4171248" cy="1799393"/>
            <a:chOff x="357207" y="1072230"/>
            <a:chExt cx="4171248" cy="1799393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51B600E-F622-45B1-A6DD-01E13B82FC62}"/>
                </a:ext>
              </a:extLst>
            </p:cNvPr>
            <p:cNvSpPr txBox="1"/>
            <p:nvPr/>
          </p:nvSpPr>
          <p:spPr>
            <a:xfrm>
              <a:off x="1118827" y="1457210"/>
              <a:ext cx="3409628" cy="707886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4E5964"/>
                  </a:solidFill>
                  <a:effectLst/>
                  <a:uLnTx/>
                  <a:uFillTx/>
                  <a:latin typeface="Britannic Bold" panose="020B0903060703020204" pitchFamily="34" charset="0"/>
                  <a:ea typeface="+mn-ea"/>
                  <a:cs typeface="+mn-cs"/>
                </a:rPr>
                <a:t>PENGAMATAN</a:t>
              </a:r>
            </a:p>
          </p:txBody>
        </p:sp>
        <p:pic>
          <p:nvPicPr>
            <p:cNvPr id="24" name="Picture 23" descr="A picture containing mirror&#10;&#10;Description automatically generated">
              <a:extLst>
                <a:ext uri="{FF2B5EF4-FFF2-40B4-BE49-F238E27FC236}">
                  <a16:creationId xmlns:a16="http://schemas.microsoft.com/office/drawing/2014/main" id="{DA11127E-3AA1-4E67-BD41-748EE0E749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6623" y="2119669"/>
              <a:ext cx="1834033" cy="751954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E88A47E-0893-4AB0-80E7-181F93A2A0CF}"/>
                </a:ext>
              </a:extLst>
            </p:cNvPr>
            <p:cNvSpPr txBox="1"/>
            <p:nvPr/>
          </p:nvSpPr>
          <p:spPr>
            <a:xfrm>
              <a:off x="357207" y="1072230"/>
              <a:ext cx="927442" cy="908864"/>
            </a:xfrm>
            <a:prstGeom prst="ellipse">
              <a:avLst/>
            </a:prstGeom>
            <a:solidFill>
              <a:srgbClr val="83A9C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Britannic Bold" panose="020B0903060703020204" pitchFamily="34" charset="0"/>
                  <a:ea typeface="+mn-ea"/>
                  <a:cs typeface="Kalam" panose="02000000000000000000" pitchFamily="2" charset="0"/>
                </a:rPr>
                <a:t>1</a:t>
              </a:r>
              <a:endParaRPr kumimoji="0" lang="en-ID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ritannic Bold" panose="020B0903060703020204" pitchFamily="34" charset="0"/>
                <a:ea typeface="+mn-ea"/>
                <a:cs typeface="Kalam" panose="02000000000000000000" pitchFamily="2" charset="0"/>
              </a:endParaRP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F264BF42-ADF7-4E33-A326-41058E476602}"/>
              </a:ext>
            </a:extLst>
          </p:cNvPr>
          <p:cNvSpPr txBox="1"/>
          <p:nvPr/>
        </p:nvSpPr>
        <p:spPr>
          <a:xfrm>
            <a:off x="468857" y="3070694"/>
            <a:ext cx="470956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Observasi</a:t>
            </a:r>
            <a:r>
              <a:rPr kumimoji="0" lang="en-ID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ID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dapat</a:t>
            </a:r>
            <a:r>
              <a:rPr kumimoji="0" lang="en-ID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ID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dilakukan</a:t>
            </a:r>
            <a:r>
              <a:rPr kumimoji="0" lang="en-ID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dengan </a:t>
            </a:r>
            <a:r>
              <a:rPr kumimoji="0" lang="en-ID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melibatkan</a:t>
            </a:r>
            <a:r>
              <a:rPr kumimoji="0" lang="en-ID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ID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ECB7"/>
                </a:highligh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panca</a:t>
            </a:r>
            <a:r>
              <a:rPr kumimoji="0" lang="en-ID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ECB7"/>
                </a:highligh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ID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ECB7"/>
                </a:highligh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indera</a:t>
            </a:r>
            <a:r>
              <a:rPr kumimoji="0" lang="en-ID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ID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kita</a:t>
            </a:r>
            <a:r>
              <a:rPr kumimoji="0" lang="en-ID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pengamatan</a:t>
            </a:r>
            <a:r>
              <a:rPr kumimoji="0" lang="en-ID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kumimoji="0" lang="en-ID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pendengaran</a:t>
            </a:r>
            <a:r>
              <a:rPr kumimoji="0" lang="en-ID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kumimoji="0" lang="en-ID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pengecapan</a:t>
            </a:r>
            <a:r>
              <a:rPr kumimoji="0" lang="en-ID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kumimoji="0" lang="en-ID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perabaan</a:t>
            </a:r>
            <a:r>
              <a:rPr kumimoji="0" lang="en-ID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&amp; </a:t>
            </a:r>
            <a:r>
              <a:rPr kumimoji="0" lang="en-ID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penciuman</a:t>
            </a:r>
            <a:r>
              <a:rPr kumimoji="0" lang="en-ID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028" name="Picture 4" descr="Fruit - Babies and toddlers - Educatall">
            <a:extLst>
              <a:ext uri="{FF2B5EF4-FFF2-40B4-BE49-F238E27FC236}">
                <a16:creationId xmlns:a16="http://schemas.microsoft.com/office/drawing/2014/main" id="{8D1A0CF3-8927-4BB3-843C-0B772BAB40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42" r="24951"/>
          <a:stretch/>
        </p:blipFill>
        <p:spPr bwMode="auto">
          <a:xfrm rot="21169485">
            <a:off x="5488188" y="506246"/>
            <a:ext cx="2535920" cy="2287557"/>
          </a:xfrm>
          <a:prstGeom prst="rect">
            <a:avLst/>
          </a:prstGeom>
          <a:solidFill>
            <a:srgbClr val="FFFFFF">
              <a:shade val="85000"/>
            </a:srgbClr>
          </a:solidFill>
          <a:ln w="63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Picture 20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60380A52-A365-41C5-9A6D-334EA16BA1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777" y="5550037"/>
            <a:ext cx="2939723" cy="1030643"/>
          </a:xfrm>
          <a:prstGeom prst="rect">
            <a:avLst/>
          </a:prstGeom>
        </p:spPr>
      </p:pic>
      <p:pic>
        <p:nvPicPr>
          <p:cNvPr id="27" name="Picture 26" descr="An apple and an apple&#10;&#10;Description automatically generated with low confidence">
            <a:extLst>
              <a:ext uri="{FF2B5EF4-FFF2-40B4-BE49-F238E27FC236}">
                <a16:creationId xmlns:a16="http://schemas.microsoft.com/office/drawing/2014/main" id="{83781820-15FA-4E7E-85C5-83CC55EB7C8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051" y="395147"/>
            <a:ext cx="2670627" cy="229316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D01F7DD5-652C-4950-8F5A-1E805EED76B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7059" y="1189779"/>
            <a:ext cx="2670628" cy="2002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047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n apple sitting on a table&#10;&#10;Description automatically generated">
            <a:extLst>
              <a:ext uri="{FF2B5EF4-FFF2-40B4-BE49-F238E27FC236}">
                <a16:creationId xmlns:a16="http://schemas.microsoft.com/office/drawing/2014/main" id="{37C190A9-DE3A-4007-97C9-4AC4008452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228" y="4895810"/>
            <a:ext cx="3177886" cy="1787562"/>
          </a:xfrm>
          <a:prstGeom prst="rect">
            <a:avLst/>
          </a:prstGeom>
        </p:spPr>
      </p:pic>
      <p:pic>
        <p:nvPicPr>
          <p:cNvPr id="1030" name="Picture 6" descr="Gambar terkait">
            <a:extLst>
              <a:ext uri="{FF2B5EF4-FFF2-40B4-BE49-F238E27FC236}">
                <a16:creationId xmlns:a16="http://schemas.microsoft.com/office/drawing/2014/main" id="{09C82150-91B4-4A47-8329-B62780E10D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665" y="4587457"/>
            <a:ext cx="1697191" cy="1875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FE4F1C02-7B5C-4445-86AE-660CAB82D4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969" y="395147"/>
            <a:ext cx="4263190" cy="455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3CE875A-468D-4DE7-BEE0-4D42F13B5326}"/>
              </a:ext>
            </a:extLst>
          </p:cNvPr>
          <p:cNvGrpSpPr/>
          <p:nvPr/>
        </p:nvGrpSpPr>
        <p:grpSpPr>
          <a:xfrm>
            <a:off x="422387" y="1143826"/>
            <a:ext cx="3577510" cy="1676488"/>
            <a:chOff x="422387" y="1143826"/>
            <a:chExt cx="3577510" cy="1676488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46DDC6C-3D62-45E6-B8C9-49DA225EE8D6}"/>
                </a:ext>
              </a:extLst>
            </p:cNvPr>
            <p:cNvSpPr txBox="1"/>
            <p:nvPr/>
          </p:nvSpPr>
          <p:spPr>
            <a:xfrm>
              <a:off x="1192121" y="1496875"/>
              <a:ext cx="2807776" cy="1323439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4E5964"/>
                  </a:solidFill>
                  <a:effectLst/>
                  <a:uLnTx/>
                  <a:uFillTx/>
                  <a:latin typeface="Britannic Bold" panose="020B0903060703020204" pitchFamily="34" charset="0"/>
                  <a:ea typeface="+mn-ea"/>
                  <a:cs typeface="+mn-cs"/>
                </a:rPr>
                <a:t>Perumusan Masalah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3FD2BAF-8937-4BBE-8ADD-F8DF7577BFC4}"/>
                </a:ext>
              </a:extLst>
            </p:cNvPr>
            <p:cNvSpPr txBox="1"/>
            <p:nvPr/>
          </p:nvSpPr>
          <p:spPr>
            <a:xfrm>
              <a:off x="422387" y="1143826"/>
              <a:ext cx="927442" cy="908864"/>
            </a:xfrm>
            <a:prstGeom prst="ellipse">
              <a:avLst/>
            </a:prstGeom>
            <a:solidFill>
              <a:srgbClr val="83A9C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Britannic Bold" panose="020B0903060703020204" pitchFamily="34" charset="0"/>
                  <a:ea typeface="+mn-ea"/>
                  <a:cs typeface="Kalam" panose="02000000000000000000" pitchFamily="2" charset="0"/>
                </a:rPr>
                <a:t>2</a:t>
              </a:r>
              <a:endParaRPr kumimoji="0" lang="en-ID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ritannic Bold" panose="020B0903060703020204" pitchFamily="34" charset="0"/>
                <a:ea typeface="+mn-ea"/>
                <a:cs typeface="Kalam" panose="02000000000000000000" pitchFamily="2" charset="0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F4AE86A3-AE3B-406F-87A3-2D18153AF938}"/>
              </a:ext>
            </a:extLst>
          </p:cNvPr>
          <p:cNvSpPr txBox="1"/>
          <p:nvPr/>
        </p:nvSpPr>
        <p:spPr>
          <a:xfrm>
            <a:off x="277969" y="3130891"/>
            <a:ext cx="60792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Rumusan</a:t>
            </a:r>
            <a:r>
              <a:rPr kumimoji="0" lang="en-ID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ID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masalah</a:t>
            </a:r>
            <a:r>
              <a:rPr kumimoji="0" lang="en-ID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ID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berupa</a:t>
            </a:r>
            <a:r>
              <a:rPr kumimoji="0" lang="en-ID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ID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ECB7"/>
                </a:highligh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pertanyaan</a:t>
            </a:r>
            <a:r>
              <a:rPr kumimoji="0" lang="en-ID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ID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tentang</a:t>
            </a:r>
            <a:r>
              <a:rPr kumimoji="0" lang="en-ID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ID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apa</a:t>
            </a:r>
            <a:r>
              <a:rPr kumimoji="0" lang="en-ID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kumimoji="0" lang="en-ID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bagaimana</a:t>
            </a:r>
            <a:r>
              <a:rPr kumimoji="0" lang="en-ID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di mana, </a:t>
            </a:r>
            <a:r>
              <a:rPr kumimoji="0" lang="en-ID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kapan</a:t>
            </a:r>
            <a:r>
              <a:rPr kumimoji="0" lang="en-ID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kumimoji="0" lang="en-ID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siapa</a:t>
            </a:r>
            <a:r>
              <a:rPr kumimoji="0" lang="en-ID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dan </a:t>
            </a:r>
            <a:r>
              <a:rPr kumimoji="0" lang="en-ID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mengapa</a:t>
            </a:r>
            <a:r>
              <a:rPr kumimoji="0" lang="en-ID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(5W + 1H).</a:t>
            </a:r>
            <a:endParaRPr kumimoji="0" lang="en-ID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DE83271-41CA-447F-BA37-2724AEFBD1C6}"/>
              </a:ext>
            </a:extLst>
          </p:cNvPr>
          <p:cNvGrpSpPr/>
          <p:nvPr/>
        </p:nvGrpSpPr>
        <p:grpSpPr>
          <a:xfrm>
            <a:off x="3189379" y="4517211"/>
            <a:ext cx="3352935" cy="1168928"/>
            <a:chOff x="3189379" y="4517211"/>
            <a:chExt cx="3352935" cy="1168928"/>
          </a:xfrm>
        </p:grpSpPr>
        <p:pic>
          <p:nvPicPr>
            <p:cNvPr id="8" name="Picture 7" descr="A pink circle on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CC03BAF4-BF11-47AB-B6D6-BFB161E84A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84" t="30676" r="12130" b="41124"/>
            <a:stretch/>
          </p:blipFill>
          <p:spPr>
            <a:xfrm>
              <a:off x="3189379" y="4517211"/>
              <a:ext cx="3352935" cy="1168928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FDD5D567-E693-4A4E-992E-6C41847C0E60}"/>
                </a:ext>
              </a:extLst>
            </p:cNvPr>
            <p:cNvSpPr txBox="1"/>
            <p:nvPr/>
          </p:nvSpPr>
          <p:spPr>
            <a:xfrm>
              <a:off x="3357234" y="4646391"/>
              <a:ext cx="300002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Rounded MT Bold" panose="020F0704030504030204" pitchFamily="34" charset="0"/>
                  <a:ea typeface="+mn-ea"/>
                  <a:cs typeface="+mn-cs"/>
                </a:rPr>
                <a:t>Why do sliced apple turn brown?</a:t>
              </a:r>
              <a:endParaRPr kumimoji="0" lang="en-ID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10" name="Picture 9" descr="A picture containing text, toy&#10;&#10;Description automatically generated">
            <a:extLst>
              <a:ext uri="{FF2B5EF4-FFF2-40B4-BE49-F238E27FC236}">
                <a16:creationId xmlns:a16="http://schemas.microsoft.com/office/drawing/2014/main" id="{27EDC2E1-BC8B-4D86-8C01-7D74B65E1C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114" y="440934"/>
            <a:ext cx="3645172" cy="2433720"/>
          </a:xfrm>
          <a:prstGeom prst="rect">
            <a:avLst/>
          </a:prstGeom>
        </p:spPr>
      </p:pic>
      <p:pic>
        <p:nvPicPr>
          <p:cNvPr id="8194" name="Picture 2" descr="Caramel Apple Bites Recipe Easy Fall Snack Idea - Easy Family Recipe Ideas">
            <a:extLst>
              <a:ext uri="{FF2B5EF4-FFF2-40B4-BE49-F238E27FC236}">
                <a16:creationId xmlns:a16="http://schemas.microsoft.com/office/drawing/2014/main" id="{1A86B841-06BB-4920-A3FA-A03F8A17DD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37151">
            <a:off x="8856060" y="260228"/>
            <a:ext cx="1864068" cy="2795132"/>
          </a:xfrm>
          <a:prstGeom prst="rect">
            <a:avLst/>
          </a:prstGeom>
          <a:solidFill>
            <a:srgbClr val="FFFFFF">
              <a:shade val="85000"/>
            </a:srgbClr>
          </a:solidFill>
          <a:ln w="63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5" name="Picture 14" descr="Logo&#10;&#10;Description automatically generated with medium confidence">
            <a:extLst>
              <a:ext uri="{FF2B5EF4-FFF2-40B4-BE49-F238E27FC236}">
                <a16:creationId xmlns:a16="http://schemas.microsoft.com/office/drawing/2014/main" id="{8077D9BD-DC53-4164-900B-1FB78C89809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71" t="13516" r="16805" b="34494"/>
          <a:stretch/>
        </p:blipFill>
        <p:spPr>
          <a:xfrm rot="21149147">
            <a:off x="5094333" y="590540"/>
            <a:ext cx="973695" cy="491732"/>
          </a:xfrm>
          <a:prstGeom prst="rect">
            <a:avLst/>
          </a:prstGeom>
        </p:spPr>
      </p:pic>
      <p:pic>
        <p:nvPicPr>
          <p:cNvPr id="25" name="Picture 24" descr="An apple and an apple&#10;&#10;Description automatically generated with low confidence">
            <a:extLst>
              <a:ext uri="{FF2B5EF4-FFF2-40B4-BE49-F238E27FC236}">
                <a16:creationId xmlns:a16="http://schemas.microsoft.com/office/drawing/2014/main" id="{826913E7-A5DB-4A15-B3E6-1381E2C2384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9630" y="1930008"/>
            <a:ext cx="1584159" cy="1360258"/>
          </a:xfrm>
          <a:prstGeom prst="rect">
            <a:avLst/>
          </a:prstGeom>
        </p:spPr>
      </p:pic>
      <p:pic>
        <p:nvPicPr>
          <p:cNvPr id="8198" name="Picture 6" descr="Brown Apple HD Stock Images | Shutterstock">
            <a:extLst>
              <a:ext uri="{FF2B5EF4-FFF2-40B4-BE49-F238E27FC236}">
                <a16:creationId xmlns:a16="http://schemas.microsoft.com/office/drawing/2014/main" id="{6B67A244-76EE-4E5E-8937-1685170031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3" r="18351" b="8747"/>
          <a:stretch/>
        </p:blipFill>
        <p:spPr bwMode="auto">
          <a:xfrm rot="21163626">
            <a:off x="6861456" y="3408899"/>
            <a:ext cx="1979365" cy="1654372"/>
          </a:xfrm>
          <a:prstGeom prst="rect">
            <a:avLst/>
          </a:prstGeom>
          <a:solidFill>
            <a:srgbClr val="FFFFFF">
              <a:shade val="85000"/>
            </a:srgbClr>
          </a:solidFill>
          <a:ln w="63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84614ADA-7838-4490-8344-F2FBB96D7B72}"/>
              </a:ext>
            </a:extLst>
          </p:cNvPr>
          <p:cNvGrpSpPr/>
          <p:nvPr/>
        </p:nvGrpSpPr>
        <p:grpSpPr>
          <a:xfrm>
            <a:off x="8407590" y="3786996"/>
            <a:ext cx="3523718" cy="1233786"/>
            <a:chOff x="8108617" y="5373715"/>
            <a:chExt cx="3523718" cy="1233786"/>
          </a:xfrm>
        </p:grpSpPr>
        <p:pic>
          <p:nvPicPr>
            <p:cNvPr id="30" name="Picture 29" descr="A pink circle on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BBF50A0C-E60C-434D-A8AC-D144AC11BF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84" t="30676" r="11945" b="41124"/>
            <a:stretch/>
          </p:blipFill>
          <p:spPr>
            <a:xfrm>
              <a:off x="8108617" y="5373715"/>
              <a:ext cx="3523718" cy="1168928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9F78F13B-C0A8-4599-B71D-D3A5A4905C16}"/>
                </a:ext>
              </a:extLst>
            </p:cNvPr>
            <p:cNvSpPr txBox="1"/>
            <p:nvPr/>
          </p:nvSpPr>
          <p:spPr>
            <a:xfrm>
              <a:off x="8342706" y="5407172"/>
              <a:ext cx="317788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Rounded MT Bold" panose="020F0704030504030204" pitchFamily="34" charset="0"/>
                  <a:ea typeface="+mn-ea"/>
                  <a:cs typeface="+mn-cs"/>
                </a:rPr>
                <a:t>How can I prevent apples from turning brown?</a:t>
              </a:r>
              <a:endParaRPr kumimoji="0" lang="en-ID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8" name="Picture 27" descr="A picture containing person, indoor, posing&#10;&#10;Description automatically generated">
            <a:extLst>
              <a:ext uri="{FF2B5EF4-FFF2-40B4-BE49-F238E27FC236}">
                <a16:creationId xmlns:a16="http://schemas.microsoft.com/office/drawing/2014/main" id="{1854CDAA-339E-42C2-BE18-4974A72AC9A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1988" y="4545638"/>
            <a:ext cx="2835784" cy="2308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87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4D6228DB-F90D-4810-A66F-5D051F1E05A8}"/>
              </a:ext>
            </a:extLst>
          </p:cNvPr>
          <p:cNvGrpSpPr/>
          <p:nvPr/>
        </p:nvGrpSpPr>
        <p:grpSpPr>
          <a:xfrm>
            <a:off x="545026" y="1159031"/>
            <a:ext cx="4179375" cy="1663094"/>
            <a:chOff x="545026" y="1159031"/>
            <a:chExt cx="4179375" cy="1663094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3E38567-DE19-4210-B85C-65D626A565CA}"/>
                </a:ext>
              </a:extLst>
            </p:cNvPr>
            <p:cNvSpPr txBox="1"/>
            <p:nvPr/>
          </p:nvSpPr>
          <p:spPr>
            <a:xfrm>
              <a:off x="545026" y="1621796"/>
              <a:ext cx="3528907" cy="1200329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4E5964"/>
                  </a:solidFill>
                  <a:effectLst/>
                  <a:uLnTx/>
                  <a:uFillTx/>
                  <a:latin typeface="Britannic Bold" panose="020B0903060703020204" pitchFamily="34" charset="0"/>
                  <a:ea typeface="+mn-ea"/>
                  <a:cs typeface="+mn-cs"/>
                </a:rPr>
                <a:t>Mengumpulkan Data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7F648D2-DADA-4FF4-98B1-DB032871A18F}"/>
                </a:ext>
              </a:extLst>
            </p:cNvPr>
            <p:cNvSpPr txBox="1"/>
            <p:nvPr/>
          </p:nvSpPr>
          <p:spPr>
            <a:xfrm>
              <a:off x="3796959" y="1159031"/>
              <a:ext cx="927442" cy="908864"/>
            </a:xfrm>
            <a:prstGeom prst="ellipse">
              <a:avLst/>
            </a:prstGeom>
            <a:solidFill>
              <a:srgbClr val="83A9C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Britannic Bold" panose="020B0903060703020204" pitchFamily="34" charset="0"/>
                  <a:ea typeface="+mn-ea"/>
                  <a:cs typeface="Kalam" panose="02000000000000000000" pitchFamily="2" charset="0"/>
                </a:rPr>
                <a:t>3</a:t>
              </a:r>
              <a:endParaRPr kumimoji="0" lang="en-ID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ritannic Bold" panose="020B0903060703020204" pitchFamily="34" charset="0"/>
                <a:ea typeface="+mn-ea"/>
                <a:cs typeface="Kalam" panose="02000000000000000000" pitchFamily="2" charset="0"/>
              </a:endParaRPr>
            </a:p>
          </p:txBody>
        </p:sp>
      </p:grpSp>
      <p:pic>
        <p:nvPicPr>
          <p:cNvPr id="18" name="Picture 17" descr="An apple sitting on a table&#10;&#10;Description automatically generated">
            <a:extLst>
              <a:ext uri="{FF2B5EF4-FFF2-40B4-BE49-F238E27FC236}">
                <a16:creationId xmlns:a16="http://schemas.microsoft.com/office/drawing/2014/main" id="{8C311637-DA6A-43EC-87BB-0FFAE12B4F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0360" y="1159031"/>
            <a:ext cx="3545714" cy="1994465"/>
          </a:xfrm>
          <a:prstGeom prst="rect">
            <a:avLst/>
          </a:prstGeom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FE4F1C02-7B5C-4445-86AE-660CAB82D4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969" y="395147"/>
            <a:ext cx="4263190" cy="455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A close up of a logo&#10;&#10;Description automatically generated">
            <a:extLst>
              <a:ext uri="{FF2B5EF4-FFF2-40B4-BE49-F238E27FC236}">
                <a16:creationId xmlns:a16="http://schemas.microsoft.com/office/drawing/2014/main" id="{73F0B3E9-9C37-4E08-B313-0D78C0428B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496" y="2323379"/>
            <a:ext cx="2413098" cy="220760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D511C13-1476-4BFE-A23F-60A076210CB6}"/>
              </a:ext>
            </a:extLst>
          </p:cNvPr>
          <p:cNvSpPr txBox="1"/>
          <p:nvPr/>
        </p:nvSpPr>
        <p:spPr>
          <a:xfrm>
            <a:off x="277969" y="4644178"/>
            <a:ext cx="607928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Pengumpulan</a:t>
            </a:r>
            <a:r>
              <a:rPr kumimoji="0" lang="en-ID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data </a:t>
            </a:r>
            <a:r>
              <a:rPr kumimoji="0" lang="en-ID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dilakukan</a:t>
            </a:r>
            <a:r>
              <a:rPr kumimoji="0" lang="en-ID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dengan </a:t>
            </a:r>
            <a:r>
              <a:rPr kumimoji="0" lang="en-ID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ECB7"/>
                </a:highligh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observasi</a:t>
            </a:r>
            <a:r>
              <a:rPr kumimoji="0" lang="en-ID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ID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maupun</a:t>
            </a:r>
            <a:r>
              <a:rPr kumimoji="0" lang="en-ID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ID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ECB7"/>
                </a:highligh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studi</a:t>
            </a:r>
            <a:r>
              <a:rPr kumimoji="0" lang="en-ID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ECB7"/>
                </a:highligh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ID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ECB7"/>
                </a:highligh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literatur</a:t>
            </a:r>
            <a:r>
              <a:rPr kumimoji="0" lang="en-ID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kumimoji="0" lang="en-ID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seperti</a:t>
            </a:r>
            <a:r>
              <a:rPr kumimoji="0" lang="en-ID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ID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membaca</a:t>
            </a:r>
            <a:r>
              <a:rPr kumimoji="0" lang="en-ID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ID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jurnal</a:t>
            </a:r>
            <a:r>
              <a:rPr kumimoji="0" lang="en-ID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ID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ilmiah</a:t>
            </a:r>
            <a:r>
              <a:rPr kumimoji="0" lang="en-ID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atau </a:t>
            </a:r>
            <a:r>
              <a:rPr kumimoji="0" lang="en-ID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penelitian-penelitian</a:t>
            </a:r>
            <a:r>
              <a:rPr kumimoji="0" lang="en-ID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yang </a:t>
            </a:r>
            <a:r>
              <a:rPr kumimoji="0" lang="en-ID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sudah</a:t>
            </a:r>
            <a:r>
              <a:rPr kumimoji="0" lang="en-ID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ID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ada</a:t>
            </a:r>
            <a:r>
              <a:rPr kumimoji="0" lang="en-ID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ID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sebelumnya</a:t>
            </a:r>
            <a:r>
              <a:rPr kumimoji="0" lang="en-ID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ID" sz="4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B8FBC9AC-AE54-46AD-BE4C-629F1FB6C0C0}"/>
              </a:ext>
            </a:extLst>
          </p:cNvPr>
          <p:cNvGrpSpPr/>
          <p:nvPr/>
        </p:nvGrpSpPr>
        <p:grpSpPr>
          <a:xfrm>
            <a:off x="5284596" y="344335"/>
            <a:ext cx="2637241" cy="1168928"/>
            <a:chOff x="3189379" y="4517211"/>
            <a:chExt cx="2637241" cy="1168928"/>
          </a:xfrm>
        </p:grpSpPr>
        <p:pic>
          <p:nvPicPr>
            <p:cNvPr id="37" name="Picture 36" descr="A pink circle on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D7BBC673-D1C8-4EB6-972D-7296F336D6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duotone>
                <a:schemeClr val="accent1">
                  <a:shade val="45000"/>
                  <a:satMod val="135000"/>
                </a:schemeClr>
                <a:prstClr val="white"/>
              </a:duotone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84" t="30676" r="12130" b="41124"/>
            <a:stretch/>
          </p:blipFill>
          <p:spPr>
            <a:xfrm>
              <a:off x="3189379" y="4517211"/>
              <a:ext cx="2637241" cy="1168928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28E59E69-910B-4FE0-AB05-9484002F1F48}"/>
                </a:ext>
              </a:extLst>
            </p:cNvPr>
            <p:cNvSpPr txBox="1"/>
            <p:nvPr/>
          </p:nvSpPr>
          <p:spPr>
            <a:xfrm>
              <a:off x="3357234" y="4646391"/>
              <a:ext cx="237982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Rounded MT Bold" panose="020F0704030504030204" pitchFamily="34" charset="0"/>
                  <a:ea typeface="+mn-ea"/>
                  <a:cs typeface="+mn-cs"/>
                </a:rPr>
                <a:t>Why do sliced apple turn brown?</a:t>
              </a:r>
              <a:endParaRPr kumimoji="0" lang="en-ID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5D6C88A-FFF1-4991-B28E-BC9A7BE301FB}"/>
              </a:ext>
            </a:extLst>
          </p:cNvPr>
          <p:cNvGrpSpPr/>
          <p:nvPr/>
        </p:nvGrpSpPr>
        <p:grpSpPr>
          <a:xfrm>
            <a:off x="5110955" y="2981084"/>
            <a:ext cx="3065953" cy="1168928"/>
            <a:chOff x="8108617" y="5373715"/>
            <a:chExt cx="3065953" cy="1168928"/>
          </a:xfrm>
        </p:grpSpPr>
        <p:pic>
          <p:nvPicPr>
            <p:cNvPr id="40" name="Picture 39" descr="A pink circle on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AFCD080C-76D7-46B9-8FA9-C29FEED73C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duotone>
                <a:schemeClr val="accent1">
                  <a:shade val="45000"/>
                  <a:satMod val="135000"/>
                </a:schemeClr>
                <a:prstClr val="white"/>
              </a:duotone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84" t="30676" r="11945" b="41124"/>
            <a:stretch/>
          </p:blipFill>
          <p:spPr>
            <a:xfrm>
              <a:off x="8108617" y="5373715"/>
              <a:ext cx="3065953" cy="1168928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B4FDA21B-A3D2-4A33-B52E-B909C1B38204}"/>
                </a:ext>
              </a:extLst>
            </p:cNvPr>
            <p:cNvSpPr txBox="1"/>
            <p:nvPr/>
          </p:nvSpPr>
          <p:spPr>
            <a:xfrm>
              <a:off x="8339177" y="5441654"/>
              <a:ext cx="267352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Rounded MT Bold" panose="020F0704030504030204" pitchFamily="34" charset="0"/>
                  <a:ea typeface="+mn-ea"/>
                  <a:cs typeface="+mn-cs"/>
                </a:rPr>
                <a:t>How can I prevent apples from turning brown?</a:t>
              </a:r>
              <a:endParaRPr kumimoji="0" lang="en-ID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921331A-C85B-4A4E-B11C-734AF6FBB460}"/>
              </a:ext>
            </a:extLst>
          </p:cNvPr>
          <p:cNvGrpSpPr/>
          <p:nvPr/>
        </p:nvGrpSpPr>
        <p:grpSpPr>
          <a:xfrm>
            <a:off x="8141333" y="359137"/>
            <a:ext cx="3772698" cy="2794353"/>
            <a:chOff x="8176908" y="304736"/>
            <a:chExt cx="3772698" cy="2794353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8475A08C-2527-4E62-AB0E-51D7E65FBFCA}"/>
                </a:ext>
              </a:extLst>
            </p:cNvPr>
            <p:cNvGrpSpPr/>
            <p:nvPr/>
          </p:nvGrpSpPr>
          <p:grpSpPr>
            <a:xfrm>
              <a:off x="8404102" y="304736"/>
              <a:ext cx="3491815" cy="2794353"/>
              <a:chOff x="6992118" y="2253586"/>
              <a:chExt cx="3683255" cy="2989815"/>
            </a:xfrm>
          </p:grpSpPr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id="{2C6FF864-45BC-49C3-A0E5-6A0A7CE3D3FC}"/>
                  </a:ext>
                </a:extLst>
              </p:cNvPr>
              <p:cNvSpPr/>
              <p:nvPr/>
            </p:nvSpPr>
            <p:spPr>
              <a:xfrm>
                <a:off x="8511607" y="2253586"/>
                <a:ext cx="1406934" cy="1617165"/>
              </a:xfrm>
              <a:custGeom>
                <a:avLst/>
                <a:gdLst>
                  <a:gd name="connsiteX0" fmla="*/ 0 w 1617165"/>
                  <a:gd name="connsiteY0" fmla="*/ 703467 h 1406933"/>
                  <a:gd name="connsiteX1" fmla="*/ 351733 w 1617165"/>
                  <a:gd name="connsiteY1" fmla="*/ 0 h 1406933"/>
                  <a:gd name="connsiteX2" fmla="*/ 1265432 w 1617165"/>
                  <a:gd name="connsiteY2" fmla="*/ 0 h 1406933"/>
                  <a:gd name="connsiteX3" fmla="*/ 1617165 w 1617165"/>
                  <a:gd name="connsiteY3" fmla="*/ 703467 h 1406933"/>
                  <a:gd name="connsiteX4" fmla="*/ 1265432 w 1617165"/>
                  <a:gd name="connsiteY4" fmla="*/ 1406933 h 1406933"/>
                  <a:gd name="connsiteX5" fmla="*/ 351733 w 1617165"/>
                  <a:gd name="connsiteY5" fmla="*/ 1406933 h 1406933"/>
                  <a:gd name="connsiteX6" fmla="*/ 0 w 1617165"/>
                  <a:gd name="connsiteY6" fmla="*/ 703467 h 14069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17165" h="1406933">
                    <a:moveTo>
                      <a:pt x="808582" y="0"/>
                    </a:moveTo>
                    <a:lnTo>
                      <a:pt x="1617165" y="306008"/>
                    </a:lnTo>
                    <a:lnTo>
                      <a:pt x="1617165" y="1100925"/>
                    </a:lnTo>
                    <a:lnTo>
                      <a:pt x="808582" y="1406933"/>
                    </a:lnTo>
                    <a:lnTo>
                      <a:pt x="0" y="1100925"/>
                    </a:lnTo>
                    <a:lnTo>
                      <a:pt x="0" y="306008"/>
                    </a:lnTo>
                    <a:lnTo>
                      <a:pt x="808582" y="0"/>
                    </a:lnTo>
                    <a:close/>
                  </a:path>
                </a:pathLst>
              </a:cu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2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295447" tIns="328208" rIns="295448" bIns="328208" numCol="1" spcCol="1270" anchor="ctr" anchorCtr="0">
                <a:noAutofit/>
              </a:bodyPr>
              <a:lstStyle/>
              <a:p>
                <a:pPr marL="0" marR="0" lvl="0" indent="0" algn="ctr" defTabSz="8890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D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F9432E93-D324-46E4-A05C-9C4CE553100E}"/>
                  </a:ext>
                </a:extLst>
              </p:cNvPr>
              <p:cNvSpPr/>
              <p:nvPr/>
            </p:nvSpPr>
            <p:spPr>
              <a:xfrm>
                <a:off x="6992118" y="2253586"/>
                <a:ext cx="1406933" cy="1617165"/>
              </a:xfrm>
              <a:custGeom>
                <a:avLst/>
                <a:gdLst>
                  <a:gd name="connsiteX0" fmla="*/ 0 w 1617165"/>
                  <a:gd name="connsiteY0" fmla="*/ 703467 h 1406933"/>
                  <a:gd name="connsiteX1" fmla="*/ 351733 w 1617165"/>
                  <a:gd name="connsiteY1" fmla="*/ 0 h 1406933"/>
                  <a:gd name="connsiteX2" fmla="*/ 1265432 w 1617165"/>
                  <a:gd name="connsiteY2" fmla="*/ 0 h 1406933"/>
                  <a:gd name="connsiteX3" fmla="*/ 1617165 w 1617165"/>
                  <a:gd name="connsiteY3" fmla="*/ 703467 h 1406933"/>
                  <a:gd name="connsiteX4" fmla="*/ 1265432 w 1617165"/>
                  <a:gd name="connsiteY4" fmla="*/ 1406933 h 1406933"/>
                  <a:gd name="connsiteX5" fmla="*/ 351733 w 1617165"/>
                  <a:gd name="connsiteY5" fmla="*/ 1406933 h 1406933"/>
                  <a:gd name="connsiteX6" fmla="*/ 0 w 1617165"/>
                  <a:gd name="connsiteY6" fmla="*/ 703467 h 14069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17165" h="1406933">
                    <a:moveTo>
                      <a:pt x="808582" y="0"/>
                    </a:moveTo>
                    <a:lnTo>
                      <a:pt x="1617165" y="306008"/>
                    </a:lnTo>
                    <a:lnTo>
                      <a:pt x="1617165" y="1100925"/>
                    </a:lnTo>
                    <a:lnTo>
                      <a:pt x="808582" y="1406933"/>
                    </a:lnTo>
                    <a:lnTo>
                      <a:pt x="0" y="1100925"/>
                    </a:lnTo>
                    <a:lnTo>
                      <a:pt x="0" y="306008"/>
                    </a:lnTo>
                    <a:lnTo>
                      <a:pt x="808582" y="0"/>
                    </a:lnTo>
                    <a:close/>
                  </a:path>
                </a:pathLst>
              </a:cu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3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3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219247" tIns="252008" rIns="219247" bIns="252008" numCol="1" spcCol="1270" anchor="ctr" anchorCtr="0">
                <a:noAutofit/>
              </a:bodyPr>
              <a:lstStyle/>
              <a:p>
                <a:pPr marL="0" marR="0" lvl="0" indent="0" algn="ctr" defTabSz="16002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D" sz="3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99612CA2-92C5-4245-8BF0-E16D9D707805}"/>
                  </a:ext>
                </a:extLst>
              </p:cNvPr>
              <p:cNvSpPr/>
              <p:nvPr/>
            </p:nvSpPr>
            <p:spPr>
              <a:xfrm>
                <a:off x="7748952" y="3626235"/>
                <a:ext cx="1406933" cy="1617165"/>
              </a:xfrm>
              <a:custGeom>
                <a:avLst/>
                <a:gdLst>
                  <a:gd name="connsiteX0" fmla="*/ 0 w 1617165"/>
                  <a:gd name="connsiteY0" fmla="*/ 703467 h 1406933"/>
                  <a:gd name="connsiteX1" fmla="*/ 351733 w 1617165"/>
                  <a:gd name="connsiteY1" fmla="*/ 0 h 1406933"/>
                  <a:gd name="connsiteX2" fmla="*/ 1265432 w 1617165"/>
                  <a:gd name="connsiteY2" fmla="*/ 0 h 1406933"/>
                  <a:gd name="connsiteX3" fmla="*/ 1617165 w 1617165"/>
                  <a:gd name="connsiteY3" fmla="*/ 703467 h 1406933"/>
                  <a:gd name="connsiteX4" fmla="*/ 1265432 w 1617165"/>
                  <a:gd name="connsiteY4" fmla="*/ 1406933 h 1406933"/>
                  <a:gd name="connsiteX5" fmla="*/ 351733 w 1617165"/>
                  <a:gd name="connsiteY5" fmla="*/ 1406933 h 1406933"/>
                  <a:gd name="connsiteX6" fmla="*/ 0 w 1617165"/>
                  <a:gd name="connsiteY6" fmla="*/ 703467 h 14069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17165" h="1406933">
                    <a:moveTo>
                      <a:pt x="808582" y="0"/>
                    </a:moveTo>
                    <a:lnTo>
                      <a:pt x="1617165" y="306008"/>
                    </a:lnTo>
                    <a:lnTo>
                      <a:pt x="1617165" y="1100925"/>
                    </a:lnTo>
                    <a:lnTo>
                      <a:pt x="808582" y="1406933"/>
                    </a:lnTo>
                    <a:lnTo>
                      <a:pt x="0" y="1100925"/>
                    </a:lnTo>
                    <a:lnTo>
                      <a:pt x="0" y="306008"/>
                    </a:lnTo>
                    <a:lnTo>
                      <a:pt x="808582" y="0"/>
                    </a:lnTo>
                    <a:close/>
                  </a:path>
                </a:pathLst>
              </a:cu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4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4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314497" tIns="347258" rIns="314497" bIns="347258" numCol="1" spcCol="1270" anchor="ctr" anchorCtr="0">
                <a:noAutofit/>
              </a:bodyPr>
              <a:lstStyle/>
              <a:p>
                <a:pPr marL="0" marR="0" lvl="0" indent="0" algn="ctr" defTabSz="111125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D" sz="25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40185F59-5F08-4C87-B142-8F88093FE573}"/>
                  </a:ext>
                </a:extLst>
              </p:cNvPr>
              <p:cNvSpPr/>
              <p:nvPr/>
            </p:nvSpPr>
            <p:spPr>
              <a:xfrm>
                <a:off x="9268440" y="3626236"/>
                <a:ext cx="1406933" cy="1617165"/>
              </a:xfrm>
              <a:custGeom>
                <a:avLst/>
                <a:gdLst>
                  <a:gd name="connsiteX0" fmla="*/ 0 w 1617165"/>
                  <a:gd name="connsiteY0" fmla="*/ 703467 h 1406933"/>
                  <a:gd name="connsiteX1" fmla="*/ 351733 w 1617165"/>
                  <a:gd name="connsiteY1" fmla="*/ 0 h 1406933"/>
                  <a:gd name="connsiteX2" fmla="*/ 1265432 w 1617165"/>
                  <a:gd name="connsiteY2" fmla="*/ 0 h 1406933"/>
                  <a:gd name="connsiteX3" fmla="*/ 1617165 w 1617165"/>
                  <a:gd name="connsiteY3" fmla="*/ 703467 h 1406933"/>
                  <a:gd name="connsiteX4" fmla="*/ 1265432 w 1617165"/>
                  <a:gd name="connsiteY4" fmla="*/ 1406933 h 1406933"/>
                  <a:gd name="connsiteX5" fmla="*/ 351733 w 1617165"/>
                  <a:gd name="connsiteY5" fmla="*/ 1406933 h 1406933"/>
                  <a:gd name="connsiteX6" fmla="*/ 0 w 1617165"/>
                  <a:gd name="connsiteY6" fmla="*/ 703467 h 14069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17165" h="1406933">
                    <a:moveTo>
                      <a:pt x="808582" y="0"/>
                    </a:moveTo>
                    <a:lnTo>
                      <a:pt x="1617165" y="306008"/>
                    </a:lnTo>
                    <a:lnTo>
                      <a:pt x="1617165" y="1100925"/>
                    </a:lnTo>
                    <a:lnTo>
                      <a:pt x="808582" y="1406933"/>
                    </a:lnTo>
                    <a:lnTo>
                      <a:pt x="0" y="1100925"/>
                    </a:lnTo>
                    <a:lnTo>
                      <a:pt x="0" y="306008"/>
                    </a:lnTo>
                    <a:lnTo>
                      <a:pt x="808582" y="0"/>
                    </a:lnTo>
                    <a:close/>
                  </a:path>
                </a:pathLst>
              </a:cu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5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5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219247" tIns="252008" rIns="219247" bIns="252008" numCol="1" spcCol="1270" anchor="ctr" anchorCtr="0">
                <a:noAutofit/>
              </a:bodyPr>
              <a:lstStyle/>
              <a:p>
                <a:pPr marL="0" marR="0" lvl="0" indent="0" algn="ctr" defTabSz="16002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D" sz="3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BCF8DAD8-25C7-476D-8358-92AF8D12106F}"/>
                </a:ext>
              </a:extLst>
            </p:cNvPr>
            <p:cNvSpPr txBox="1"/>
            <p:nvPr/>
          </p:nvSpPr>
          <p:spPr>
            <a:xfrm>
              <a:off x="9604853" y="846748"/>
              <a:ext cx="1788194" cy="400110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Oksidasi</a:t>
              </a:r>
              <a:endParaRPr kumimoji="0" lang="en-ID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2340E069-990E-4028-B14A-715116FCD3C2}"/>
                </a:ext>
              </a:extLst>
            </p:cNvPr>
            <p:cNvSpPr txBox="1"/>
            <p:nvPr/>
          </p:nvSpPr>
          <p:spPr>
            <a:xfrm>
              <a:off x="8176908" y="846748"/>
              <a:ext cx="1788194" cy="400110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Enzim</a:t>
              </a:r>
              <a:endParaRPr kumimoji="0" lang="en-ID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DD56CD5C-80CA-437F-B0EA-A35ADFB010BF}"/>
                </a:ext>
              </a:extLst>
            </p:cNvPr>
            <p:cNvSpPr txBox="1"/>
            <p:nvPr/>
          </p:nvSpPr>
          <p:spPr>
            <a:xfrm>
              <a:off x="8901165" y="2154665"/>
              <a:ext cx="1774674" cy="369332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Pendinginan</a:t>
              </a:r>
              <a:endParaRPr kumimoji="0" lang="en-ID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11D9D3A9-3C48-4786-9A01-46E66A8D29B5}"/>
                </a:ext>
              </a:extLst>
            </p:cNvPr>
            <p:cNvSpPr txBox="1"/>
            <p:nvPr/>
          </p:nvSpPr>
          <p:spPr>
            <a:xfrm>
              <a:off x="10484408" y="2154665"/>
              <a:ext cx="1465198" cy="400110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Nutrisi</a:t>
              </a:r>
              <a:endParaRPr kumimoji="0" lang="en-ID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6DE6BC0-78A6-8509-9671-EB254FD4C58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52563" y="3427183"/>
            <a:ext cx="3739437" cy="3071680"/>
          </a:xfrm>
          <a:prstGeom prst="rect">
            <a:avLst/>
          </a:prstGeom>
        </p:spPr>
      </p:pic>
      <p:pic>
        <p:nvPicPr>
          <p:cNvPr id="10242" name="Picture 2" descr="How do Young People research Post-School Choices? - Employer Advice |  AllAboutSchoolLeavers">
            <a:extLst>
              <a:ext uri="{FF2B5EF4-FFF2-40B4-BE49-F238E27FC236}">
                <a16:creationId xmlns:a16="http://schemas.microsoft.com/office/drawing/2014/main" id="{E152ABFA-652F-4B93-AE91-DA77DD2C30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6194" y="4657500"/>
            <a:ext cx="2463299" cy="1681839"/>
          </a:xfrm>
          <a:prstGeom prst="rect">
            <a:avLst/>
          </a:prstGeom>
          <a:solidFill>
            <a:srgbClr val="FFFFFF">
              <a:shade val="85000"/>
            </a:srgbClr>
          </a:solidFill>
          <a:ln w="63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593496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FE4F1C02-7B5C-4445-86AE-660CAB82D4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969" y="395147"/>
            <a:ext cx="4263190" cy="455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 descr="A close up of a sign&#10;&#10;Description automatically generated">
            <a:extLst>
              <a:ext uri="{FF2B5EF4-FFF2-40B4-BE49-F238E27FC236}">
                <a16:creationId xmlns:a16="http://schemas.microsoft.com/office/drawing/2014/main" id="{0BF82832-709E-4968-BC8E-C6E7F11443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124" y="2934285"/>
            <a:ext cx="1744476" cy="1744476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598D4E05-A939-448E-B1A2-15B78E1C56E8}"/>
              </a:ext>
            </a:extLst>
          </p:cNvPr>
          <p:cNvGrpSpPr/>
          <p:nvPr/>
        </p:nvGrpSpPr>
        <p:grpSpPr>
          <a:xfrm>
            <a:off x="314791" y="1127916"/>
            <a:ext cx="3095491" cy="1509028"/>
            <a:chOff x="314791" y="1127916"/>
            <a:chExt cx="3095491" cy="1509028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1102BC6-E657-438B-88F3-76F3703C184C}"/>
                </a:ext>
              </a:extLst>
            </p:cNvPr>
            <p:cNvSpPr txBox="1"/>
            <p:nvPr/>
          </p:nvSpPr>
          <p:spPr>
            <a:xfrm>
              <a:off x="1075620" y="1436615"/>
              <a:ext cx="2334662" cy="1200329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4E5964"/>
                  </a:solidFill>
                  <a:effectLst/>
                  <a:uLnTx/>
                  <a:uFillTx/>
                  <a:latin typeface="Britannic Bold" panose="020B0903060703020204" pitchFamily="34" charset="0"/>
                  <a:ea typeface="+mn-ea"/>
                  <a:cs typeface="+mn-cs"/>
                </a:rPr>
                <a:t>Membuat Hipotesis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9BC3A48-C588-48CE-9FEE-4207F6FA0C7F}"/>
                </a:ext>
              </a:extLst>
            </p:cNvPr>
            <p:cNvSpPr txBox="1"/>
            <p:nvPr/>
          </p:nvSpPr>
          <p:spPr>
            <a:xfrm>
              <a:off x="314791" y="1127916"/>
              <a:ext cx="927442" cy="908864"/>
            </a:xfrm>
            <a:prstGeom prst="ellipse">
              <a:avLst/>
            </a:prstGeom>
            <a:solidFill>
              <a:srgbClr val="83A9C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Britannic Bold" panose="020B0903060703020204" pitchFamily="34" charset="0"/>
                  <a:ea typeface="+mn-ea"/>
                  <a:cs typeface="Kalam" panose="02000000000000000000" pitchFamily="2" charset="0"/>
                </a:rPr>
                <a:t>4</a:t>
              </a:r>
              <a:endParaRPr kumimoji="0" lang="en-ID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ritannic Bold" panose="020B0903060703020204" pitchFamily="34" charset="0"/>
                <a:ea typeface="+mn-ea"/>
                <a:cs typeface="Kalam" panose="02000000000000000000" pitchFamily="2" charset="0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8C9070DB-07EC-4E59-A961-2DB11850C3BE}"/>
              </a:ext>
            </a:extLst>
          </p:cNvPr>
          <p:cNvSpPr txBox="1"/>
          <p:nvPr/>
        </p:nvSpPr>
        <p:spPr>
          <a:xfrm>
            <a:off x="277969" y="4895683"/>
            <a:ext cx="62208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Hipotesis</a:t>
            </a:r>
            <a:r>
              <a:rPr kumimoji="0" lang="en-ID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ID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adalah</a:t>
            </a:r>
            <a:r>
              <a:rPr kumimoji="0" lang="en-ID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ID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ECB7"/>
                </a:highligh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jawaban</a:t>
            </a:r>
            <a:r>
              <a:rPr kumimoji="0" lang="en-ID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ECB7"/>
                </a:highligh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ID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ECB7"/>
                </a:highligh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sementara</a:t>
            </a:r>
            <a:r>
              <a:rPr kumimoji="0" lang="en-ID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ECB7"/>
                </a:highligh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ID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terhadap </a:t>
            </a:r>
            <a:r>
              <a:rPr kumimoji="0" lang="en-ID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masalah</a:t>
            </a:r>
            <a:r>
              <a:rPr kumimoji="0" lang="en-ID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(</a:t>
            </a:r>
            <a:r>
              <a:rPr kumimoji="0" lang="en-ID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masih</a:t>
            </a:r>
            <a:r>
              <a:rPr kumimoji="0" lang="en-ID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ID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bersifat</a:t>
            </a:r>
            <a:r>
              <a:rPr kumimoji="0" lang="en-ID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ID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praduga</a:t>
            </a:r>
            <a:r>
              <a:rPr kumimoji="0" lang="en-ID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) dan </a:t>
            </a:r>
            <a:r>
              <a:rPr kumimoji="0" lang="en-ID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masih</a:t>
            </a:r>
            <a:r>
              <a:rPr kumimoji="0" lang="en-ID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ID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harus</a:t>
            </a:r>
            <a:r>
              <a:rPr kumimoji="0" lang="en-ID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ID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dibuktikan</a:t>
            </a:r>
            <a:r>
              <a:rPr kumimoji="0" lang="en-ID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ID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kebenarannya</a:t>
            </a:r>
            <a:r>
              <a:rPr kumimoji="0" lang="en-ID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ID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melalui</a:t>
            </a:r>
            <a:r>
              <a:rPr kumimoji="0" lang="en-ID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ID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penelitian</a:t>
            </a:r>
            <a:r>
              <a:rPr kumimoji="0" lang="en-ID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ID" sz="5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4" name="Picture 13" descr="Cartoon of a child with glasses and a hat&#10;&#10;Description automatically generated">
            <a:extLst>
              <a:ext uri="{FF2B5EF4-FFF2-40B4-BE49-F238E27FC236}">
                <a16:creationId xmlns:a16="http://schemas.microsoft.com/office/drawing/2014/main" id="{D6A88D09-21CD-7B15-5D50-7BF3BCAEA9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2374" y="2704764"/>
            <a:ext cx="2269482" cy="4153236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AD735138-0B34-D125-370C-B944EEFFEB81}"/>
              </a:ext>
            </a:extLst>
          </p:cNvPr>
          <p:cNvGrpSpPr/>
          <p:nvPr/>
        </p:nvGrpSpPr>
        <p:grpSpPr>
          <a:xfrm>
            <a:off x="6549442" y="59524"/>
            <a:ext cx="4464555" cy="3954510"/>
            <a:chOff x="6875069" y="-164806"/>
            <a:chExt cx="4464555" cy="3954510"/>
          </a:xfrm>
        </p:grpSpPr>
        <p:pic>
          <p:nvPicPr>
            <p:cNvPr id="15" name="Picture 14" descr="A group of white and yellow speech bubbles&#10;&#10;Description automatically generated">
              <a:extLst>
                <a:ext uri="{FF2B5EF4-FFF2-40B4-BE49-F238E27FC236}">
                  <a16:creationId xmlns:a16="http://schemas.microsoft.com/office/drawing/2014/main" id="{84367ADC-E904-D28A-30CF-BE62A33751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517" t="50000" r="27093" b="3721"/>
            <a:stretch/>
          </p:blipFill>
          <p:spPr>
            <a:xfrm flipH="1">
              <a:off x="6875069" y="-164806"/>
              <a:ext cx="4464555" cy="3954510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161B20F-B6A9-B507-B43F-53137F726487}"/>
                </a:ext>
              </a:extLst>
            </p:cNvPr>
            <p:cNvSpPr txBox="1"/>
            <p:nvPr/>
          </p:nvSpPr>
          <p:spPr>
            <a:xfrm>
              <a:off x="7442323" y="315113"/>
              <a:ext cx="3710763" cy="1785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 err="1">
                  <a:effectLst/>
                  <a:latin typeface="Fredoka Light" pitchFamily="2" charset="-79"/>
                  <a:ea typeface="Calibri" panose="020F0502020204030204" pitchFamily="34" charset="0"/>
                  <a:cs typeface="Fredoka Light" pitchFamily="2" charset="-79"/>
                </a:rPr>
                <a:t>Hipotesis</a:t>
              </a:r>
              <a:r>
                <a:rPr lang="en-US" sz="2200" b="1" dirty="0">
                  <a:effectLst/>
                  <a:latin typeface="Fredoka Light" pitchFamily="2" charset="-79"/>
                  <a:ea typeface="Calibri" panose="020F0502020204030204" pitchFamily="34" charset="0"/>
                  <a:cs typeface="Fredoka Light" pitchFamily="2" charset="-79"/>
                </a:rPr>
                <a:t>:</a:t>
              </a:r>
            </a:p>
            <a:p>
              <a:pPr algn="ctr"/>
              <a:r>
                <a:rPr lang="en-US" sz="2200" b="1" dirty="0">
                  <a:solidFill>
                    <a:srgbClr val="FF0000"/>
                  </a:solidFill>
                  <a:effectLst/>
                  <a:latin typeface="Fredoka Light" pitchFamily="2" charset="-79"/>
                  <a:ea typeface="Calibri" panose="020F0502020204030204" pitchFamily="34" charset="0"/>
                  <a:cs typeface="Fredoka Light" pitchFamily="2" charset="-79"/>
                </a:rPr>
                <a:t>*</a:t>
              </a:r>
              <a:r>
                <a:rPr lang="en-US" sz="2200" b="1" dirty="0">
                  <a:effectLst/>
                  <a:latin typeface="Fredoka Light" pitchFamily="2" charset="-79"/>
                  <a:ea typeface="Calibri" panose="020F0502020204030204" pitchFamily="34" charset="0"/>
                  <a:cs typeface="Fredoka Light" pitchFamily="2" charset="-79"/>
                </a:rPr>
                <a:t>M</a:t>
              </a:r>
              <a:r>
                <a:rPr lang="id-ID" sz="2200" b="1" dirty="0" err="1">
                  <a:effectLst/>
                  <a:latin typeface="Fredoka Light" pitchFamily="2" charset="-79"/>
                  <a:ea typeface="Calibri" panose="020F0502020204030204" pitchFamily="34" charset="0"/>
                  <a:cs typeface="Fredoka Light" pitchFamily="2" charset="-79"/>
                </a:rPr>
                <a:t>erendam</a:t>
              </a:r>
              <a:r>
                <a:rPr lang="id-ID" sz="2200" b="1" dirty="0">
                  <a:effectLst/>
                  <a:latin typeface="Fredoka Light" pitchFamily="2" charset="-79"/>
                  <a:ea typeface="Calibri" panose="020F0502020204030204" pitchFamily="34" charset="0"/>
                  <a:cs typeface="Fredoka Light" pitchFamily="2" charset="-79"/>
                </a:rPr>
                <a:t> apel dalam cairan akan menghambat terjadinya perubahan warna/oksidasi</a:t>
              </a:r>
              <a:r>
                <a:rPr lang="en-US" sz="2200" b="1" dirty="0">
                  <a:effectLst/>
                  <a:latin typeface="Fredoka Light" pitchFamily="2" charset="-79"/>
                  <a:ea typeface="Calibri" panose="020F0502020204030204" pitchFamily="34" charset="0"/>
                  <a:cs typeface="Fredoka Light" pitchFamily="2" charset="-79"/>
                </a:rPr>
                <a:t>.</a:t>
              </a:r>
              <a:endParaRPr lang="id-ID" sz="2200" dirty="0">
                <a:latin typeface="Fredoka Light" pitchFamily="2" charset="-79"/>
                <a:ea typeface="Calibri" panose="020F0502020204030204" pitchFamily="34" charset="0"/>
                <a:cs typeface="Fredoka Light" pitchFamily="2" charset="-79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843F937-D0DD-E259-2676-0FA7296C91C3}"/>
              </a:ext>
            </a:extLst>
          </p:cNvPr>
          <p:cNvGrpSpPr/>
          <p:nvPr/>
        </p:nvGrpSpPr>
        <p:grpSpPr>
          <a:xfrm>
            <a:off x="6645274" y="3691884"/>
            <a:ext cx="3795823" cy="2971148"/>
            <a:chOff x="7108178" y="3529206"/>
            <a:chExt cx="3236880" cy="2971148"/>
          </a:xfrm>
        </p:grpSpPr>
        <p:pic>
          <p:nvPicPr>
            <p:cNvPr id="22" name="Picture 21" descr="A group of white and yellow speech bubbles&#10;&#10;Description automatically generated">
              <a:extLst>
                <a:ext uri="{FF2B5EF4-FFF2-40B4-BE49-F238E27FC236}">
                  <a16:creationId xmlns:a16="http://schemas.microsoft.com/office/drawing/2014/main" id="{3245D9D6-3756-CC52-CB71-5EE700A7B0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003" t="3529" r="37346" b="54610"/>
            <a:stretch/>
          </p:blipFill>
          <p:spPr>
            <a:xfrm flipV="1">
              <a:off x="7108178" y="3529206"/>
              <a:ext cx="3236880" cy="2971148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D7A9F4D-B79D-79CA-6F0B-66182337C18C}"/>
                </a:ext>
              </a:extLst>
            </p:cNvPr>
            <p:cNvSpPr txBox="1"/>
            <p:nvPr/>
          </p:nvSpPr>
          <p:spPr>
            <a:xfrm>
              <a:off x="7468170" y="4286370"/>
              <a:ext cx="1836917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effectLst/>
                  <a:latin typeface="Fredoka Light" pitchFamily="2" charset="-79"/>
                  <a:ea typeface="Calibri" panose="020F0502020204030204" pitchFamily="34" charset="0"/>
                  <a:cs typeface="Fredoka Light" pitchFamily="2" charset="-79"/>
                </a:rPr>
                <a:t>C</a:t>
              </a:r>
              <a:r>
                <a:rPr lang="id-ID" sz="2000" b="1" dirty="0" err="1">
                  <a:effectLst/>
                  <a:latin typeface="Fredoka Light" pitchFamily="2" charset="-79"/>
                  <a:ea typeface="Calibri" panose="020F0502020204030204" pitchFamily="34" charset="0"/>
                  <a:cs typeface="Fredoka Light" pitchFamily="2" charset="-79"/>
                </a:rPr>
                <a:t>airan</a:t>
              </a:r>
              <a:r>
                <a:rPr lang="id-ID" sz="2000" b="1" dirty="0">
                  <a:effectLst/>
                  <a:latin typeface="Fredoka Light" pitchFamily="2" charset="-79"/>
                  <a:ea typeface="Calibri" panose="020F0502020204030204" pitchFamily="34" charset="0"/>
                  <a:cs typeface="Fredoka Light" pitchFamily="2" charset="-79"/>
                </a:rPr>
                <a:t> apa yang bekerja dengan lebih baik untuk menghambat oksidasi?</a:t>
              </a:r>
              <a:endParaRPr lang="id-ID" sz="2000" dirty="0">
                <a:latin typeface="Fredoka Light" pitchFamily="2" charset="-79"/>
                <a:ea typeface="Calibri" panose="020F0502020204030204" pitchFamily="34" charset="0"/>
                <a:cs typeface="Fredoka Light" pitchFamily="2" charset="-79"/>
              </a:endParaRP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345B1E4B-ADC3-97D2-123C-6C4C07A45CEC}"/>
              </a:ext>
            </a:extLst>
          </p:cNvPr>
          <p:cNvSpPr txBox="1"/>
          <p:nvPr/>
        </p:nvSpPr>
        <p:spPr>
          <a:xfrm>
            <a:off x="3739099" y="1155904"/>
            <a:ext cx="29061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*dengan </a:t>
            </a:r>
            <a:r>
              <a:rPr lang="en-US" sz="18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perendaman</a:t>
            </a:r>
            <a:r>
              <a:rPr lang="en-US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akan</a:t>
            </a:r>
            <a:r>
              <a:rPr lang="en-US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menghalangi</a:t>
            </a:r>
            <a:r>
              <a:rPr lang="en-US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zat</a:t>
            </a:r>
            <a:r>
              <a:rPr lang="en-US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tertentu</a:t>
            </a:r>
            <a:r>
              <a:rPr lang="en-US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dalam</a:t>
            </a:r>
            <a:r>
              <a:rPr lang="en-US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apel</a:t>
            </a:r>
            <a:r>
              <a:rPr lang="en-US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kontak</a:t>
            </a:r>
            <a:r>
              <a:rPr lang="en-US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langsung</a:t>
            </a:r>
            <a:r>
              <a:rPr lang="en-US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(</a:t>
            </a:r>
            <a:r>
              <a:rPr lang="en-US" sz="18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bereaksi</a:t>
            </a:r>
            <a:r>
              <a:rPr lang="en-US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) dengan oksigen</a:t>
            </a:r>
            <a:endParaRPr lang="id-ID" dirty="0">
              <a:solidFill>
                <a:srgbClr val="FF0000"/>
              </a:solidFill>
            </a:endParaRPr>
          </a:p>
        </p:txBody>
      </p:sp>
      <p:pic>
        <p:nvPicPr>
          <p:cNvPr id="32" name="Picture 2" descr="Kitchen Hack: how to stop apples and pears from browning - Chelan Fresh">
            <a:extLst>
              <a:ext uri="{FF2B5EF4-FFF2-40B4-BE49-F238E27FC236}">
                <a16:creationId xmlns:a16="http://schemas.microsoft.com/office/drawing/2014/main" id="{B085EDE7-3805-1AFB-82CA-2BAEDA389C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7539" y="2556681"/>
            <a:ext cx="2869294" cy="1919557"/>
          </a:xfrm>
          <a:prstGeom prst="rect">
            <a:avLst/>
          </a:prstGeom>
          <a:solidFill>
            <a:srgbClr val="FFFFFF">
              <a:shade val="85000"/>
            </a:srgbClr>
          </a:solidFill>
          <a:ln w="63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30241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3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EECE41C1-2F81-419A-99D4-3424E844CD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969" y="395147"/>
            <a:ext cx="4263190" cy="455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cup of coffee&#10;&#10;Description automatically generated">
            <a:extLst>
              <a:ext uri="{FF2B5EF4-FFF2-40B4-BE49-F238E27FC236}">
                <a16:creationId xmlns:a16="http://schemas.microsoft.com/office/drawing/2014/main" id="{C90771D2-B838-46B4-87C7-A9BDEC6626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12" b="26522"/>
          <a:stretch/>
        </p:blipFill>
        <p:spPr>
          <a:xfrm>
            <a:off x="6083623" y="239796"/>
            <a:ext cx="5640468" cy="268510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38377ED4-30E7-4A6D-AFB5-7E482826F5C2}"/>
              </a:ext>
            </a:extLst>
          </p:cNvPr>
          <p:cNvGrpSpPr/>
          <p:nvPr/>
        </p:nvGrpSpPr>
        <p:grpSpPr>
          <a:xfrm>
            <a:off x="314791" y="1127916"/>
            <a:ext cx="5460021" cy="1584515"/>
            <a:chOff x="314791" y="1127916"/>
            <a:chExt cx="5460021" cy="1584515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7FCC050-6289-4D69-9A55-65245AA6A9BC}"/>
                </a:ext>
              </a:extLst>
            </p:cNvPr>
            <p:cNvSpPr txBox="1"/>
            <p:nvPr/>
          </p:nvSpPr>
          <p:spPr>
            <a:xfrm>
              <a:off x="629374" y="1512102"/>
              <a:ext cx="5145438" cy="1200329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 w="381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4E5964"/>
                  </a:solidFill>
                  <a:effectLst/>
                  <a:uLnTx/>
                  <a:uFillTx/>
                  <a:latin typeface="Britannic Bold" panose="020B0903060703020204" pitchFamily="34" charset="0"/>
                  <a:ea typeface="+mn-ea"/>
                  <a:cs typeface="+mn-cs"/>
                </a:rPr>
                <a:t>Merancang &amp; Melakukan Eksperimen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3D58D46-66EC-4D30-897F-E88481C97314}"/>
                </a:ext>
              </a:extLst>
            </p:cNvPr>
            <p:cNvSpPr txBox="1"/>
            <p:nvPr/>
          </p:nvSpPr>
          <p:spPr>
            <a:xfrm>
              <a:off x="314791" y="1127916"/>
              <a:ext cx="927442" cy="908864"/>
            </a:xfrm>
            <a:prstGeom prst="ellipse">
              <a:avLst/>
            </a:prstGeom>
            <a:solidFill>
              <a:srgbClr val="83A9C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Britannic Bold" panose="020B0903060703020204" pitchFamily="34" charset="0"/>
                  <a:ea typeface="+mn-ea"/>
                  <a:cs typeface="Kalam" panose="02000000000000000000" pitchFamily="2" charset="0"/>
                </a:rPr>
                <a:t>5</a:t>
              </a:r>
              <a:endParaRPr kumimoji="0" lang="en-ID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ritannic Bold" panose="020B0903060703020204" pitchFamily="34" charset="0"/>
                <a:ea typeface="+mn-ea"/>
                <a:cs typeface="Kalam" panose="02000000000000000000" pitchFamily="2" charset="0"/>
              </a:endParaRPr>
            </a:p>
          </p:txBody>
        </p:sp>
      </p:grpSp>
      <p:pic>
        <p:nvPicPr>
          <p:cNvPr id="12292" name="Picture 4" descr="Scientific VARIABLES poster by Learning in the Middle | TpT">
            <a:extLst>
              <a:ext uri="{FF2B5EF4-FFF2-40B4-BE49-F238E27FC236}">
                <a16:creationId xmlns:a16="http://schemas.microsoft.com/office/drawing/2014/main" id="{6C419CE5-AC46-4FD9-9694-1D7BC88AB3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91" y="2956703"/>
            <a:ext cx="4816098" cy="3729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F3E50E7-FD35-406A-BF0F-F830C13C397E}"/>
              </a:ext>
            </a:extLst>
          </p:cNvPr>
          <p:cNvSpPr txBox="1"/>
          <p:nvPr/>
        </p:nvSpPr>
        <p:spPr>
          <a:xfrm>
            <a:off x="5472359" y="3760705"/>
            <a:ext cx="6251733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VARIABEL BEBAS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(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cript MT Bold" panose="03040602040607080904" pitchFamily="66" charset="0"/>
                <a:ea typeface="+mn-ea"/>
                <a:cs typeface="+mn-cs"/>
              </a:rPr>
              <a:t>Independent Variable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)</a:t>
            </a:r>
            <a:r>
              <a:rPr kumimoji="0" lang="id-ID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:</a:t>
            </a:r>
            <a:r>
              <a:rPr kumimoji="0" lang="id-ID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Wingdings" panose="05000000000000000000" pitchFamily="2" charset="2"/>
              </a:rPr>
              <a:t> DIUBAH (memengaruhi variabel lain)</a:t>
            </a:r>
            <a:endParaRPr kumimoji="0" lang="id-ID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A14AD9-0081-4B90-BD10-B658F872752A}"/>
              </a:ext>
            </a:extLst>
          </p:cNvPr>
          <p:cNvSpPr txBox="1"/>
          <p:nvPr/>
        </p:nvSpPr>
        <p:spPr>
          <a:xfrm>
            <a:off x="5472359" y="4610193"/>
            <a:ext cx="6251733" cy="1015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VARIABEL TERIKAT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(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cript MT Bold" panose="03040602040607080904" pitchFamily="66" charset="0"/>
                <a:ea typeface="+mn-ea"/>
                <a:cs typeface="+mn-cs"/>
              </a:rPr>
              <a:t>Dependent Variable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)</a:t>
            </a:r>
            <a:r>
              <a:rPr kumimoji="0" lang="id-ID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:</a:t>
            </a:r>
            <a:r>
              <a:rPr kumimoji="0" lang="id-ID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Wingdings" panose="05000000000000000000" pitchFamily="2" charset="2"/>
              </a:rPr>
              <a:t> DI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Wingdings" panose="05000000000000000000" pitchFamily="2" charset="2"/>
              </a:rPr>
              <a:t>AMATI/DI</a:t>
            </a:r>
            <a:r>
              <a:rPr kumimoji="0" lang="id-ID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Wingdings" panose="05000000000000000000" pitchFamily="2" charset="2"/>
              </a:rPr>
              <a:t>UKUR (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Wingdings" panose="05000000000000000000" pitchFamily="2" charset="2"/>
              </a:rPr>
              <a:t>hasilnya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kumimoji="0" lang="id-ID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Wingdings" panose="05000000000000000000" pitchFamily="2" charset="2"/>
              </a:rPr>
              <a:t>dipengaruhi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kumimoji="0" lang="id-ID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Wingdings" panose="05000000000000000000" pitchFamily="2" charset="2"/>
              </a:rPr>
              <a:t>variabel lain)</a:t>
            </a:r>
            <a:endParaRPr kumimoji="0" lang="id-ID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287FED9-BA24-4DB7-BFAD-2210CE40546A}"/>
              </a:ext>
            </a:extLst>
          </p:cNvPr>
          <p:cNvSpPr txBox="1"/>
          <p:nvPr/>
        </p:nvSpPr>
        <p:spPr>
          <a:xfrm>
            <a:off x="5472359" y="5767458"/>
            <a:ext cx="6251732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2000" b="1" i="0" u="none" strike="noStrike" kern="1200" cap="none" spc="0" normalizeH="0" baseline="0" noProof="0" dirty="0">
                <a:ln>
                  <a:noFill/>
                </a:ln>
                <a:solidFill>
                  <a:srgbClr val="FFBF49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VARIABEL KONTROL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BF49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(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BF49">
                    <a:lumMod val="50000"/>
                  </a:srgbClr>
                </a:solidFill>
                <a:effectLst/>
                <a:uLnTx/>
                <a:uFillTx/>
                <a:latin typeface="Script MT Bold" panose="03040602040607080904" pitchFamily="66" charset="0"/>
                <a:ea typeface="+mn-ea"/>
                <a:cs typeface="+mn-cs"/>
              </a:rPr>
              <a:t>Controlled Variable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BF49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)</a:t>
            </a:r>
            <a:r>
              <a:rPr kumimoji="0" lang="id-ID" sz="2000" b="1" i="0" u="none" strike="noStrike" kern="1200" cap="none" spc="0" normalizeH="0" baseline="0" noProof="0" dirty="0">
                <a:ln>
                  <a:noFill/>
                </a:ln>
                <a:solidFill>
                  <a:srgbClr val="FFBF49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:</a:t>
            </a:r>
            <a:r>
              <a:rPr kumimoji="0" lang="id-ID" sz="2000" b="0" i="0" u="none" strike="noStrike" kern="1200" cap="none" spc="0" normalizeH="0" baseline="0" noProof="0" dirty="0">
                <a:ln>
                  <a:noFill/>
                </a:ln>
                <a:solidFill>
                  <a:srgbClr val="FFBF49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kumimoji="0" lang="id-ID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Wingdings" panose="05000000000000000000" pitchFamily="2" charset="2"/>
              </a:rPr>
              <a:t>DIJAGA KONSTAN (tidak berubah)</a:t>
            </a:r>
            <a:endParaRPr kumimoji="0" lang="id-ID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5536A78-BA45-467C-BF67-FD414B4E3041}"/>
              </a:ext>
            </a:extLst>
          </p:cNvPr>
          <p:cNvSpPr txBox="1"/>
          <p:nvPr/>
        </p:nvSpPr>
        <p:spPr>
          <a:xfrm>
            <a:off x="5472359" y="3157438"/>
            <a:ext cx="3954670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a)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Menetapkan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Variabel</a:t>
            </a:r>
            <a:endParaRPr kumimoji="0" lang="id-ID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8974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38530382-8E74-474A-B881-38F382508E8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8" r="7131"/>
          <a:stretch/>
        </p:blipFill>
        <p:spPr>
          <a:xfrm>
            <a:off x="1153753" y="2021139"/>
            <a:ext cx="3273991" cy="2004598"/>
          </a:xfrm>
          <a:prstGeom prst="rect">
            <a:avLst/>
          </a:prstGeom>
        </p:spPr>
      </p:pic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70C4126D-2DF6-43AC-A2D1-8A91F36756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758" y="2491191"/>
            <a:ext cx="723979" cy="106449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EE555AD2-92F8-49AD-971D-A1779111C51D}"/>
              </a:ext>
            </a:extLst>
          </p:cNvPr>
          <p:cNvSpPr txBox="1"/>
          <p:nvPr/>
        </p:nvSpPr>
        <p:spPr>
          <a:xfrm>
            <a:off x="247973" y="1149545"/>
            <a:ext cx="5212595" cy="9541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VARIABEL BEBAS:</a:t>
            </a:r>
            <a:r>
              <a:rPr kumimoji="0" lang="id-ID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Wingdings" panose="05000000000000000000" pitchFamily="2" charset="2"/>
              </a:rPr>
              <a:t> DIUBAH (memengaruhi variabel lain)</a:t>
            </a:r>
            <a:endParaRPr kumimoji="0" lang="id-ID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297DC78-D576-473A-83DF-B6DF416E8817}"/>
              </a:ext>
            </a:extLst>
          </p:cNvPr>
          <p:cNvSpPr txBox="1"/>
          <p:nvPr/>
        </p:nvSpPr>
        <p:spPr>
          <a:xfrm>
            <a:off x="5816185" y="449812"/>
            <a:ext cx="5906124" cy="9541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VARIABEL TERIKAT:</a:t>
            </a:r>
            <a:r>
              <a:rPr kumimoji="0" lang="id-ID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Wingdings" panose="05000000000000000000" pitchFamily="2" charset="2"/>
              </a:rPr>
              <a:t> DIUKUR 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Wingdings" panose="05000000000000000000" pitchFamily="2" charset="2"/>
              </a:rPr>
              <a:t>hasilnya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kumimoji="0" lang="id-ID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Wingdings" panose="05000000000000000000" pitchFamily="2" charset="2"/>
              </a:rPr>
              <a:t>dipengaruhi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kumimoji="0" lang="id-ID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Wingdings" panose="05000000000000000000" pitchFamily="2" charset="2"/>
              </a:rPr>
              <a:t>variabel lain)</a:t>
            </a:r>
            <a:endParaRPr kumimoji="0" lang="id-ID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E184716-2786-4783-B86F-7E5C57C55150}"/>
              </a:ext>
            </a:extLst>
          </p:cNvPr>
          <p:cNvSpPr txBox="1"/>
          <p:nvPr/>
        </p:nvSpPr>
        <p:spPr>
          <a:xfrm>
            <a:off x="5816185" y="3675607"/>
            <a:ext cx="5906124" cy="9541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2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VARIABEL KONTROL:</a:t>
            </a:r>
            <a:r>
              <a:rPr kumimoji="0" lang="id-ID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kumimoji="0" lang="id-ID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Wingdings" panose="05000000000000000000" pitchFamily="2" charset="2"/>
              </a:rPr>
              <a:t>DIJAGA KONSTAN (tidak berubah)</a:t>
            </a:r>
            <a:endParaRPr kumimoji="0" lang="id-ID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10248" name="Picture 8" descr="Hasil gambar untuk salt">
            <a:extLst>
              <a:ext uri="{FF2B5EF4-FFF2-40B4-BE49-F238E27FC236}">
                <a16:creationId xmlns:a16="http://schemas.microsoft.com/office/drawing/2014/main" id="{16353EAC-16D8-4E8C-993A-CB315BFFA7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5" t="8587" r="32608"/>
          <a:stretch/>
        </p:blipFill>
        <p:spPr bwMode="auto">
          <a:xfrm>
            <a:off x="835842" y="5213842"/>
            <a:ext cx="1414923" cy="1487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close up of a bottle&#10;&#10;Description automatically generated">
            <a:extLst>
              <a:ext uri="{FF2B5EF4-FFF2-40B4-BE49-F238E27FC236}">
                <a16:creationId xmlns:a16="http://schemas.microsoft.com/office/drawing/2014/main" id="{EC2E9D77-AA1F-4D98-A8A8-37F529F76A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6563" y="5086162"/>
            <a:ext cx="1073447" cy="1615556"/>
          </a:xfrm>
          <a:prstGeom prst="rect">
            <a:avLst/>
          </a:prstGeom>
        </p:spPr>
      </p:pic>
      <p:pic>
        <p:nvPicPr>
          <p:cNvPr id="11" name="Picture 10" descr="A picture containing table, food, plate, small&#10;&#10;Description automatically generated">
            <a:extLst>
              <a:ext uri="{FF2B5EF4-FFF2-40B4-BE49-F238E27FC236}">
                <a16:creationId xmlns:a16="http://schemas.microsoft.com/office/drawing/2014/main" id="{26F8E142-258D-423E-90DE-8BD83672C7C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6988" y="4888417"/>
            <a:ext cx="1301518" cy="181330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3F43FC3-60B2-42D8-AC1F-15D76983A111}"/>
              </a:ext>
            </a:extLst>
          </p:cNvPr>
          <p:cNvSpPr txBox="1"/>
          <p:nvPr/>
        </p:nvSpPr>
        <p:spPr>
          <a:xfrm>
            <a:off x="297746" y="4015745"/>
            <a:ext cx="5212595" cy="10794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“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Jenis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larutan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/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cairan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yang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digunakan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untuk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merendam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apel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(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larutan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garam, jus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apel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, &amp; air soda).”</a:t>
            </a:r>
            <a:endParaRPr kumimoji="0" lang="en-ID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4B512BA-D05D-41A1-A9CB-BCF1B6538ACF}"/>
              </a:ext>
            </a:extLst>
          </p:cNvPr>
          <p:cNvSpPr txBox="1"/>
          <p:nvPr/>
        </p:nvSpPr>
        <p:spPr>
          <a:xfrm>
            <a:off x="6162949" y="1481407"/>
            <a:ext cx="5212595" cy="794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“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Perubahan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warna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(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kecoklatan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) pada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potongan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buah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apel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.”</a:t>
            </a:r>
          </a:p>
        </p:txBody>
      </p:sp>
      <p:pic>
        <p:nvPicPr>
          <p:cNvPr id="30" name="Picture 29" descr="A picture containing light&#10;&#10;Description automatically generated">
            <a:extLst>
              <a:ext uri="{FF2B5EF4-FFF2-40B4-BE49-F238E27FC236}">
                <a16:creationId xmlns:a16="http://schemas.microsoft.com/office/drawing/2014/main" id="{CD6567F0-48F0-4B69-8C0D-7E1F1A4BDF8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100529">
            <a:off x="4644310" y="2186249"/>
            <a:ext cx="707511" cy="1250331"/>
          </a:xfrm>
          <a:prstGeom prst="rect">
            <a:avLst/>
          </a:prstGeom>
        </p:spPr>
      </p:pic>
      <p:pic>
        <p:nvPicPr>
          <p:cNvPr id="34" name="Picture 33" descr="A close up of a logo&#10;&#10;Description automatically generated">
            <a:extLst>
              <a:ext uri="{FF2B5EF4-FFF2-40B4-BE49-F238E27FC236}">
                <a16:creationId xmlns:a16="http://schemas.microsoft.com/office/drawing/2014/main" id="{734F8758-E7C5-462E-A571-B0EAB0E6793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8247" y="2703851"/>
            <a:ext cx="639932" cy="639932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FDDF0979-9084-47F1-BF10-72693B274E6F}"/>
              </a:ext>
            </a:extLst>
          </p:cNvPr>
          <p:cNvSpPr txBox="1"/>
          <p:nvPr/>
        </p:nvSpPr>
        <p:spPr>
          <a:xfrm>
            <a:off x="6267880" y="4782155"/>
            <a:ext cx="5212595" cy="17565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“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Jenis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apel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yang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digunakan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wadah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yang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digunakan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untuk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merendam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suhu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ruangan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/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larutan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ukuran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potongan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apel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banyaknya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larutan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yang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dipakai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utk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merendam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dst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.”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160DFEB-4525-459F-B5D6-46E621ECAAB9}"/>
              </a:ext>
            </a:extLst>
          </p:cNvPr>
          <p:cNvSpPr txBox="1"/>
          <p:nvPr/>
        </p:nvSpPr>
        <p:spPr>
          <a:xfrm>
            <a:off x="6162949" y="2549014"/>
            <a:ext cx="5212595" cy="794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“Lama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waktu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(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durasi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)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daging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apel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berubah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warna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”</a:t>
            </a:r>
            <a:endParaRPr kumimoji="0" lang="en-ID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+mn-cs"/>
            </a:endParaRPr>
          </a:p>
        </p:txBody>
      </p:sp>
      <p:pic>
        <p:nvPicPr>
          <p:cNvPr id="39" name="Picture 38" descr="A close up of a logo&#10;&#10;Description automatically generated">
            <a:extLst>
              <a:ext uri="{FF2B5EF4-FFF2-40B4-BE49-F238E27FC236}">
                <a16:creationId xmlns:a16="http://schemas.microsoft.com/office/drawing/2014/main" id="{37E736AE-01AB-46EB-AAD6-1DB7E4DC507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88" t="32453" r="36975" b="32153"/>
          <a:stretch/>
        </p:blipFill>
        <p:spPr>
          <a:xfrm>
            <a:off x="6003043" y="1525413"/>
            <a:ext cx="319812" cy="591455"/>
          </a:xfrm>
          <a:prstGeom prst="rect">
            <a:avLst/>
          </a:prstGeom>
        </p:spPr>
      </p:pic>
      <p:pic>
        <p:nvPicPr>
          <p:cNvPr id="41" name="Picture 40" descr="A picture containing drawing&#10;&#10;Description automatically generated">
            <a:extLst>
              <a:ext uri="{FF2B5EF4-FFF2-40B4-BE49-F238E27FC236}">
                <a16:creationId xmlns:a16="http://schemas.microsoft.com/office/drawing/2014/main" id="{4FFA0E2A-AB3E-47D0-A667-F00E6798401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43" t="33694" r="31185" b="34463"/>
          <a:stretch/>
        </p:blipFill>
        <p:spPr>
          <a:xfrm>
            <a:off x="6162949" y="2633069"/>
            <a:ext cx="470374" cy="532369"/>
          </a:xfrm>
          <a:prstGeom prst="rect">
            <a:avLst/>
          </a:prstGeom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24125D6D-5DC6-486A-9C30-E9CA5379BE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152" y="406599"/>
            <a:ext cx="4263190" cy="455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9948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35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16" grpId="0"/>
      <p:bldP spid="24" grpId="0"/>
      <p:bldP spid="38" grpId="0"/>
      <p:bldP spid="36" grpId="0"/>
    </p:bldLst>
  </p:timing>
</p:sld>
</file>

<file path=ppt/theme/theme1.xml><?xml version="1.0" encoding="utf-8"?>
<a:theme xmlns:a="http://schemas.openxmlformats.org/drawingml/2006/main" name="PebbleVTI">
  <a:themeElements>
    <a:clrScheme name="AnalogousFromLightSeedLeftStep">
      <a:dk1>
        <a:srgbClr val="000000"/>
      </a:dk1>
      <a:lt1>
        <a:srgbClr val="FFFFFF"/>
      </a:lt1>
      <a:dk2>
        <a:srgbClr val="213B39"/>
      </a:dk2>
      <a:lt2>
        <a:srgbClr val="E8E8E2"/>
      </a:lt2>
      <a:accent1>
        <a:srgbClr val="878DD5"/>
      </a:accent1>
      <a:accent2>
        <a:srgbClr val="6D9BCC"/>
      </a:accent2>
      <a:accent3>
        <a:srgbClr val="69AEB6"/>
      </a:accent3>
      <a:accent4>
        <a:srgbClr val="60B499"/>
      </a:accent4>
      <a:accent5>
        <a:srgbClr val="6BB37E"/>
      </a:accent5>
      <a:accent6>
        <a:srgbClr val="6EB561"/>
      </a:accent6>
      <a:hlink>
        <a:srgbClr val="888452"/>
      </a:hlink>
      <a:folHlink>
        <a:srgbClr val="7F7F7F"/>
      </a:folHlink>
    </a:clrScheme>
    <a:fontScheme name="Custom 4">
      <a:majorFont>
        <a:latin typeface="Sitka Subheading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ebbleVTI" id="{8B4DB91D-6BB4-4BA3-973A-733D3AF2680E}" vid="{9A19CF0D-2077-4BF4-BAA5-86934C336D59}"/>
    </a:ext>
  </a:extLst>
</a:theme>
</file>

<file path=ppt/theme/theme2.xml><?xml version="1.0" encoding="utf-8"?>
<a:theme xmlns:a="http://schemas.openxmlformats.org/drawingml/2006/main" name="SKETCH LESSON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EB8B3"/>
      </a:accent1>
      <a:accent2>
        <a:srgbClr val="A6DFDA"/>
      </a:accent2>
      <a:accent3>
        <a:srgbClr val="FED58A"/>
      </a:accent3>
      <a:accent4>
        <a:srgbClr val="FF9991"/>
      </a:accent4>
      <a:accent5>
        <a:srgbClr val="8FE2DB"/>
      </a:accent5>
      <a:accent6>
        <a:srgbClr val="FFBF49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" ma:contentTypeID="0x010100CA08E49EA560E84BB65791B1EAD2AA8E" ma:contentTypeVersion="15" ma:contentTypeDescription="Buat sebuah dokumen baru." ma:contentTypeScope="" ma:versionID="5aa7c9aa11938329ccfc11f9f21298fc">
  <xsd:schema xmlns:xsd="http://www.w3.org/2001/XMLSchema" xmlns:xs="http://www.w3.org/2001/XMLSchema" xmlns:p="http://schemas.microsoft.com/office/2006/metadata/properties" xmlns:ns2="31c37605-6383-4f38-99ef-77a8a0c5a3b2" xmlns:ns3="65ba3628-a216-40b4-a64c-b6bf6a5773ee" targetNamespace="http://schemas.microsoft.com/office/2006/metadata/properties" ma:root="true" ma:fieldsID="f34fc30ab1fcb07ad50aa31fc0213f97" ns2:_="" ns3:_="">
    <xsd:import namespace="31c37605-6383-4f38-99ef-77a8a0c5a3b2"/>
    <xsd:import namespace="65ba3628-a216-40b4-a64c-b6bf6a5773e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1c37605-6383-4f38-99ef-77a8a0c5a3b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Tag Gambar" ma:readOnly="false" ma:fieldId="{5cf76f15-5ced-4ddc-b409-7134ff3c332f}" ma:taxonomyMulti="true" ma:sspId="4822645d-bbc6-434d-bf36-84bd98ba623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5ba3628-a216-40b4-a64c-b6bf6a5773ee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fc8c089f-292b-4652-a2ca-d4c091074693}" ma:internalName="TaxCatchAll" ma:showField="CatchAllData" ma:web="65ba3628-a216-40b4-a64c-b6bf6a5773e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Dibagikan Denga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Dibagikan Dengan Detail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e Isi"/>
        <xsd:element ref="dc:title" minOccurs="0" maxOccurs="1" ma:index="4" ma:displayName="Judu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5ba3628-a216-40b4-a64c-b6bf6a5773ee" xsi:nil="true"/>
    <lcf76f155ced4ddcb4097134ff3c332f xmlns="31c37605-6383-4f38-99ef-77a8a0c5a3b2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EEE5E9EF-C793-4072-906E-68E4094BF873}"/>
</file>

<file path=customXml/itemProps2.xml><?xml version="1.0" encoding="utf-8"?>
<ds:datastoreItem xmlns:ds="http://schemas.openxmlformats.org/officeDocument/2006/customXml" ds:itemID="{6CB1AA72-D12B-4756-BE86-00801097BAF8}"/>
</file>

<file path=customXml/itemProps3.xml><?xml version="1.0" encoding="utf-8"?>
<ds:datastoreItem xmlns:ds="http://schemas.openxmlformats.org/officeDocument/2006/customXml" ds:itemID="{B780C62A-8B6C-405E-B72C-6AE196616F8D}"/>
</file>

<file path=docProps/app.xml><?xml version="1.0" encoding="utf-8"?>
<Properties xmlns="http://schemas.openxmlformats.org/officeDocument/2006/extended-properties" xmlns:vt="http://schemas.openxmlformats.org/officeDocument/2006/docPropsVTypes">
  <TotalTime>3535</TotalTime>
  <Words>615</Words>
  <Application>Microsoft Office PowerPoint</Application>
  <PresentationFormat>Widescreen</PresentationFormat>
  <Paragraphs>92</Paragraphs>
  <Slides>14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33" baseType="lpstr">
      <vt:lpstr>Arial Rounded MT Bold</vt:lpstr>
      <vt:lpstr>Calibri Light</vt:lpstr>
      <vt:lpstr>Fredoka Light</vt:lpstr>
      <vt:lpstr>Aptos</vt:lpstr>
      <vt:lpstr>Century Gothic</vt:lpstr>
      <vt:lpstr>Sitka Subheading</vt:lpstr>
      <vt:lpstr>Comic Sans MS</vt:lpstr>
      <vt:lpstr>Comfortaa</vt:lpstr>
      <vt:lpstr>Avenir Next LT Pro</vt:lpstr>
      <vt:lpstr>Britannic Bold</vt:lpstr>
      <vt:lpstr>Script MT Bold</vt:lpstr>
      <vt:lpstr>Avenir Next LT Pro Light</vt:lpstr>
      <vt:lpstr>Arial</vt:lpstr>
      <vt:lpstr>Wingdings</vt:lpstr>
      <vt:lpstr>Permanent Marker</vt:lpstr>
      <vt:lpstr>Calibri</vt:lpstr>
      <vt:lpstr>PebbleVTI</vt:lpstr>
      <vt:lpstr>SKETCH LESSON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Ruang Lingkup Ilmu Kimia</dc:title>
  <dc:subject>Kimia</dc:subject>
  <dc:creator>Ifen Yulianti</dc:creator>
  <cp:lastModifiedBy>Ifen Yulianti</cp:lastModifiedBy>
  <cp:revision>66</cp:revision>
  <dcterms:created xsi:type="dcterms:W3CDTF">2024-02-14T13:56:42Z</dcterms:created>
  <dcterms:modified xsi:type="dcterms:W3CDTF">2024-07-31T04:16:42Z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0x010100CA08E49EA560E84BB65791B1EAD2AA8E</vt:lpwstr>
  </property>
</Properties>
</file>