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Bobby Jones" charset="1" panose="00000000000000000000"/>
      <p:regular r:id="rId21"/>
    </p:embeddedFont>
    <p:embeddedFont>
      <p:font typeface="Handyman" charset="1" panose="0000000000000000000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font" Target="fonts/font21.fntdata"/><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3.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1" Type="http://schemas.openxmlformats.org/officeDocument/2006/relationships/slideMaster" Target="slideMasters/slideMaster1.xml"/><Relationship Id="rId11" Type="http://schemas.openxmlformats.org/officeDocument/2006/relationships/slide" Target="slides/slide6.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tableStyles" Target="tableStyles.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font" Target="fonts/font22.fntdata"/><Relationship Id="rId4" Type="http://schemas.openxmlformats.org/officeDocument/2006/relationships/theme" Target="theme/theme1.xml"/><Relationship Id="rId9" Type="http://schemas.openxmlformats.org/officeDocument/2006/relationships/slide" Target="slides/slide4.xml"/></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801171" y="-1403959"/>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666353">
            <a:off x="1078689" y="5672636"/>
            <a:ext cx="15945604" cy="2069296"/>
            <a:chOff x="0" y="0"/>
            <a:chExt cx="4199665" cy="545000"/>
          </a:xfrm>
        </p:grpSpPr>
        <p:sp>
          <p:nvSpPr>
            <p:cNvPr name="Freeform 4" id="4"/>
            <p:cNvSpPr/>
            <p:nvPr/>
          </p:nvSpPr>
          <p:spPr>
            <a:xfrm flipH="false" flipV="false" rot="0">
              <a:off x="0" y="0"/>
              <a:ext cx="4199665" cy="545000"/>
            </a:xfrm>
            <a:custGeom>
              <a:avLst/>
              <a:gdLst/>
              <a:ahLst/>
              <a:cxnLst/>
              <a:rect r="r" b="b" t="t" l="l"/>
              <a:pathLst>
                <a:path h="545000" w="4199665">
                  <a:moveTo>
                    <a:pt x="9710" y="0"/>
                  </a:moveTo>
                  <a:lnTo>
                    <a:pt x="4189955" y="0"/>
                  </a:lnTo>
                  <a:cubicBezTo>
                    <a:pt x="4195318" y="0"/>
                    <a:pt x="4199665" y="4347"/>
                    <a:pt x="4199665" y="9710"/>
                  </a:cubicBezTo>
                  <a:lnTo>
                    <a:pt x="4199665" y="535289"/>
                  </a:lnTo>
                  <a:cubicBezTo>
                    <a:pt x="4199665" y="540652"/>
                    <a:pt x="4195318" y="545000"/>
                    <a:pt x="4189955" y="545000"/>
                  </a:cubicBezTo>
                  <a:lnTo>
                    <a:pt x="9710" y="545000"/>
                  </a:lnTo>
                  <a:cubicBezTo>
                    <a:pt x="4347" y="545000"/>
                    <a:pt x="0" y="540652"/>
                    <a:pt x="0" y="535289"/>
                  </a:cubicBezTo>
                  <a:lnTo>
                    <a:pt x="0" y="9710"/>
                  </a:lnTo>
                  <a:cubicBezTo>
                    <a:pt x="0" y="4347"/>
                    <a:pt x="4347" y="0"/>
                    <a:pt x="9710" y="0"/>
                  </a:cubicBezTo>
                  <a:close/>
                </a:path>
              </a:pathLst>
            </a:custGeom>
            <a:solidFill>
              <a:srgbClr val="FCF9DA"/>
            </a:solidFill>
            <a:ln w="38100" cap="sq">
              <a:solidFill>
                <a:srgbClr val="191919"/>
              </a:solidFill>
              <a:prstDash val="solid"/>
              <a:miter/>
            </a:ln>
          </p:spPr>
        </p:sp>
        <p:sp>
          <p:nvSpPr>
            <p:cNvPr name="TextBox 5" id="5"/>
            <p:cNvSpPr txBox="true"/>
            <p:nvPr/>
          </p:nvSpPr>
          <p:spPr>
            <a:xfrm>
              <a:off x="0" y="-47625"/>
              <a:ext cx="4199665" cy="592625"/>
            </a:xfrm>
            <a:prstGeom prst="rect">
              <a:avLst/>
            </a:prstGeom>
          </p:spPr>
          <p:txBody>
            <a:bodyPr anchor="ctr" rtlCol="false" tIns="50800" lIns="50800" bIns="50800" rIns="50800"/>
            <a:lstStyle/>
            <a:p>
              <a:pPr algn="ctr">
                <a:lnSpc>
                  <a:spcPts val="3374"/>
                </a:lnSpc>
              </a:pPr>
            </a:p>
          </p:txBody>
        </p:sp>
      </p:grpSp>
      <p:sp>
        <p:nvSpPr>
          <p:cNvPr name="TextBox 6" id="6"/>
          <p:cNvSpPr txBox="true"/>
          <p:nvPr/>
        </p:nvSpPr>
        <p:spPr>
          <a:xfrm rot="-650832">
            <a:off x="1556949" y="5919262"/>
            <a:ext cx="15195613" cy="1688304"/>
          </a:xfrm>
          <a:prstGeom prst="rect">
            <a:avLst/>
          </a:prstGeom>
        </p:spPr>
        <p:txBody>
          <a:bodyPr anchor="t" rtlCol="false" tIns="0" lIns="0" bIns="0" rIns="0">
            <a:spAutoFit/>
          </a:bodyPr>
          <a:lstStyle/>
          <a:p>
            <a:pPr algn="just">
              <a:lnSpc>
                <a:spcPts val="6468"/>
              </a:lnSpc>
            </a:pPr>
            <a:r>
              <a:rPr lang="en-US" sz="6468">
                <a:solidFill>
                  <a:srgbClr val="191919"/>
                </a:solidFill>
                <a:latin typeface="Bobby Jones"/>
                <a:ea typeface="Bobby Jones"/>
                <a:cs typeface="Bobby Jones"/>
                <a:sym typeface="Bobby Jones"/>
              </a:rPr>
              <a:t>dengan menggunakan metode ilmiah dan kalimat efektif  </a:t>
            </a:r>
          </a:p>
        </p:txBody>
      </p:sp>
      <p:grpSp>
        <p:nvGrpSpPr>
          <p:cNvPr name="Group 7" id="7"/>
          <p:cNvGrpSpPr/>
          <p:nvPr/>
        </p:nvGrpSpPr>
        <p:grpSpPr>
          <a:xfrm rot="-685093">
            <a:off x="1207768" y="3029109"/>
            <a:ext cx="14545311" cy="1817560"/>
            <a:chOff x="0" y="0"/>
            <a:chExt cx="3830864" cy="478699"/>
          </a:xfrm>
        </p:grpSpPr>
        <p:sp>
          <p:nvSpPr>
            <p:cNvPr name="Freeform 8" id="8"/>
            <p:cNvSpPr/>
            <p:nvPr/>
          </p:nvSpPr>
          <p:spPr>
            <a:xfrm flipH="false" flipV="false" rot="0">
              <a:off x="0" y="0"/>
              <a:ext cx="3830864" cy="478699"/>
            </a:xfrm>
            <a:custGeom>
              <a:avLst/>
              <a:gdLst/>
              <a:ahLst/>
              <a:cxnLst/>
              <a:rect r="r" b="b" t="t" l="l"/>
              <a:pathLst>
                <a:path h="478699" w="3830864">
                  <a:moveTo>
                    <a:pt x="10645" y="0"/>
                  </a:moveTo>
                  <a:lnTo>
                    <a:pt x="3820219" y="0"/>
                  </a:lnTo>
                  <a:cubicBezTo>
                    <a:pt x="3823042" y="0"/>
                    <a:pt x="3825749" y="1122"/>
                    <a:pt x="3827746" y="3118"/>
                  </a:cubicBezTo>
                  <a:cubicBezTo>
                    <a:pt x="3829742" y="5114"/>
                    <a:pt x="3830864" y="7822"/>
                    <a:pt x="3830864" y="10645"/>
                  </a:cubicBezTo>
                  <a:lnTo>
                    <a:pt x="3830864" y="468054"/>
                  </a:lnTo>
                  <a:cubicBezTo>
                    <a:pt x="3830864" y="470877"/>
                    <a:pt x="3829742" y="473585"/>
                    <a:pt x="3827746" y="475581"/>
                  </a:cubicBezTo>
                  <a:cubicBezTo>
                    <a:pt x="3825749" y="477577"/>
                    <a:pt x="3823042" y="478699"/>
                    <a:pt x="3820219" y="478699"/>
                  </a:cubicBezTo>
                  <a:lnTo>
                    <a:pt x="10645" y="478699"/>
                  </a:lnTo>
                  <a:cubicBezTo>
                    <a:pt x="7822" y="478699"/>
                    <a:pt x="5114" y="477577"/>
                    <a:pt x="3118" y="475581"/>
                  </a:cubicBezTo>
                  <a:cubicBezTo>
                    <a:pt x="1122" y="473585"/>
                    <a:pt x="0" y="470877"/>
                    <a:pt x="0" y="468054"/>
                  </a:cubicBezTo>
                  <a:lnTo>
                    <a:pt x="0" y="10645"/>
                  </a:lnTo>
                  <a:cubicBezTo>
                    <a:pt x="0" y="7822"/>
                    <a:pt x="1122" y="5114"/>
                    <a:pt x="3118" y="3118"/>
                  </a:cubicBezTo>
                  <a:cubicBezTo>
                    <a:pt x="5114" y="1122"/>
                    <a:pt x="7822" y="0"/>
                    <a:pt x="10645" y="0"/>
                  </a:cubicBezTo>
                  <a:close/>
                </a:path>
              </a:pathLst>
            </a:custGeom>
            <a:solidFill>
              <a:srgbClr val="F3CA52"/>
            </a:solidFill>
            <a:ln w="38100" cap="sq">
              <a:solidFill>
                <a:srgbClr val="191919"/>
              </a:solidFill>
              <a:prstDash val="solid"/>
              <a:miter/>
            </a:ln>
          </p:spPr>
        </p:sp>
        <p:sp>
          <p:nvSpPr>
            <p:cNvPr name="TextBox 9" id="9"/>
            <p:cNvSpPr txBox="true"/>
            <p:nvPr/>
          </p:nvSpPr>
          <p:spPr>
            <a:xfrm>
              <a:off x="0" y="-47625"/>
              <a:ext cx="3830864" cy="526324"/>
            </a:xfrm>
            <a:prstGeom prst="rect">
              <a:avLst/>
            </a:prstGeom>
          </p:spPr>
          <p:txBody>
            <a:bodyPr anchor="ctr" rtlCol="false" tIns="50800" lIns="50800" bIns="50800" rIns="50800"/>
            <a:lstStyle/>
            <a:p>
              <a:pPr algn="ctr">
                <a:lnSpc>
                  <a:spcPts val="3374"/>
                </a:lnSpc>
              </a:pPr>
            </a:p>
          </p:txBody>
        </p:sp>
      </p:grpSp>
      <p:grpSp>
        <p:nvGrpSpPr>
          <p:cNvPr name="Group 10" id="10"/>
          <p:cNvGrpSpPr/>
          <p:nvPr/>
        </p:nvGrpSpPr>
        <p:grpSpPr>
          <a:xfrm rot="-689008">
            <a:off x="5096052" y="1109607"/>
            <a:ext cx="4623672" cy="1419897"/>
            <a:chOff x="0" y="0"/>
            <a:chExt cx="1217757" cy="373965"/>
          </a:xfrm>
        </p:grpSpPr>
        <p:sp>
          <p:nvSpPr>
            <p:cNvPr name="Freeform 11" id="11"/>
            <p:cNvSpPr/>
            <p:nvPr/>
          </p:nvSpPr>
          <p:spPr>
            <a:xfrm flipH="false" flipV="false" rot="0">
              <a:off x="0" y="0"/>
              <a:ext cx="1217757" cy="373965"/>
            </a:xfrm>
            <a:custGeom>
              <a:avLst/>
              <a:gdLst/>
              <a:ahLst/>
              <a:cxnLst/>
              <a:rect r="r" b="b" t="t" l="l"/>
              <a:pathLst>
                <a:path h="373965" w="1217757">
                  <a:moveTo>
                    <a:pt x="33488" y="0"/>
                  </a:moveTo>
                  <a:lnTo>
                    <a:pt x="1184269" y="0"/>
                  </a:lnTo>
                  <a:cubicBezTo>
                    <a:pt x="1193151" y="0"/>
                    <a:pt x="1201668" y="3528"/>
                    <a:pt x="1207949" y="9808"/>
                  </a:cubicBezTo>
                  <a:cubicBezTo>
                    <a:pt x="1214229" y="16089"/>
                    <a:pt x="1217757" y="24607"/>
                    <a:pt x="1217757" y="33488"/>
                  </a:cubicBezTo>
                  <a:lnTo>
                    <a:pt x="1217757" y="340477"/>
                  </a:lnTo>
                  <a:cubicBezTo>
                    <a:pt x="1217757" y="358972"/>
                    <a:pt x="1202764" y="373965"/>
                    <a:pt x="1184269" y="373965"/>
                  </a:cubicBezTo>
                  <a:lnTo>
                    <a:pt x="33488" y="373965"/>
                  </a:lnTo>
                  <a:cubicBezTo>
                    <a:pt x="24607" y="373965"/>
                    <a:pt x="16089" y="370437"/>
                    <a:pt x="9808" y="364156"/>
                  </a:cubicBezTo>
                  <a:cubicBezTo>
                    <a:pt x="3528" y="357876"/>
                    <a:pt x="0" y="349358"/>
                    <a:pt x="0" y="340477"/>
                  </a:cubicBezTo>
                  <a:lnTo>
                    <a:pt x="0" y="33488"/>
                  </a:lnTo>
                  <a:cubicBezTo>
                    <a:pt x="0" y="24607"/>
                    <a:pt x="3528" y="16089"/>
                    <a:pt x="9808" y="9808"/>
                  </a:cubicBezTo>
                  <a:cubicBezTo>
                    <a:pt x="16089" y="3528"/>
                    <a:pt x="24607" y="0"/>
                    <a:pt x="33488" y="0"/>
                  </a:cubicBezTo>
                  <a:close/>
                </a:path>
              </a:pathLst>
            </a:custGeom>
            <a:solidFill>
              <a:srgbClr val="7FA89E"/>
            </a:solidFill>
            <a:ln w="38100" cap="sq">
              <a:solidFill>
                <a:srgbClr val="191919"/>
              </a:solidFill>
              <a:prstDash val="solid"/>
              <a:miter/>
            </a:ln>
          </p:spPr>
        </p:sp>
        <p:sp>
          <p:nvSpPr>
            <p:cNvPr name="TextBox 12" id="12"/>
            <p:cNvSpPr txBox="true"/>
            <p:nvPr/>
          </p:nvSpPr>
          <p:spPr>
            <a:xfrm>
              <a:off x="0" y="-47625"/>
              <a:ext cx="1217757" cy="421590"/>
            </a:xfrm>
            <a:prstGeom prst="rect">
              <a:avLst/>
            </a:prstGeom>
          </p:spPr>
          <p:txBody>
            <a:bodyPr anchor="ctr" rtlCol="false" tIns="50800" lIns="50800" bIns="50800" rIns="50800"/>
            <a:lstStyle/>
            <a:p>
              <a:pPr algn="ctr">
                <a:lnSpc>
                  <a:spcPts val="3374"/>
                </a:lnSpc>
              </a:pPr>
            </a:p>
          </p:txBody>
        </p:sp>
      </p:grpSp>
      <p:grpSp>
        <p:nvGrpSpPr>
          <p:cNvPr name="Group 13" id="13"/>
          <p:cNvGrpSpPr/>
          <p:nvPr/>
        </p:nvGrpSpPr>
        <p:grpSpPr>
          <a:xfrm rot="0">
            <a:off x="-303409" y="9912434"/>
            <a:ext cx="20354123" cy="3086100"/>
            <a:chOff x="0" y="0"/>
            <a:chExt cx="5360757" cy="812800"/>
          </a:xfrm>
        </p:grpSpPr>
        <p:sp>
          <p:nvSpPr>
            <p:cNvPr name="Freeform 14" id="14"/>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5" id="15"/>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16" id="16"/>
          <p:cNvSpPr/>
          <p:nvPr/>
        </p:nvSpPr>
        <p:spPr>
          <a:xfrm flipH="false" flipV="false" rot="-309060">
            <a:off x="16329306" y="2087952"/>
            <a:ext cx="1584442" cy="2443220"/>
          </a:xfrm>
          <a:custGeom>
            <a:avLst/>
            <a:gdLst/>
            <a:ahLst/>
            <a:cxnLst/>
            <a:rect r="r" b="b" t="t" l="l"/>
            <a:pathLst>
              <a:path h="2443220" w="1584442">
                <a:moveTo>
                  <a:pt x="0" y="0"/>
                </a:moveTo>
                <a:lnTo>
                  <a:pt x="1584441" y="0"/>
                </a:lnTo>
                <a:lnTo>
                  <a:pt x="1584441" y="2443220"/>
                </a:lnTo>
                <a:lnTo>
                  <a:pt x="0" y="2443220"/>
                </a:lnTo>
                <a:lnTo>
                  <a:pt x="0" y="0"/>
                </a:lnTo>
                <a:close/>
              </a:path>
            </a:pathLst>
          </a:custGeom>
          <a:blipFill>
            <a:blip r:embed="rId4">
              <a:extLst>
                <a:ext uri="{96DAC541-7B7A-43D3-8B79-37D633B846F1}">
                  <asvg:svgBlip xmlns:asvg="http://schemas.microsoft.com/office/drawing/2016/SVG/main" r:embed="rId5"/>
                </a:ext>
              </a:extLst>
            </a:blip>
            <a:stretch>
              <a:fillRect l="0" t="0" r="-297548" b="-217218"/>
            </a:stretch>
          </a:blipFill>
          <a:ln cap="sq">
            <a:noFill/>
            <a:prstDash val="solid"/>
            <a:miter/>
          </a:ln>
        </p:spPr>
      </p:sp>
      <p:sp>
        <p:nvSpPr>
          <p:cNvPr name="TextBox 17" id="17"/>
          <p:cNvSpPr txBox="true"/>
          <p:nvPr/>
        </p:nvSpPr>
        <p:spPr>
          <a:xfrm rot="-723761">
            <a:off x="1380360" y="3522900"/>
            <a:ext cx="14226006" cy="951068"/>
          </a:xfrm>
          <a:prstGeom prst="rect">
            <a:avLst/>
          </a:prstGeom>
        </p:spPr>
        <p:txBody>
          <a:bodyPr anchor="t" rtlCol="false" tIns="0" lIns="0" bIns="0" rIns="0">
            <a:spAutoFit/>
          </a:bodyPr>
          <a:lstStyle/>
          <a:p>
            <a:pPr algn="just">
              <a:lnSpc>
                <a:spcPts val="7068"/>
              </a:lnSpc>
            </a:pPr>
            <a:r>
              <a:rPr lang="en-US" sz="7068">
                <a:solidFill>
                  <a:srgbClr val="191919"/>
                </a:solidFill>
                <a:latin typeface="Bobby Jones"/>
                <a:ea typeface="Bobby Jones"/>
                <a:cs typeface="Bobby Jones"/>
                <a:sym typeface="Bobby Jones"/>
              </a:rPr>
              <a:t>Laporan percobaan atau observasi</a:t>
            </a:r>
          </a:p>
        </p:txBody>
      </p:sp>
      <p:sp>
        <p:nvSpPr>
          <p:cNvPr name="TextBox 18" id="18"/>
          <p:cNvSpPr txBox="true"/>
          <p:nvPr/>
        </p:nvSpPr>
        <p:spPr>
          <a:xfrm rot="-733108">
            <a:off x="4224106" y="911848"/>
            <a:ext cx="6325230" cy="1619922"/>
          </a:xfrm>
          <a:prstGeom prst="rect">
            <a:avLst/>
          </a:prstGeom>
        </p:spPr>
        <p:txBody>
          <a:bodyPr anchor="t" rtlCol="false" tIns="0" lIns="0" bIns="0" rIns="0">
            <a:spAutoFit/>
          </a:bodyPr>
          <a:lstStyle/>
          <a:p>
            <a:pPr algn="ctr">
              <a:lnSpc>
                <a:spcPts val="13087"/>
              </a:lnSpc>
              <a:spcBef>
                <a:spcPct val="0"/>
              </a:spcBef>
            </a:pPr>
            <a:r>
              <a:rPr lang="en-US" sz="9348">
                <a:solidFill>
                  <a:srgbClr val="191919"/>
                </a:solidFill>
                <a:latin typeface="Bobby Jones"/>
                <a:ea typeface="Bobby Jones"/>
                <a:cs typeface="Bobby Jones"/>
                <a:sym typeface="Bobby Jones"/>
              </a:rPr>
              <a:t>MENULIS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541544" y="-422025"/>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504069" y="207300"/>
            <a:ext cx="15755231" cy="5169357"/>
            <a:chOff x="0" y="0"/>
            <a:chExt cx="4492289" cy="1473939"/>
          </a:xfrm>
        </p:grpSpPr>
        <p:sp>
          <p:nvSpPr>
            <p:cNvPr name="Freeform 4" id="4"/>
            <p:cNvSpPr/>
            <p:nvPr/>
          </p:nvSpPr>
          <p:spPr>
            <a:xfrm flipH="false" flipV="false" rot="0">
              <a:off x="0" y="0"/>
              <a:ext cx="4492289" cy="1473939"/>
            </a:xfrm>
            <a:custGeom>
              <a:avLst/>
              <a:gdLst/>
              <a:ahLst/>
              <a:cxnLst/>
              <a:rect r="r" b="b" t="t" l="l"/>
              <a:pathLst>
                <a:path h="1473939" w="4492289">
                  <a:moveTo>
                    <a:pt x="9828" y="0"/>
                  </a:moveTo>
                  <a:lnTo>
                    <a:pt x="4482461" y="0"/>
                  </a:lnTo>
                  <a:cubicBezTo>
                    <a:pt x="4487889" y="0"/>
                    <a:pt x="4492289" y="4400"/>
                    <a:pt x="4492289" y="9828"/>
                  </a:cubicBezTo>
                  <a:lnTo>
                    <a:pt x="4492289" y="1464111"/>
                  </a:lnTo>
                  <a:cubicBezTo>
                    <a:pt x="4492289" y="1469539"/>
                    <a:pt x="4487889" y="1473939"/>
                    <a:pt x="4482461" y="1473939"/>
                  </a:cubicBezTo>
                  <a:lnTo>
                    <a:pt x="9828" y="1473939"/>
                  </a:lnTo>
                  <a:cubicBezTo>
                    <a:pt x="4400" y="1473939"/>
                    <a:pt x="0" y="1469539"/>
                    <a:pt x="0" y="1464111"/>
                  </a:cubicBezTo>
                  <a:lnTo>
                    <a:pt x="0" y="9828"/>
                  </a:lnTo>
                  <a:cubicBezTo>
                    <a:pt x="0" y="4400"/>
                    <a:pt x="4400" y="0"/>
                    <a:pt x="9828" y="0"/>
                  </a:cubicBezTo>
                  <a:close/>
                </a:path>
              </a:pathLst>
            </a:custGeom>
            <a:solidFill>
              <a:srgbClr val="FBF1DE"/>
            </a:solidFill>
            <a:ln w="38100" cap="sq">
              <a:solidFill>
                <a:srgbClr val="191919"/>
              </a:solidFill>
              <a:prstDash val="solid"/>
              <a:miter/>
            </a:ln>
          </p:spPr>
        </p:sp>
        <p:sp>
          <p:nvSpPr>
            <p:cNvPr name="TextBox 5" id="5"/>
            <p:cNvSpPr txBox="true"/>
            <p:nvPr/>
          </p:nvSpPr>
          <p:spPr>
            <a:xfrm>
              <a:off x="0" y="-47625"/>
              <a:ext cx="4492289" cy="1521564"/>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303409" y="9912434"/>
            <a:ext cx="20354123" cy="3086100"/>
            <a:chOff x="0" y="0"/>
            <a:chExt cx="5360757" cy="812800"/>
          </a:xfrm>
        </p:grpSpPr>
        <p:sp>
          <p:nvSpPr>
            <p:cNvPr name="Freeform 7" id="7"/>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8" id="8"/>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718333" y="207300"/>
            <a:ext cx="15126370" cy="7025639"/>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Analisis Data</a:t>
            </a:r>
          </a:p>
          <a:p>
            <a:pPr algn="just">
              <a:lnSpc>
                <a:spcPts val="3596"/>
              </a:lnSpc>
            </a:pPr>
          </a:p>
          <a:p>
            <a:pPr algn="just">
              <a:lnSpc>
                <a:spcPts val="3596"/>
              </a:lnSpc>
            </a:pPr>
            <a:r>
              <a:rPr lang="en-US" sz="2900">
                <a:solidFill>
                  <a:srgbClr val="000000"/>
                </a:solidFill>
                <a:latin typeface="Handyman"/>
                <a:ea typeface="Handyman"/>
                <a:cs typeface="Handyman"/>
                <a:sym typeface="Handyman"/>
              </a:rPr>
              <a:t>Analisis data adalah proses mengolah, menginterpretasikan, dan menarik kesimpulan dari data yang telah dikumpulkan dalam suatu penelitian atau perco</a:t>
            </a:r>
            <a:r>
              <a:rPr lang="en-US" sz="2900">
                <a:solidFill>
                  <a:srgbClr val="000000"/>
                </a:solidFill>
                <a:latin typeface="Handyman"/>
                <a:ea typeface="Handyman"/>
                <a:cs typeface="Handyman"/>
                <a:sym typeface="Handyman"/>
              </a:rPr>
              <a:t>baan dengan tujuan utama untuk memahami pola, hubungan, atau tren yang muncul sehingga dapat digunakan untuk mendukung hipotesis atau menjawab pertanyaan penelitian. Analisis data harus memenuhi kriteria berikut.</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Pengolahan data menggunakan operasi angka penting</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Penulisan hasil pengolahan data menggunakan notasi ilmiah dan Satuan Internasional</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Hasil percobaan yang termuat di dalam tabel atau diagram atau grafik dinarasikan secara detail, baik dari segi isi maupun keterkaitannya dengan dasar teori</a:t>
            </a:r>
          </a:p>
          <a:p>
            <a:pPr algn="just">
              <a:lnSpc>
                <a:spcPts val="3596"/>
              </a:lnSpc>
            </a:pPr>
          </a:p>
          <a:p>
            <a:pPr algn="just">
              <a:lnSpc>
                <a:spcPts val="3596"/>
              </a:lnSpc>
            </a:pPr>
          </a:p>
          <a:p>
            <a:pPr algn="just">
              <a:lnSpc>
                <a:spcPts val="3596"/>
              </a:lnSpc>
            </a:pPr>
          </a:p>
          <a:p>
            <a:pPr algn="just">
              <a:lnSpc>
                <a:spcPts val="3596"/>
              </a:lnSpc>
            </a:pPr>
          </a:p>
          <a:p>
            <a:pPr algn="just">
              <a:lnSpc>
                <a:spcPts val="3000"/>
              </a:lnSpc>
            </a:pPr>
          </a:p>
        </p:txBody>
      </p:sp>
      <p:grpSp>
        <p:nvGrpSpPr>
          <p:cNvPr name="Group 12" id="12"/>
          <p:cNvGrpSpPr/>
          <p:nvPr/>
        </p:nvGrpSpPr>
        <p:grpSpPr>
          <a:xfrm rot="0">
            <a:off x="656532" y="5543219"/>
            <a:ext cx="17249972" cy="3715081"/>
            <a:chOff x="0" y="0"/>
            <a:chExt cx="4918485" cy="1059281"/>
          </a:xfrm>
        </p:grpSpPr>
        <p:sp>
          <p:nvSpPr>
            <p:cNvPr name="Freeform 13" id="13"/>
            <p:cNvSpPr/>
            <p:nvPr/>
          </p:nvSpPr>
          <p:spPr>
            <a:xfrm flipH="false" flipV="false" rot="0">
              <a:off x="0" y="0"/>
              <a:ext cx="4918485" cy="1059281"/>
            </a:xfrm>
            <a:custGeom>
              <a:avLst/>
              <a:gdLst/>
              <a:ahLst/>
              <a:cxnLst/>
              <a:rect r="r" b="b" t="t" l="l"/>
              <a:pathLst>
                <a:path h="1059281" w="4918485">
                  <a:moveTo>
                    <a:pt x="8976" y="0"/>
                  </a:moveTo>
                  <a:lnTo>
                    <a:pt x="4909508" y="0"/>
                  </a:lnTo>
                  <a:cubicBezTo>
                    <a:pt x="4914466" y="0"/>
                    <a:pt x="4918485" y="4019"/>
                    <a:pt x="4918485" y="8976"/>
                  </a:cubicBezTo>
                  <a:lnTo>
                    <a:pt x="4918485" y="1050305"/>
                  </a:lnTo>
                  <a:cubicBezTo>
                    <a:pt x="4918485" y="1055262"/>
                    <a:pt x="4914466" y="1059281"/>
                    <a:pt x="4909508" y="1059281"/>
                  </a:cubicBezTo>
                  <a:lnTo>
                    <a:pt x="8976" y="1059281"/>
                  </a:lnTo>
                  <a:cubicBezTo>
                    <a:pt x="4019" y="1059281"/>
                    <a:pt x="0" y="1055262"/>
                    <a:pt x="0" y="1050305"/>
                  </a:cubicBezTo>
                  <a:lnTo>
                    <a:pt x="0" y="8976"/>
                  </a:lnTo>
                  <a:cubicBezTo>
                    <a:pt x="0" y="4019"/>
                    <a:pt x="4019" y="0"/>
                    <a:pt x="8976" y="0"/>
                  </a:cubicBezTo>
                  <a:close/>
                </a:path>
              </a:pathLst>
            </a:custGeom>
            <a:solidFill>
              <a:srgbClr val="FBF1DE"/>
            </a:solidFill>
            <a:ln w="38100" cap="sq">
              <a:solidFill>
                <a:srgbClr val="191919"/>
              </a:solidFill>
              <a:prstDash val="solid"/>
              <a:miter/>
            </a:ln>
          </p:spPr>
        </p:sp>
        <p:sp>
          <p:nvSpPr>
            <p:cNvPr name="TextBox 14" id="14"/>
            <p:cNvSpPr txBox="true"/>
            <p:nvPr/>
          </p:nvSpPr>
          <p:spPr>
            <a:xfrm>
              <a:off x="0" y="-47625"/>
              <a:ext cx="4918485" cy="1106906"/>
            </a:xfrm>
            <a:prstGeom prst="rect">
              <a:avLst/>
            </a:prstGeom>
          </p:spPr>
          <p:txBody>
            <a:bodyPr anchor="ctr" rtlCol="false" tIns="50800" lIns="50800" bIns="50800" rIns="50800"/>
            <a:lstStyle/>
            <a:p>
              <a:pPr algn="ctr">
                <a:lnSpc>
                  <a:spcPts val="3374"/>
                </a:lnSpc>
              </a:pPr>
            </a:p>
          </p:txBody>
        </p:sp>
      </p:grpSp>
      <p:sp>
        <p:nvSpPr>
          <p:cNvPr name="TextBox 15" id="15"/>
          <p:cNvSpPr txBox="true"/>
          <p:nvPr/>
        </p:nvSpPr>
        <p:spPr>
          <a:xfrm rot="0">
            <a:off x="1028700" y="5543219"/>
            <a:ext cx="16595955" cy="4360798"/>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Kesimpulan</a:t>
            </a:r>
          </a:p>
          <a:p>
            <a:pPr algn="just">
              <a:lnSpc>
                <a:spcPts val="3596"/>
              </a:lnSpc>
            </a:pPr>
            <a:r>
              <a:rPr lang="en-US" sz="2900">
                <a:solidFill>
                  <a:srgbClr val="000000"/>
                </a:solidFill>
                <a:latin typeface="Handyman"/>
                <a:ea typeface="Handyman"/>
                <a:cs typeface="Handyman"/>
                <a:sym typeface="Handyman"/>
              </a:rPr>
              <a:t>Kesimpulan adalah ringkasan dari hasil analisis atau penelitian yang dilakukan yang berisi inti</a:t>
            </a:r>
            <a:r>
              <a:rPr lang="en-US" sz="2900">
                <a:solidFill>
                  <a:srgbClr val="000000"/>
                </a:solidFill>
                <a:latin typeface="Handyman"/>
                <a:ea typeface="Handyman"/>
                <a:cs typeface="Handyman"/>
                <a:sym typeface="Handyman"/>
              </a:rPr>
              <a:t> dari temuan utama serta jawaban terhadap tujuan atau rumusan masalah yang telah ditentukan sebelumnya. Untuk itu, kesimpulan harus memenuhi kriteria berikut.</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Kesimpulan menjawab tujuan percobaan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Kesimpulan ditulis dalam kalimat yang jelas dan efektif</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Kesimpulan dibuat berdasarkan hasil percobaan dan sesuai dengan teori yang digunakan</a:t>
            </a:r>
          </a:p>
          <a:p>
            <a:pPr algn="just">
              <a:lnSpc>
                <a:spcPts val="3596"/>
              </a:lnSpc>
            </a:pPr>
          </a:p>
          <a:p>
            <a:pPr algn="just">
              <a:lnSpc>
                <a:spcPts val="3596"/>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561583" y="264860"/>
            <a:ext cx="13975270" cy="9757279"/>
          </a:xfrm>
          <a:custGeom>
            <a:avLst/>
            <a:gdLst/>
            <a:ahLst/>
            <a:cxnLst/>
            <a:rect r="r" b="b" t="t" l="l"/>
            <a:pathLst>
              <a:path h="9757279" w="13975270">
                <a:moveTo>
                  <a:pt x="0" y="0"/>
                </a:moveTo>
                <a:lnTo>
                  <a:pt x="13975270" y="0"/>
                </a:lnTo>
                <a:lnTo>
                  <a:pt x="13975270" y="9757280"/>
                </a:lnTo>
                <a:lnTo>
                  <a:pt x="0" y="9757280"/>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783751" y="1673487"/>
            <a:ext cx="16475549" cy="1919903"/>
            <a:chOff x="0" y="0"/>
            <a:chExt cx="6482192" cy="755373"/>
          </a:xfrm>
        </p:grpSpPr>
        <p:sp>
          <p:nvSpPr>
            <p:cNvPr name="Freeform 4" id="4"/>
            <p:cNvSpPr/>
            <p:nvPr/>
          </p:nvSpPr>
          <p:spPr>
            <a:xfrm flipH="false" flipV="false" rot="0">
              <a:off x="0" y="0"/>
              <a:ext cx="6482192" cy="755373"/>
            </a:xfrm>
            <a:custGeom>
              <a:avLst/>
              <a:gdLst/>
              <a:ahLst/>
              <a:cxnLst/>
              <a:rect r="r" b="b" t="t" l="l"/>
              <a:pathLst>
                <a:path h="755373" w="6482192">
                  <a:moveTo>
                    <a:pt x="9398" y="0"/>
                  </a:moveTo>
                  <a:lnTo>
                    <a:pt x="6472794" y="0"/>
                  </a:lnTo>
                  <a:cubicBezTo>
                    <a:pt x="6475286" y="0"/>
                    <a:pt x="6477676" y="990"/>
                    <a:pt x="6479439" y="2753"/>
                  </a:cubicBezTo>
                  <a:cubicBezTo>
                    <a:pt x="6481201" y="4515"/>
                    <a:pt x="6482192" y="6906"/>
                    <a:pt x="6482192" y="9398"/>
                  </a:cubicBezTo>
                  <a:lnTo>
                    <a:pt x="6482192" y="745975"/>
                  </a:lnTo>
                  <a:cubicBezTo>
                    <a:pt x="6482192" y="748467"/>
                    <a:pt x="6481201" y="750858"/>
                    <a:pt x="6479439" y="752620"/>
                  </a:cubicBezTo>
                  <a:cubicBezTo>
                    <a:pt x="6477676" y="754383"/>
                    <a:pt x="6475286" y="755373"/>
                    <a:pt x="6472794" y="755373"/>
                  </a:cubicBezTo>
                  <a:lnTo>
                    <a:pt x="9398" y="755373"/>
                  </a:lnTo>
                  <a:cubicBezTo>
                    <a:pt x="4208" y="755373"/>
                    <a:pt x="0" y="751165"/>
                    <a:pt x="0" y="745975"/>
                  </a:cubicBezTo>
                  <a:lnTo>
                    <a:pt x="0" y="9398"/>
                  </a:lnTo>
                  <a:cubicBezTo>
                    <a:pt x="0" y="4208"/>
                    <a:pt x="4208" y="0"/>
                    <a:pt x="9398" y="0"/>
                  </a:cubicBezTo>
                  <a:close/>
                </a:path>
              </a:pathLst>
            </a:custGeom>
            <a:solidFill>
              <a:srgbClr val="F3CA52"/>
            </a:solidFill>
            <a:ln w="38100" cap="sq">
              <a:solidFill>
                <a:srgbClr val="191919"/>
              </a:solidFill>
              <a:prstDash val="solid"/>
              <a:miter/>
            </a:ln>
          </p:spPr>
        </p:sp>
        <p:sp>
          <p:nvSpPr>
            <p:cNvPr name="TextBox 5" id="5"/>
            <p:cNvSpPr txBox="true"/>
            <p:nvPr/>
          </p:nvSpPr>
          <p:spPr>
            <a:xfrm>
              <a:off x="0" y="-47625"/>
              <a:ext cx="6482192" cy="802998"/>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303409" y="9912434"/>
            <a:ext cx="20354123" cy="3086100"/>
            <a:chOff x="0" y="0"/>
            <a:chExt cx="5360757" cy="812800"/>
          </a:xfrm>
        </p:grpSpPr>
        <p:sp>
          <p:nvSpPr>
            <p:cNvPr name="Freeform 7" id="7"/>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8" id="8"/>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TextBox 9" id="9"/>
          <p:cNvSpPr txBox="true"/>
          <p:nvPr/>
        </p:nvSpPr>
        <p:spPr>
          <a:xfrm rot="0">
            <a:off x="1028700" y="1771743"/>
            <a:ext cx="15875902" cy="2178341"/>
          </a:xfrm>
          <a:prstGeom prst="rect">
            <a:avLst/>
          </a:prstGeom>
        </p:spPr>
        <p:txBody>
          <a:bodyPr anchor="t" rtlCol="false" tIns="0" lIns="0" bIns="0" rIns="0">
            <a:spAutoFit/>
          </a:bodyPr>
          <a:lstStyle/>
          <a:p>
            <a:pPr algn="just" marL="680389" indent="-340195" lvl="1">
              <a:lnSpc>
                <a:spcPts val="4254"/>
              </a:lnSpc>
              <a:buFont typeface="Arial"/>
              <a:buChar char="•"/>
            </a:pPr>
            <a:r>
              <a:rPr lang="en-US" sz="3151">
                <a:solidFill>
                  <a:srgbClr val="191919"/>
                </a:solidFill>
                <a:latin typeface="Handyman"/>
                <a:ea typeface="Handyman"/>
                <a:cs typeface="Handyman"/>
                <a:sym typeface="Handyman"/>
              </a:rPr>
              <a:t>Bagian daftar pustaka  berisi daftar referensi yang digunakan dalam laporan, termasuk buku, jurnal, artikel, atau sumber lainnya. </a:t>
            </a:r>
          </a:p>
          <a:p>
            <a:pPr algn="just" marL="680389" indent="-340195" lvl="1">
              <a:lnSpc>
                <a:spcPts val="4254"/>
              </a:lnSpc>
              <a:buFont typeface="Arial"/>
              <a:buChar char="•"/>
            </a:pPr>
            <a:r>
              <a:rPr lang="en-US" sz="3151">
                <a:solidFill>
                  <a:srgbClr val="191919"/>
                </a:solidFill>
                <a:latin typeface="Handyman"/>
                <a:ea typeface="Handyman"/>
                <a:cs typeface="Handyman"/>
                <a:sym typeface="Handyman"/>
              </a:rPr>
              <a:t>Daftar pustaka harus ditulis dengan gaya referensi APA</a:t>
            </a:r>
          </a:p>
          <a:p>
            <a:pPr algn="just">
              <a:lnSpc>
                <a:spcPts val="4254"/>
              </a:lnSpc>
            </a:pPr>
          </a:p>
        </p:txBody>
      </p:sp>
      <p:sp>
        <p:nvSpPr>
          <p:cNvPr name="TextBox 10" id="10"/>
          <p:cNvSpPr txBox="true"/>
          <p:nvPr/>
        </p:nvSpPr>
        <p:spPr>
          <a:xfrm rot="0">
            <a:off x="6091180" y="134536"/>
            <a:ext cx="6210459" cy="1211280"/>
          </a:xfrm>
          <a:prstGeom prst="rect">
            <a:avLst/>
          </a:prstGeom>
        </p:spPr>
        <p:txBody>
          <a:bodyPr anchor="t" rtlCol="false" tIns="0" lIns="0" bIns="0" rIns="0">
            <a:spAutoFit/>
          </a:bodyPr>
          <a:lstStyle/>
          <a:p>
            <a:pPr algn="ctr" marL="0" indent="0" lvl="0">
              <a:lnSpc>
                <a:spcPts val="9886"/>
              </a:lnSpc>
              <a:spcBef>
                <a:spcPct val="0"/>
              </a:spcBef>
            </a:pPr>
            <a:r>
              <a:rPr lang="en-US" sz="7061">
                <a:solidFill>
                  <a:srgbClr val="191919"/>
                </a:solidFill>
                <a:latin typeface="Bobby Jones"/>
                <a:ea typeface="Bobby Jones"/>
                <a:cs typeface="Bobby Jones"/>
                <a:sym typeface="Bobby Jones"/>
              </a:rPr>
              <a:t>daftar pustaka</a:t>
            </a:r>
          </a:p>
        </p:txBody>
      </p:sp>
      <p:sp>
        <p:nvSpPr>
          <p:cNvPr name="Freeform 11" id="11"/>
          <p:cNvSpPr/>
          <p:nvPr/>
        </p:nvSpPr>
        <p:spPr>
          <a:xfrm flipH="false" flipV="false" rot="-353320">
            <a:off x="17373017" y="-487843"/>
            <a:ext cx="1829966" cy="2742455"/>
          </a:xfrm>
          <a:custGeom>
            <a:avLst/>
            <a:gdLst/>
            <a:ahLst/>
            <a:cxnLst/>
            <a:rect r="r" b="b" t="t" l="l"/>
            <a:pathLst>
              <a:path h="2742455" w="1829966">
                <a:moveTo>
                  <a:pt x="0" y="0"/>
                </a:moveTo>
                <a:lnTo>
                  <a:pt x="1829966" y="0"/>
                </a:lnTo>
                <a:lnTo>
                  <a:pt x="1829966" y="2742455"/>
                </a:lnTo>
                <a:lnTo>
                  <a:pt x="0" y="27424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70080">
            <a:off x="17148867" y="3617033"/>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7268845" y="4131058"/>
            <a:ext cx="3750310" cy="1211280"/>
          </a:xfrm>
          <a:prstGeom prst="rect">
            <a:avLst/>
          </a:prstGeom>
        </p:spPr>
        <p:txBody>
          <a:bodyPr anchor="t" rtlCol="false" tIns="0" lIns="0" bIns="0" rIns="0">
            <a:spAutoFit/>
          </a:bodyPr>
          <a:lstStyle/>
          <a:p>
            <a:pPr algn="ctr" marL="0" indent="0" lvl="0">
              <a:lnSpc>
                <a:spcPts val="9886"/>
              </a:lnSpc>
              <a:spcBef>
                <a:spcPct val="0"/>
              </a:spcBef>
            </a:pPr>
            <a:r>
              <a:rPr lang="en-US" sz="7061">
                <a:solidFill>
                  <a:srgbClr val="191919"/>
                </a:solidFill>
                <a:latin typeface="Bobby Jones"/>
                <a:ea typeface="Bobby Jones"/>
                <a:cs typeface="Bobby Jones"/>
                <a:sym typeface="Bobby Jones"/>
              </a:rPr>
              <a:t>lampiran </a:t>
            </a:r>
          </a:p>
        </p:txBody>
      </p:sp>
      <p:grpSp>
        <p:nvGrpSpPr>
          <p:cNvPr name="Group 14" id="14"/>
          <p:cNvGrpSpPr/>
          <p:nvPr/>
        </p:nvGrpSpPr>
        <p:grpSpPr>
          <a:xfrm rot="0">
            <a:off x="728877" y="5792960"/>
            <a:ext cx="16475549" cy="3290361"/>
            <a:chOff x="0" y="0"/>
            <a:chExt cx="6482192" cy="1294570"/>
          </a:xfrm>
        </p:grpSpPr>
        <p:sp>
          <p:nvSpPr>
            <p:cNvPr name="Freeform 15" id="15"/>
            <p:cNvSpPr/>
            <p:nvPr/>
          </p:nvSpPr>
          <p:spPr>
            <a:xfrm flipH="false" flipV="false" rot="0">
              <a:off x="0" y="0"/>
              <a:ext cx="6482192" cy="1294570"/>
            </a:xfrm>
            <a:custGeom>
              <a:avLst/>
              <a:gdLst/>
              <a:ahLst/>
              <a:cxnLst/>
              <a:rect r="r" b="b" t="t" l="l"/>
              <a:pathLst>
                <a:path h="1294570" w="6482192">
                  <a:moveTo>
                    <a:pt x="9398" y="0"/>
                  </a:moveTo>
                  <a:lnTo>
                    <a:pt x="6472794" y="0"/>
                  </a:lnTo>
                  <a:cubicBezTo>
                    <a:pt x="6475286" y="0"/>
                    <a:pt x="6477676" y="990"/>
                    <a:pt x="6479439" y="2753"/>
                  </a:cubicBezTo>
                  <a:cubicBezTo>
                    <a:pt x="6481201" y="4515"/>
                    <a:pt x="6482192" y="6906"/>
                    <a:pt x="6482192" y="9398"/>
                  </a:cubicBezTo>
                  <a:lnTo>
                    <a:pt x="6482192" y="1285172"/>
                  </a:lnTo>
                  <a:cubicBezTo>
                    <a:pt x="6482192" y="1287665"/>
                    <a:pt x="6481201" y="1290055"/>
                    <a:pt x="6479439" y="1291817"/>
                  </a:cubicBezTo>
                  <a:cubicBezTo>
                    <a:pt x="6477676" y="1293580"/>
                    <a:pt x="6475286" y="1294570"/>
                    <a:pt x="6472794" y="1294570"/>
                  </a:cubicBezTo>
                  <a:lnTo>
                    <a:pt x="9398" y="1294570"/>
                  </a:lnTo>
                  <a:cubicBezTo>
                    <a:pt x="4208" y="1294570"/>
                    <a:pt x="0" y="1290362"/>
                    <a:pt x="0" y="1285172"/>
                  </a:cubicBezTo>
                  <a:lnTo>
                    <a:pt x="0" y="9398"/>
                  </a:lnTo>
                  <a:cubicBezTo>
                    <a:pt x="0" y="4208"/>
                    <a:pt x="4208" y="0"/>
                    <a:pt x="9398" y="0"/>
                  </a:cubicBezTo>
                  <a:close/>
                </a:path>
              </a:pathLst>
            </a:custGeom>
            <a:solidFill>
              <a:srgbClr val="F3CA52"/>
            </a:solidFill>
            <a:ln w="38100" cap="sq">
              <a:solidFill>
                <a:srgbClr val="191919"/>
              </a:solidFill>
              <a:prstDash val="solid"/>
              <a:miter/>
            </a:ln>
          </p:spPr>
        </p:sp>
        <p:sp>
          <p:nvSpPr>
            <p:cNvPr name="TextBox 16" id="16"/>
            <p:cNvSpPr txBox="true"/>
            <p:nvPr/>
          </p:nvSpPr>
          <p:spPr>
            <a:xfrm>
              <a:off x="0" y="-47625"/>
              <a:ext cx="6482192" cy="1342195"/>
            </a:xfrm>
            <a:prstGeom prst="rect">
              <a:avLst/>
            </a:prstGeom>
          </p:spPr>
          <p:txBody>
            <a:bodyPr anchor="ctr" rtlCol="false" tIns="50800" lIns="50800" bIns="50800" rIns="50800"/>
            <a:lstStyle/>
            <a:p>
              <a:pPr algn="ctr">
                <a:lnSpc>
                  <a:spcPts val="3374"/>
                </a:lnSpc>
              </a:pPr>
            </a:p>
          </p:txBody>
        </p:sp>
      </p:grpSp>
      <p:sp>
        <p:nvSpPr>
          <p:cNvPr name="TextBox 17" id="17"/>
          <p:cNvSpPr txBox="true"/>
          <p:nvPr/>
        </p:nvSpPr>
        <p:spPr>
          <a:xfrm rot="0">
            <a:off x="1083574" y="5913838"/>
            <a:ext cx="15875902" cy="2711741"/>
          </a:xfrm>
          <a:prstGeom prst="rect">
            <a:avLst/>
          </a:prstGeom>
        </p:spPr>
        <p:txBody>
          <a:bodyPr anchor="t" rtlCol="false" tIns="0" lIns="0" bIns="0" rIns="0">
            <a:spAutoFit/>
          </a:bodyPr>
          <a:lstStyle/>
          <a:p>
            <a:pPr algn="just" marL="680389" indent="-340195" lvl="1">
              <a:lnSpc>
                <a:spcPts val="4254"/>
              </a:lnSpc>
              <a:buFont typeface="Arial"/>
              <a:buChar char="•"/>
            </a:pPr>
            <a:r>
              <a:rPr lang="en-US" sz="3151">
                <a:solidFill>
                  <a:srgbClr val="191919"/>
                </a:solidFill>
                <a:latin typeface="Handyman"/>
                <a:ea typeface="Handyman"/>
                <a:cs typeface="Handyman"/>
                <a:sym typeface="Handyman"/>
              </a:rPr>
              <a:t>Lampiran  adalah bagian yang berisi informasi tambahan atau data pendukung yang tidak termasuk dalam bagian utama laporan. </a:t>
            </a:r>
          </a:p>
          <a:p>
            <a:pPr algn="just" marL="680389" indent="-340195" lvl="1">
              <a:lnSpc>
                <a:spcPts val="4254"/>
              </a:lnSpc>
              <a:buFont typeface="Arial"/>
              <a:buChar char="•"/>
            </a:pPr>
            <a:r>
              <a:rPr lang="en-US" sz="3151">
                <a:solidFill>
                  <a:srgbClr val="191919"/>
                </a:solidFill>
                <a:latin typeface="Handyman"/>
                <a:ea typeface="Handyman"/>
                <a:cs typeface="Handyman"/>
                <a:sym typeface="Handyman"/>
              </a:rPr>
              <a:t>Lampiran ini bertujuan untuk memperkuat dan memperjelas temuan penelitian, serta memberikan bukti lebih lanjut bagi pembaca. </a:t>
            </a:r>
          </a:p>
          <a:p>
            <a:pPr algn="just" marL="680389" indent="-340195" lvl="1">
              <a:lnSpc>
                <a:spcPts val="4254"/>
              </a:lnSpc>
              <a:buFont typeface="Arial"/>
              <a:buChar char="•"/>
            </a:pPr>
            <a:r>
              <a:rPr lang="en-US" sz="3151">
                <a:solidFill>
                  <a:srgbClr val="191919"/>
                </a:solidFill>
                <a:latin typeface="Handyman"/>
                <a:ea typeface="Handyman"/>
                <a:cs typeface="Handyman"/>
                <a:sym typeface="Handyman"/>
              </a:rPr>
              <a:t>Lampiran berisi foto, gambar, atau dokumen lain yang relevan dengan percobaan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941134" y="-513874"/>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303409" y="9912434"/>
            <a:ext cx="20354123" cy="3086100"/>
            <a:chOff x="0" y="0"/>
            <a:chExt cx="5360757" cy="812800"/>
          </a:xfrm>
        </p:grpSpPr>
        <p:sp>
          <p:nvSpPr>
            <p:cNvPr name="Freeform 4" id="4"/>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5" id="5"/>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6" id="6"/>
          <p:cNvSpPr/>
          <p:nvPr/>
        </p:nvSpPr>
        <p:spPr>
          <a:xfrm flipH="false" flipV="false" rot="170080">
            <a:off x="2405791" y="217050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568136" y="2035995"/>
            <a:ext cx="17228335" cy="2494632"/>
            <a:chOff x="0" y="0"/>
            <a:chExt cx="4912315" cy="711294"/>
          </a:xfrm>
        </p:grpSpPr>
        <p:sp>
          <p:nvSpPr>
            <p:cNvPr name="Freeform 8" id="8"/>
            <p:cNvSpPr/>
            <p:nvPr/>
          </p:nvSpPr>
          <p:spPr>
            <a:xfrm flipH="false" flipV="false" rot="0">
              <a:off x="0" y="0"/>
              <a:ext cx="4912315" cy="711294"/>
            </a:xfrm>
            <a:custGeom>
              <a:avLst/>
              <a:gdLst/>
              <a:ahLst/>
              <a:cxnLst/>
              <a:rect r="r" b="b" t="t" l="l"/>
              <a:pathLst>
                <a:path h="711294" w="4912315">
                  <a:moveTo>
                    <a:pt x="8987" y="0"/>
                  </a:moveTo>
                  <a:lnTo>
                    <a:pt x="4903327" y="0"/>
                  </a:lnTo>
                  <a:cubicBezTo>
                    <a:pt x="4908291" y="0"/>
                    <a:pt x="4912315" y="4024"/>
                    <a:pt x="4912315" y="8987"/>
                  </a:cubicBezTo>
                  <a:lnTo>
                    <a:pt x="4912315" y="702307"/>
                  </a:lnTo>
                  <a:cubicBezTo>
                    <a:pt x="4912315" y="704691"/>
                    <a:pt x="4911368" y="706977"/>
                    <a:pt x="4909682" y="708662"/>
                  </a:cubicBezTo>
                  <a:cubicBezTo>
                    <a:pt x="4907997" y="710347"/>
                    <a:pt x="4905711" y="711294"/>
                    <a:pt x="4903327" y="711294"/>
                  </a:cubicBezTo>
                  <a:lnTo>
                    <a:pt x="8987" y="711294"/>
                  </a:lnTo>
                  <a:cubicBezTo>
                    <a:pt x="6604" y="711294"/>
                    <a:pt x="4318" y="710347"/>
                    <a:pt x="2632" y="708662"/>
                  </a:cubicBezTo>
                  <a:cubicBezTo>
                    <a:pt x="947" y="706977"/>
                    <a:pt x="0" y="704691"/>
                    <a:pt x="0" y="702307"/>
                  </a:cubicBezTo>
                  <a:lnTo>
                    <a:pt x="0" y="8987"/>
                  </a:lnTo>
                  <a:cubicBezTo>
                    <a:pt x="0" y="6604"/>
                    <a:pt x="947" y="4318"/>
                    <a:pt x="2632" y="2632"/>
                  </a:cubicBezTo>
                  <a:cubicBezTo>
                    <a:pt x="4318" y="947"/>
                    <a:pt x="6604" y="0"/>
                    <a:pt x="8987" y="0"/>
                  </a:cubicBezTo>
                  <a:close/>
                </a:path>
              </a:pathLst>
            </a:custGeom>
            <a:solidFill>
              <a:srgbClr val="FBF1DE"/>
            </a:solidFill>
            <a:ln w="38100" cap="sq">
              <a:solidFill>
                <a:srgbClr val="191919"/>
              </a:solidFill>
              <a:prstDash val="solid"/>
              <a:miter/>
            </a:ln>
          </p:spPr>
        </p:sp>
        <p:sp>
          <p:nvSpPr>
            <p:cNvPr name="TextBox 9" id="9"/>
            <p:cNvSpPr txBox="true"/>
            <p:nvPr/>
          </p:nvSpPr>
          <p:spPr>
            <a:xfrm>
              <a:off x="0" y="-47625"/>
              <a:ext cx="4912315" cy="758919"/>
            </a:xfrm>
            <a:prstGeom prst="rect">
              <a:avLst/>
            </a:prstGeom>
          </p:spPr>
          <p:txBody>
            <a:bodyPr anchor="ctr" rtlCol="false" tIns="50800" lIns="50800" bIns="50800" rIns="50800"/>
            <a:lstStyle/>
            <a:p>
              <a:pPr algn="ctr">
                <a:lnSpc>
                  <a:spcPts val="3374"/>
                </a:lnSpc>
              </a:pPr>
            </a:p>
          </p:txBody>
        </p:sp>
      </p:grpSp>
      <p:grpSp>
        <p:nvGrpSpPr>
          <p:cNvPr name="Group 10" id="10"/>
          <p:cNvGrpSpPr/>
          <p:nvPr/>
        </p:nvGrpSpPr>
        <p:grpSpPr>
          <a:xfrm rot="0">
            <a:off x="1604228" y="5405525"/>
            <a:ext cx="5981694" cy="3454763"/>
            <a:chOff x="0" y="0"/>
            <a:chExt cx="1705560" cy="985057"/>
          </a:xfrm>
        </p:grpSpPr>
        <p:sp>
          <p:nvSpPr>
            <p:cNvPr name="Freeform 11" id="11"/>
            <p:cNvSpPr/>
            <p:nvPr/>
          </p:nvSpPr>
          <p:spPr>
            <a:xfrm flipH="false" flipV="false" rot="0">
              <a:off x="0" y="0"/>
              <a:ext cx="1705560" cy="985057"/>
            </a:xfrm>
            <a:custGeom>
              <a:avLst/>
              <a:gdLst/>
              <a:ahLst/>
              <a:cxnLst/>
              <a:rect r="r" b="b" t="t" l="l"/>
              <a:pathLst>
                <a:path h="985057" w="1705560">
                  <a:moveTo>
                    <a:pt x="25885" y="0"/>
                  </a:moveTo>
                  <a:lnTo>
                    <a:pt x="1679675" y="0"/>
                  </a:lnTo>
                  <a:cubicBezTo>
                    <a:pt x="1693971" y="0"/>
                    <a:pt x="1705560" y="11589"/>
                    <a:pt x="1705560" y="25885"/>
                  </a:cubicBezTo>
                  <a:lnTo>
                    <a:pt x="1705560" y="959171"/>
                  </a:lnTo>
                  <a:cubicBezTo>
                    <a:pt x="1705560" y="973467"/>
                    <a:pt x="1693971" y="985057"/>
                    <a:pt x="1679675" y="985057"/>
                  </a:cubicBezTo>
                  <a:lnTo>
                    <a:pt x="25885" y="985057"/>
                  </a:lnTo>
                  <a:cubicBezTo>
                    <a:pt x="11589" y="985057"/>
                    <a:pt x="0" y="973467"/>
                    <a:pt x="0" y="959171"/>
                  </a:cubicBezTo>
                  <a:lnTo>
                    <a:pt x="0" y="25885"/>
                  </a:lnTo>
                  <a:cubicBezTo>
                    <a:pt x="0" y="11589"/>
                    <a:pt x="11589" y="0"/>
                    <a:pt x="25885" y="0"/>
                  </a:cubicBezTo>
                  <a:close/>
                </a:path>
              </a:pathLst>
            </a:custGeom>
            <a:solidFill>
              <a:srgbClr val="FBF1DE"/>
            </a:solidFill>
            <a:ln w="38100" cap="sq">
              <a:solidFill>
                <a:srgbClr val="191919"/>
              </a:solidFill>
              <a:prstDash val="solid"/>
              <a:miter/>
            </a:ln>
          </p:spPr>
        </p:sp>
        <p:sp>
          <p:nvSpPr>
            <p:cNvPr name="TextBox 12" id="12"/>
            <p:cNvSpPr txBox="true"/>
            <p:nvPr/>
          </p:nvSpPr>
          <p:spPr>
            <a:xfrm>
              <a:off x="0" y="-47625"/>
              <a:ext cx="1705560" cy="1032682"/>
            </a:xfrm>
            <a:prstGeom prst="rect">
              <a:avLst/>
            </a:prstGeom>
          </p:spPr>
          <p:txBody>
            <a:bodyPr anchor="ctr" rtlCol="false" tIns="50800" lIns="50800" bIns="50800" rIns="50800"/>
            <a:lstStyle/>
            <a:p>
              <a:pPr algn="ctr">
                <a:lnSpc>
                  <a:spcPts val="3374"/>
                </a:lnSpc>
              </a:pPr>
            </a:p>
          </p:txBody>
        </p:sp>
      </p:grpSp>
      <p:grpSp>
        <p:nvGrpSpPr>
          <p:cNvPr name="Group 13" id="13"/>
          <p:cNvGrpSpPr/>
          <p:nvPr/>
        </p:nvGrpSpPr>
        <p:grpSpPr>
          <a:xfrm rot="0">
            <a:off x="9437930" y="5550122"/>
            <a:ext cx="6499822" cy="3086100"/>
            <a:chOff x="0" y="0"/>
            <a:chExt cx="1711887" cy="812800"/>
          </a:xfrm>
        </p:grpSpPr>
        <p:sp>
          <p:nvSpPr>
            <p:cNvPr name="Freeform 14" id="14"/>
            <p:cNvSpPr/>
            <p:nvPr/>
          </p:nvSpPr>
          <p:spPr>
            <a:xfrm flipH="false" flipV="false" rot="0">
              <a:off x="0" y="0"/>
              <a:ext cx="1711887" cy="812800"/>
            </a:xfrm>
            <a:custGeom>
              <a:avLst/>
              <a:gdLst/>
              <a:ahLst/>
              <a:cxnLst/>
              <a:rect r="r" b="b" t="t" l="l"/>
              <a:pathLst>
                <a:path h="812800" w="1711887">
                  <a:moveTo>
                    <a:pt x="1711887" y="406400"/>
                  </a:moveTo>
                  <a:lnTo>
                    <a:pt x="1305487" y="0"/>
                  </a:lnTo>
                  <a:lnTo>
                    <a:pt x="1305487" y="203200"/>
                  </a:lnTo>
                  <a:lnTo>
                    <a:pt x="0" y="203200"/>
                  </a:lnTo>
                  <a:lnTo>
                    <a:pt x="0" y="609600"/>
                  </a:lnTo>
                  <a:lnTo>
                    <a:pt x="1305487" y="609600"/>
                  </a:lnTo>
                  <a:lnTo>
                    <a:pt x="1305487" y="812800"/>
                  </a:lnTo>
                  <a:lnTo>
                    <a:pt x="1711887" y="406400"/>
                  </a:lnTo>
                  <a:close/>
                </a:path>
              </a:pathLst>
            </a:custGeom>
            <a:solidFill>
              <a:srgbClr val="000000"/>
            </a:solidFill>
          </p:spPr>
        </p:sp>
        <p:sp>
          <p:nvSpPr>
            <p:cNvPr name="TextBox 15" id="15"/>
            <p:cNvSpPr txBox="true"/>
            <p:nvPr/>
          </p:nvSpPr>
          <p:spPr>
            <a:xfrm>
              <a:off x="0" y="155575"/>
              <a:ext cx="1610287" cy="454025"/>
            </a:xfrm>
            <a:prstGeom prst="rect">
              <a:avLst/>
            </a:prstGeom>
          </p:spPr>
          <p:txBody>
            <a:bodyPr anchor="ctr" rtlCol="false" tIns="50800" lIns="50800" bIns="50800" rIns="50800"/>
            <a:lstStyle/>
            <a:p>
              <a:pPr algn="ctr">
                <a:lnSpc>
                  <a:spcPts val="3374"/>
                </a:lnSpc>
              </a:pPr>
            </a:p>
          </p:txBody>
        </p:sp>
      </p:grpSp>
      <p:sp>
        <p:nvSpPr>
          <p:cNvPr name="TextBox 16" id="16"/>
          <p:cNvSpPr txBox="true"/>
          <p:nvPr/>
        </p:nvSpPr>
        <p:spPr>
          <a:xfrm rot="0">
            <a:off x="643292" y="262156"/>
            <a:ext cx="17389989" cy="1456080"/>
          </a:xfrm>
          <a:prstGeom prst="rect">
            <a:avLst/>
          </a:prstGeom>
        </p:spPr>
        <p:txBody>
          <a:bodyPr anchor="t" rtlCol="false" tIns="0" lIns="0" bIns="0" rIns="0">
            <a:spAutoFit/>
          </a:bodyPr>
          <a:lstStyle/>
          <a:p>
            <a:pPr algn="ctr" marL="0" indent="0" lvl="0">
              <a:lnSpc>
                <a:spcPts val="5843"/>
              </a:lnSpc>
              <a:spcBef>
                <a:spcPct val="0"/>
              </a:spcBef>
            </a:pPr>
            <a:r>
              <a:rPr lang="en-US" sz="4174">
                <a:solidFill>
                  <a:srgbClr val="191919"/>
                </a:solidFill>
                <a:latin typeface="Bobby Jones"/>
                <a:ea typeface="Bobby Jones"/>
                <a:cs typeface="Bobby Jones"/>
                <a:sym typeface="Bobby Jones"/>
              </a:rPr>
              <a:t>Sekarang saatnya, anda belajar kalimat efektif agar laporan hasil percobaan mudah dipahami dan menjadi berkat </a:t>
            </a:r>
          </a:p>
        </p:txBody>
      </p:sp>
      <p:sp>
        <p:nvSpPr>
          <p:cNvPr name="TextBox 17" id="17"/>
          <p:cNvSpPr txBox="true"/>
          <p:nvPr/>
        </p:nvSpPr>
        <p:spPr>
          <a:xfrm rot="0">
            <a:off x="639297" y="2273661"/>
            <a:ext cx="16931899" cy="2000250"/>
          </a:xfrm>
          <a:prstGeom prst="rect">
            <a:avLst/>
          </a:prstGeom>
        </p:spPr>
        <p:txBody>
          <a:bodyPr anchor="t" rtlCol="false" tIns="0" lIns="0" bIns="0" rIns="0">
            <a:spAutoFit/>
          </a:bodyPr>
          <a:lstStyle/>
          <a:p>
            <a:pPr algn="just" marL="647700" indent="-323850" lvl="1">
              <a:lnSpc>
                <a:spcPts val="3000"/>
              </a:lnSpc>
              <a:buFont typeface="Arial"/>
              <a:buChar char="•"/>
            </a:pPr>
            <a:r>
              <a:rPr lang="en-US" sz="3000">
                <a:solidFill>
                  <a:srgbClr val="000000"/>
                </a:solidFill>
                <a:latin typeface="Handyman"/>
                <a:ea typeface="Handyman"/>
                <a:cs typeface="Handyman"/>
                <a:sym typeface="Handyman"/>
              </a:rPr>
              <a:t>Kalimat efektif adalah kalimat yang  disusun dengan memenuhi kaidah bahasa yang baik dan benar sehingga mudah dipahami dan pesan yang disampaikan dapat diterima dengan jelas oleh pembaca atau pendengar. </a:t>
            </a:r>
          </a:p>
          <a:p>
            <a:pPr algn="just" marL="647700" indent="-323850" lvl="1">
              <a:lnSpc>
                <a:spcPts val="3000"/>
              </a:lnSpc>
              <a:buFont typeface="Arial"/>
              <a:buChar char="•"/>
            </a:pPr>
            <a:r>
              <a:rPr lang="en-US" sz="3000">
                <a:solidFill>
                  <a:srgbClr val="000000"/>
                </a:solidFill>
                <a:latin typeface="Handyman"/>
                <a:ea typeface="Handyman"/>
                <a:cs typeface="Handyman"/>
                <a:sym typeface="Handyman"/>
              </a:rPr>
              <a:t>Kalimat efektif adalah kalimat yang mampu menyampaikan maksud penulis atau pembicara secara tepat serta menghindari ambiguitas atau tafsiran ganda</a:t>
            </a:r>
          </a:p>
        </p:txBody>
      </p:sp>
      <p:sp>
        <p:nvSpPr>
          <p:cNvPr name="TextBox 18" id="18"/>
          <p:cNvSpPr txBox="true"/>
          <p:nvPr/>
        </p:nvSpPr>
        <p:spPr>
          <a:xfrm rot="0">
            <a:off x="2084964" y="6411818"/>
            <a:ext cx="5002608" cy="1362709"/>
          </a:xfrm>
          <a:prstGeom prst="rect">
            <a:avLst/>
          </a:prstGeom>
        </p:spPr>
        <p:txBody>
          <a:bodyPr anchor="t" rtlCol="false" tIns="0" lIns="0" bIns="0" rIns="0">
            <a:spAutoFit/>
          </a:bodyPr>
          <a:lstStyle/>
          <a:p>
            <a:pPr algn="ctr">
              <a:lnSpc>
                <a:spcPts val="4899"/>
              </a:lnSpc>
            </a:pPr>
            <a:r>
              <a:rPr lang="en-US" sz="4899">
                <a:solidFill>
                  <a:srgbClr val="FF3131"/>
                </a:solidFill>
                <a:latin typeface="Handyman"/>
                <a:ea typeface="Handyman"/>
                <a:cs typeface="Handyman"/>
                <a:sym typeface="Handyman"/>
              </a:rPr>
              <a:t>Bagaimana Ciri-Ciri Kalimat Efektif?</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573738" y="-513874"/>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303409" y="9912434"/>
            <a:ext cx="20354123" cy="3086100"/>
            <a:chOff x="0" y="0"/>
            <a:chExt cx="5360757" cy="812800"/>
          </a:xfrm>
        </p:grpSpPr>
        <p:sp>
          <p:nvSpPr>
            <p:cNvPr name="Freeform 4" id="4"/>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5" id="5"/>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6" id="6"/>
          <p:cNvSpPr/>
          <p:nvPr/>
        </p:nvSpPr>
        <p:spPr>
          <a:xfrm flipH="false" flipV="false" rot="170080">
            <a:off x="2405791" y="217050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458031" y="155834"/>
            <a:ext cx="7879907" cy="9495039"/>
            <a:chOff x="0" y="0"/>
            <a:chExt cx="2246798" cy="2707321"/>
          </a:xfrm>
        </p:grpSpPr>
        <p:sp>
          <p:nvSpPr>
            <p:cNvPr name="Freeform 8" id="8"/>
            <p:cNvSpPr/>
            <p:nvPr/>
          </p:nvSpPr>
          <p:spPr>
            <a:xfrm flipH="false" flipV="false" rot="0">
              <a:off x="0" y="0"/>
              <a:ext cx="2246798" cy="2707321"/>
            </a:xfrm>
            <a:custGeom>
              <a:avLst/>
              <a:gdLst/>
              <a:ahLst/>
              <a:cxnLst/>
              <a:rect r="r" b="b" t="t" l="l"/>
              <a:pathLst>
                <a:path h="2707321" w="2246798">
                  <a:moveTo>
                    <a:pt x="19650" y="0"/>
                  </a:moveTo>
                  <a:lnTo>
                    <a:pt x="2227148" y="0"/>
                  </a:lnTo>
                  <a:cubicBezTo>
                    <a:pt x="2232360" y="0"/>
                    <a:pt x="2237358" y="2070"/>
                    <a:pt x="2241043" y="5755"/>
                  </a:cubicBezTo>
                  <a:cubicBezTo>
                    <a:pt x="2244728" y="9440"/>
                    <a:pt x="2246798" y="14438"/>
                    <a:pt x="2246798" y="19650"/>
                  </a:cubicBezTo>
                  <a:lnTo>
                    <a:pt x="2246798" y="2687671"/>
                  </a:lnTo>
                  <a:cubicBezTo>
                    <a:pt x="2246798" y="2692882"/>
                    <a:pt x="2244728" y="2697880"/>
                    <a:pt x="2241043" y="2701565"/>
                  </a:cubicBezTo>
                  <a:cubicBezTo>
                    <a:pt x="2237358" y="2705250"/>
                    <a:pt x="2232360" y="2707321"/>
                    <a:pt x="2227148" y="2707321"/>
                  </a:cubicBezTo>
                  <a:lnTo>
                    <a:pt x="19650" y="2707321"/>
                  </a:lnTo>
                  <a:cubicBezTo>
                    <a:pt x="14438" y="2707321"/>
                    <a:pt x="9440" y="2705250"/>
                    <a:pt x="5755" y="2701565"/>
                  </a:cubicBezTo>
                  <a:cubicBezTo>
                    <a:pt x="2070" y="2697880"/>
                    <a:pt x="0" y="2692882"/>
                    <a:pt x="0" y="2687671"/>
                  </a:cubicBezTo>
                  <a:lnTo>
                    <a:pt x="0" y="19650"/>
                  </a:lnTo>
                  <a:cubicBezTo>
                    <a:pt x="0" y="14438"/>
                    <a:pt x="2070" y="9440"/>
                    <a:pt x="5755" y="5755"/>
                  </a:cubicBezTo>
                  <a:cubicBezTo>
                    <a:pt x="9440" y="2070"/>
                    <a:pt x="14438" y="0"/>
                    <a:pt x="19650" y="0"/>
                  </a:cubicBezTo>
                  <a:close/>
                </a:path>
              </a:pathLst>
            </a:custGeom>
            <a:solidFill>
              <a:srgbClr val="FBF1DE"/>
            </a:solidFill>
            <a:ln w="38100" cap="sq">
              <a:solidFill>
                <a:srgbClr val="191919"/>
              </a:solidFill>
              <a:prstDash val="solid"/>
              <a:miter/>
            </a:ln>
          </p:spPr>
        </p:sp>
        <p:sp>
          <p:nvSpPr>
            <p:cNvPr name="TextBox 9" id="9"/>
            <p:cNvSpPr txBox="true"/>
            <p:nvPr/>
          </p:nvSpPr>
          <p:spPr>
            <a:xfrm>
              <a:off x="0" y="-47625"/>
              <a:ext cx="2246798" cy="2754946"/>
            </a:xfrm>
            <a:prstGeom prst="rect">
              <a:avLst/>
            </a:prstGeom>
          </p:spPr>
          <p:txBody>
            <a:bodyPr anchor="ctr" rtlCol="false" tIns="50800" lIns="50800" bIns="50800" rIns="50800"/>
            <a:lstStyle/>
            <a:p>
              <a:pPr algn="ctr">
                <a:lnSpc>
                  <a:spcPts val="3374"/>
                </a:lnSpc>
              </a:pPr>
            </a:p>
          </p:txBody>
        </p:sp>
      </p:grpSp>
      <p:sp>
        <p:nvSpPr>
          <p:cNvPr name="TextBox 10" id="10"/>
          <p:cNvSpPr txBox="true"/>
          <p:nvPr/>
        </p:nvSpPr>
        <p:spPr>
          <a:xfrm rot="0">
            <a:off x="684012" y="752168"/>
            <a:ext cx="7427944" cy="8245221"/>
          </a:xfrm>
          <a:prstGeom prst="rect">
            <a:avLst/>
          </a:prstGeom>
        </p:spPr>
        <p:txBody>
          <a:bodyPr anchor="t" rtlCol="false" tIns="0" lIns="0" bIns="0" rIns="0">
            <a:spAutoFit/>
          </a:bodyPr>
          <a:lstStyle/>
          <a:p>
            <a:pPr algn="just" marL="582932" indent="-291466" lvl="1">
              <a:lnSpc>
                <a:spcPts val="3267"/>
              </a:lnSpc>
              <a:buAutoNum type="arabicPeriod" startAt="1"/>
            </a:pPr>
            <a:r>
              <a:rPr lang="en-US" sz="2700">
                <a:solidFill>
                  <a:srgbClr val="000000"/>
                </a:solidFill>
                <a:latin typeface="Handyman"/>
                <a:ea typeface="Handyman"/>
                <a:cs typeface="Handyman"/>
                <a:sym typeface="Handyman"/>
              </a:rPr>
              <a:t> </a:t>
            </a:r>
            <a:r>
              <a:rPr lang="en-US" sz="2700">
                <a:solidFill>
                  <a:srgbClr val="FF3131"/>
                </a:solidFill>
                <a:latin typeface="Handyman"/>
                <a:ea typeface="Handyman"/>
                <a:cs typeface="Handyman"/>
                <a:sym typeface="Handyman"/>
              </a:rPr>
              <a:t>Kesepadanan</a:t>
            </a:r>
            <a:r>
              <a:rPr lang="en-US" sz="2700">
                <a:solidFill>
                  <a:srgbClr val="000000"/>
                </a:solidFill>
                <a:latin typeface="Handyman"/>
                <a:ea typeface="Handyman"/>
                <a:cs typeface="Handyman"/>
                <a:sym typeface="Handyman"/>
              </a:rPr>
              <a:t> adalah keseimbangan antara pikiran (gagasan) dan struktur bahasa yang digunakan. Kalimat dikatakan sepadan bila memenuhi kriteria berikut.</a:t>
            </a:r>
          </a:p>
          <a:p>
            <a:pPr algn="just">
              <a:lnSpc>
                <a:spcPts val="3267"/>
              </a:lnSpc>
            </a:pPr>
          </a:p>
          <a:p>
            <a:pPr algn="just" marL="582932" indent="-291466" lvl="1">
              <a:lnSpc>
                <a:spcPts val="3267"/>
              </a:lnSpc>
              <a:buFont typeface="Arial"/>
              <a:buChar char="•"/>
            </a:pPr>
            <a:r>
              <a:rPr lang="en-US" sz="2700">
                <a:solidFill>
                  <a:srgbClr val="000000"/>
                </a:solidFill>
                <a:latin typeface="Handyman"/>
                <a:ea typeface="Handyman"/>
                <a:cs typeface="Handyman"/>
                <a:sym typeface="Handyman"/>
              </a:rPr>
              <a:t>Kalimat memiliki subjek dan predikat yang jelas sehingga penggunaan kata depan atau preposisi </a:t>
            </a:r>
            <a:r>
              <a:rPr lang="en-US" sz="2700">
                <a:solidFill>
                  <a:srgbClr val="FF3131"/>
                </a:solidFill>
                <a:latin typeface="Handyman"/>
                <a:ea typeface="Handyman"/>
                <a:cs typeface="Handyman"/>
                <a:sym typeface="Handyman"/>
              </a:rPr>
              <a:t>di, dalam, untuk, pada, sebagai, tentang, mengenai, menurut</a:t>
            </a:r>
            <a:r>
              <a:rPr lang="en-US" sz="2700">
                <a:solidFill>
                  <a:srgbClr val="000000"/>
                </a:solidFill>
                <a:latin typeface="Handyman"/>
                <a:ea typeface="Handyman"/>
                <a:cs typeface="Handyman"/>
                <a:sym typeface="Handyman"/>
              </a:rPr>
              <a:t> di depan subjek tidak diperlukan.</a:t>
            </a:r>
          </a:p>
          <a:p>
            <a:pPr algn="just">
              <a:lnSpc>
                <a:spcPts val="3267"/>
              </a:lnSpc>
            </a:pPr>
            <a:r>
              <a:rPr lang="en-US" sz="2700">
                <a:solidFill>
                  <a:srgbClr val="000000"/>
                </a:solidFill>
                <a:latin typeface="Handyman"/>
                <a:ea typeface="Handyman"/>
                <a:cs typeface="Handyman"/>
                <a:sym typeface="Handyman"/>
              </a:rPr>
              <a:t>Contoh: </a:t>
            </a:r>
          </a:p>
          <a:p>
            <a:pPr algn="just">
              <a:lnSpc>
                <a:spcPts val="3267"/>
              </a:lnSpc>
            </a:pPr>
            <a:r>
              <a:rPr lang="en-US" sz="2700">
                <a:solidFill>
                  <a:srgbClr val="FF3131"/>
                </a:solidFill>
                <a:latin typeface="Handyman"/>
                <a:ea typeface="Handyman"/>
                <a:cs typeface="Handyman"/>
                <a:sym typeface="Handyman"/>
              </a:rPr>
              <a:t>Bagi</a:t>
            </a:r>
            <a:r>
              <a:rPr lang="en-US" sz="2700">
                <a:solidFill>
                  <a:srgbClr val="000000"/>
                </a:solidFill>
                <a:latin typeface="Handyman"/>
                <a:ea typeface="Handyman"/>
                <a:cs typeface="Handyman"/>
                <a:sym typeface="Handyman"/>
              </a:rPr>
              <a:t> kelas yang memenangkan lomba diharapkan untuk mengambil hadiah di ruang OSIS. (</a:t>
            </a:r>
            <a:r>
              <a:rPr lang="en-US" sz="2700">
                <a:solidFill>
                  <a:srgbClr val="FF3131"/>
                </a:solidFill>
                <a:latin typeface="Handyman"/>
                <a:ea typeface="Handyman"/>
                <a:cs typeface="Handyman"/>
                <a:sym typeface="Handyman"/>
              </a:rPr>
              <a:t>tidak efektif</a:t>
            </a:r>
            <a:r>
              <a:rPr lang="en-US" sz="2700">
                <a:solidFill>
                  <a:srgbClr val="000000"/>
                </a:solidFill>
                <a:latin typeface="Handyman"/>
                <a:ea typeface="Handyman"/>
                <a:cs typeface="Handyman"/>
                <a:sym typeface="Handyman"/>
              </a:rPr>
              <a:t>)</a:t>
            </a:r>
          </a:p>
          <a:p>
            <a:pPr algn="just">
              <a:lnSpc>
                <a:spcPts val="3267"/>
              </a:lnSpc>
            </a:pPr>
            <a:r>
              <a:rPr lang="en-US" sz="2700">
                <a:solidFill>
                  <a:srgbClr val="000000"/>
                </a:solidFill>
                <a:latin typeface="Handyman"/>
                <a:ea typeface="Handyman"/>
                <a:cs typeface="Handyman"/>
                <a:sym typeface="Handyman"/>
              </a:rPr>
              <a:t>Kelas yang memenangkan lomba diharapkan untuk mengambil hadiah di ruang OSIS. (</a:t>
            </a:r>
            <a:r>
              <a:rPr lang="en-US" sz="2700">
                <a:solidFill>
                  <a:srgbClr val="FF3131"/>
                </a:solidFill>
                <a:latin typeface="Handyman"/>
                <a:ea typeface="Handyman"/>
                <a:cs typeface="Handyman"/>
                <a:sym typeface="Handyman"/>
              </a:rPr>
              <a:t>efektif</a:t>
            </a:r>
            <a:r>
              <a:rPr lang="en-US" sz="2700">
                <a:solidFill>
                  <a:srgbClr val="000000"/>
                </a:solidFill>
                <a:latin typeface="Handyman"/>
                <a:ea typeface="Handyman"/>
                <a:cs typeface="Handyman"/>
                <a:sym typeface="Handyman"/>
              </a:rPr>
              <a:t>)</a:t>
            </a:r>
          </a:p>
          <a:p>
            <a:pPr algn="just" marL="582932" indent="-291466" lvl="1">
              <a:lnSpc>
                <a:spcPts val="3267"/>
              </a:lnSpc>
              <a:buFont typeface="Arial"/>
              <a:buChar char="•"/>
            </a:pPr>
            <a:r>
              <a:rPr lang="en-US" sz="2700">
                <a:solidFill>
                  <a:srgbClr val="000000"/>
                </a:solidFill>
                <a:latin typeface="Handyman"/>
                <a:ea typeface="Handyman"/>
                <a:cs typeface="Handyman"/>
                <a:sym typeface="Handyman"/>
              </a:rPr>
              <a:t>Kalimat tidak mengandung subjek ganda</a:t>
            </a:r>
          </a:p>
          <a:p>
            <a:pPr algn="just">
              <a:lnSpc>
                <a:spcPts val="3267"/>
              </a:lnSpc>
            </a:pPr>
            <a:r>
              <a:rPr lang="en-US" sz="2700">
                <a:solidFill>
                  <a:srgbClr val="000000"/>
                </a:solidFill>
                <a:latin typeface="Handyman"/>
                <a:ea typeface="Handyman"/>
                <a:cs typeface="Handyman"/>
                <a:sym typeface="Handyman"/>
              </a:rPr>
              <a:t>Contoh:</a:t>
            </a:r>
          </a:p>
          <a:p>
            <a:pPr algn="just">
              <a:lnSpc>
                <a:spcPts val="3267"/>
              </a:lnSpc>
            </a:pPr>
            <a:r>
              <a:rPr lang="en-US" sz="2700">
                <a:solidFill>
                  <a:srgbClr val="FF3131"/>
                </a:solidFill>
                <a:latin typeface="Handyman"/>
                <a:ea typeface="Handyman"/>
                <a:cs typeface="Handyman"/>
                <a:sym typeface="Handyman"/>
              </a:rPr>
              <a:t>Soal Matematika itu, saya</a:t>
            </a:r>
            <a:r>
              <a:rPr lang="en-US" sz="2700">
                <a:solidFill>
                  <a:srgbClr val="000000"/>
                </a:solidFill>
                <a:latin typeface="Handyman"/>
                <a:ea typeface="Handyman"/>
                <a:cs typeface="Handyman"/>
                <a:sym typeface="Handyman"/>
              </a:rPr>
              <a:t> kurang jelas. (tidak efektif)</a:t>
            </a:r>
          </a:p>
          <a:p>
            <a:pPr algn="just">
              <a:lnSpc>
                <a:spcPts val="3267"/>
              </a:lnSpc>
            </a:pPr>
            <a:r>
              <a:rPr lang="en-US" sz="2700">
                <a:solidFill>
                  <a:srgbClr val="000000"/>
                </a:solidFill>
                <a:latin typeface="Handyman"/>
                <a:ea typeface="Handyman"/>
                <a:cs typeface="Handyman"/>
                <a:sym typeface="Handyman"/>
              </a:rPr>
              <a:t>Saya kurang jelas dengan </a:t>
            </a:r>
            <a:r>
              <a:rPr lang="en-US" sz="2700">
                <a:solidFill>
                  <a:srgbClr val="FF3131"/>
                </a:solidFill>
                <a:latin typeface="Handyman"/>
                <a:ea typeface="Handyman"/>
                <a:cs typeface="Handyman"/>
                <a:sym typeface="Handyman"/>
              </a:rPr>
              <a:t>soal Matematika itu</a:t>
            </a:r>
            <a:r>
              <a:rPr lang="en-US" sz="2700">
                <a:solidFill>
                  <a:srgbClr val="000000"/>
                </a:solidFill>
                <a:latin typeface="Handyman"/>
                <a:ea typeface="Handyman"/>
                <a:cs typeface="Handyman"/>
                <a:sym typeface="Handyman"/>
              </a:rPr>
              <a:t>. (efektif)</a:t>
            </a:r>
          </a:p>
        </p:txBody>
      </p:sp>
      <p:grpSp>
        <p:nvGrpSpPr>
          <p:cNvPr name="Group 11" id="11"/>
          <p:cNvGrpSpPr/>
          <p:nvPr/>
        </p:nvGrpSpPr>
        <p:grpSpPr>
          <a:xfrm rot="0">
            <a:off x="8561373" y="155834"/>
            <a:ext cx="9159791" cy="9495039"/>
            <a:chOff x="0" y="0"/>
            <a:chExt cx="2611731" cy="2707321"/>
          </a:xfrm>
        </p:grpSpPr>
        <p:sp>
          <p:nvSpPr>
            <p:cNvPr name="Freeform 12" id="12"/>
            <p:cNvSpPr/>
            <p:nvPr/>
          </p:nvSpPr>
          <p:spPr>
            <a:xfrm flipH="false" flipV="false" rot="0">
              <a:off x="0" y="0"/>
              <a:ext cx="2611731" cy="2707321"/>
            </a:xfrm>
            <a:custGeom>
              <a:avLst/>
              <a:gdLst/>
              <a:ahLst/>
              <a:cxnLst/>
              <a:rect r="r" b="b" t="t" l="l"/>
              <a:pathLst>
                <a:path h="2707321" w="2611731">
                  <a:moveTo>
                    <a:pt x="16904" y="0"/>
                  </a:moveTo>
                  <a:lnTo>
                    <a:pt x="2594827" y="0"/>
                  </a:lnTo>
                  <a:cubicBezTo>
                    <a:pt x="2599310" y="0"/>
                    <a:pt x="2603610" y="1781"/>
                    <a:pt x="2606780" y="4951"/>
                  </a:cubicBezTo>
                  <a:cubicBezTo>
                    <a:pt x="2609950" y="8121"/>
                    <a:pt x="2611731" y="12421"/>
                    <a:pt x="2611731" y="16904"/>
                  </a:cubicBezTo>
                  <a:lnTo>
                    <a:pt x="2611731" y="2690416"/>
                  </a:lnTo>
                  <a:cubicBezTo>
                    <a:pt x="2611731" y="2699752"/>
                    <a:pt x="2604163" y="2707321"/>
                    <a:pt x="2594827" y="2707321"/>
                  </a:cubicBezTo>
                  <a:lnTo>
                    <a:pt x="16904" y="2707321"/>
                  </a:lnTo>
                  <a:cubicBezTo>
                    <a:pt x="12421" y="2707321"/>
                    <a:pt x="8121" y="2705540"/>
                    <a:pt x="4951" y="2702370"/>
                  </a:cubicBezTo>
                  <a:cubicBezTo>
                    <a:pt x="1781" y="2699199"/>
                    <a:pt x="0" y="2694900"/>
                    <a:pt x="0" y="2690416"/>
                  </a:cubicBezTo>
                  <a:lnTo>
                    <a:pt x="0" y="16904"/>
                  </a:lnTo>
                  <a:cubicBezTo>
                    <a:pt x="0" y="7568"/>
                    <a:pt x="7568" y="0"/>
                    <a:pt x="16904" y="0"/>
                  </a:cubicBezTo>
                  <a:close/>
                </a:path>
              </a:pathLst>
            </a:custGeom>
            <a:solidFill>
              <a:srgbClr val="FBF1DE"/>
            </a:solidFill>
            <a:ln w="38100" cap="sq">
              <a:solidFill>
                <a:srgbClr val="191919"/>
              </a:solidFill>
              <a:prstDash val="solid"/>
              <a:miter/>
            </a:ln>
          </p:spPr>
        </p:sp>
        <p:sp>
          <p:nvSpPr>
            <p:cNvPr name="TextBox 13" id="13"/>
            <p:cNvSpPr txBox="true"/>
            <p:nvPr/>
          </p:nvSpPr>
          <p:spPr>
            <a:xfrm>
              <a:off x="0" y="-47625"/>
              <a:ext cx="2611731" cy="2754946"/>
            </a:xfrm>
            <a:prstGeom prst="rect">
              <a:avLst/>
            </a:prstGeom>
          </p:spPr>
          <p:txBody>
            <a:bodyPr anchor="ctr" rtlCol="false" tIns="50800" lIns="50800" bIns="50800" rIns="50800"/>
            <a:lstStyle/>
            <a:p>
              <a:pPr algn="ctr">
                <a:lnSpc>
                  <a:spcPts val="3374"/>
                </a:lnSpc>
              </a:pPr>
            </a:p>
          </p:txBody>
        </p:sp>
      </p:grpSp>
      <p:sp>
        <p:nvSpPr>
          <p:cNvPr name="TextBox 14" id="14"/>
          <p:cNvSpPr txBox="true"/>
          <p:nvPr/>
        </p:nvSpPr>
        <p:spPr>
          <a:xfrm rot="0">
            <a:off x="8799661" y="371295"/>
            <a:ext cx="8683214" cy="9483344"/>
          </a:xfrm>
          <a:prstGeom prst="rect">
            <a:avLst/>
          </a:prstGeom>
        </p:spPr>
        <p:txBody>
          <a:bodyPr anchor="t" rtlCol="false" tIns="0" lIns="0" bIns="0" rIns="0">
            <a:spAutoFit/>
          </a:bodyPr>
          <a:lstStyle/>
          <a:p>
            <a:pPr algn="just">
              <a:lnSpc>
                <a:spcPts val="3388"/>
              </a:lnSpc>
            </a:pPr>
            <a:r>
              <a:rPr lang="en-US" sz="2800">
                <a:solidFill>
                  <a:srgbClr val="FF3131"/>
                </a:solidFill>
                <a:latin typeface="Handyman"/>
                <a:ea typeface="Handyman"/>
                <a:cs typeface="Handyman"/>
                <a:sym typeface="Handyman"/>
              </a:rPr>
              <a:t>2. Keparalelan</a:t>
            </a:r>
            <a:r>
              <a:rPr lang="en-US" sz="2800">
                <a:solidFill>
                  <a:srgbClr val="000000"/>
                </a:solidFill>
                <a:latin typeface="Handyman"/>
                <a:ea typeface="Handyman"/>
                <a:cs typeface="Handyman"/>
                <a:sym typeface="Handyman"/>
              </a:rPr>
              <a:t> </a:t>
            </a:r>
            <a:r>
              <a:rPr lang="en-US" sz="2800">
                <a:solidFill>
                  <a:srgbClr val="FF3131"/>
                </a:solidFill>
                <a:latin typeface="Handyman"/>
                <a:ea typeface="Handyman"/>
                <a:cs typeface="Handyman"/>
                <a:sym typeface="Handyman"/>
              </a:rPr>
              <a:t>(kesejajran bentuk)</a:t>
            </a:r>
            <a:r>
              <a:rPr lang="en-US" sz="2800">
                <a:solidFill>
                  <a:srgbClr val="000000"/>
                </a:solidFill>
                <a:latin typeface="Handyman"/>
                <a:ea typeface="Handyman"/>
                <a:cs typeface="Handyman"/>
                <a:sym typeface="Handyman"/>
              </a:rPr>
              <a:t> adalah penggunaan bentuk-bentuk bahasa yang sama atau sejajar untuk unsur-unsur yang memiliki fungsi gramatikal setara dalam sebuah kalimat yang memiliki tujuan menjaga keseimbangan, keteraturan, dan kejelasan dalam penulisan, terutama ketika Anda membuat daftar atau perincian. </a:t>
            </a:r>
          </a:p>
          <a:p>
            <a:pPr algn="just">
              <a:lnSpc>
                <a:spcPts val="3388"/>
              </a:lnSpc>
            </a:pPr>
            <a:r>
              <a:rPr lang="en-US" sz="2800">
                <a:solidFill>
                  <a:srgbClr val="000000"/>
                </a:solidFill>
                <a:latin typeface="Handyman"/>
                <a:ea typeface="Handyman"/>
                <a:cs typeface="Handyman"/>
                <a:sym typeface="Handyman"/>
              </a:rPr>
              <a:t>Ciri-Ciri Utama Keparalelan</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Penggunaan kategori kata yang sama: Jika satu unsur berupa kata benda, unsur lain yang sejajar juga harus kata benda. Jika kata kerja, kata kerja juga.</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Penggunaan imbuhan yang konsisten: Jika satu unsur menggunakan imbuhan tertentu (misalnya, awalan 'me-', akhiran '-an'), unsur lain yang sejajar juga harus menggunakan imbuhan yang serupa.</a:t>
            </a:r>
          </a:p>
          <a:p>
            <a:pPr algn="just">
              <a:lnSpc>
                <a:spcPts val="3388"/>
              </a:lnSpc>
            </a:pPr>
            <a:r>
              <a:rPr lang="en-US" sz="2800">
                <a:solidFill>
                  <a:srgbClr val="000000"/>
                </a:solidFill>
                <a:latin typeface="Handyman"/>
                <a:ea typeface="Handyman"/>
                <a:cs typeface="Handyman"/>
                <a:sym typeface="Handyman"/>
              </a:rPr>
              <a:t>Contoh:</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Setiap anggota kelompok harus berpartisipasi aktif dalam diskusi dengan </a:t>
            </a:r>
            <a:r>
              <a:rPr lang="en-US" sz="2800">
                <a:solidFill>
                  <a:srgbClr val="FF3131"/>
                </a:solidFill>
                <a:latin typeface="Handyman"/>
                <a:ea typeface="Handyman"/>
                <a:cs typeface="Handyman"/>
                <a:sym typeface="Handyman"/>
              </a:rPr>
              <a:t>menyampaikan</a:t>
            </a:r>
            <a:r>
              <a:rPr lang="en-US" sz="2800">
                <a:solidFill>
                  <a:srgbClr val="000000"/>
                </a:solidFill>
                <a:latin typeface="Handyman"/>
                <a:ea typeface="Handyman"/>
                <a:cs typeface="Handyman"/>
                <a:sym typeface="Handyman"/>
              </a:rPr>
              <a:t> ide, </a:t>
            </a:r>
            <a:r>
              <a:rPr lang="en-US" sz="2800">
                <a:solidFill>
                  <a:srgbClr val="FF3131"/>
                </a:solidFill>
                <a:latin typeface="Handyman"/>
                <a:ea typeface="Handyman"/>
                <a:cs typeface="Handyman"/>
                <a:sym typeface="Handyman"/>
              </a:rPr>
              <a:t>memberikan</a:t>
            </a:r>
            <a:r>
              <a:rPr lang="en-US" sz="2800">
                <a:solidFill>
                  <a:srgbClr val="000000"/>
                </a:solidFill>
                <a:latin typeface="Handyman"/>
                <a:ea typeface="Handyman"/>
                <a:cs typeface="Handyman"/>
                <a:sym typeface="Handyman"/>
              </a:rPr>
              <a:t> masukan, dan </a:t>
            </a:r>
            <a:r>
              <a:rPr lang="en-US" sz="2800">
                <a:solidFill>
                  <a:srgbClr val="FF3131"/>
                </a:solidFill>
                <a:latin typeface="Handyman"/>
                <a:ea typeface="Handyman"/>
                <a:cs typeface="Handyman"/>
                <a:sym typeface="Handyman"/>
              </a:rPr>
              <a:t>menghargai </a:t>
            </a:r>
            <a:r>
              <a:rPr lang="en-US" sz="2800">
                <a:solidFill>
                  <a:srgbClr val="000000"/>
                </a:solidFill>
                <a:latin typeface="Handyman"/>
                <a:ea typeface="Handyman"/>
                <a:cs typeface="Handyman"/>
                <a:sym typeface="Handyman"/>
              </a:rPr>
              <a:t>setiap pendapat.</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Analisis data dilakukan untuk mencari </a:t>
            </a:r>
            <a:r>
              <a:rPr lang="en-US" sz="2800">
                <a:solidFill>
                  <a:srgbClr val="FF3131"/>
                </a:solidFill>
                <a:latin typeface="Handyman"/>
                <a:ea typeface="Handyman"/>
                <a:cs typeface="Handyman"/>
                <a:sym typeface="Handyman"/>
              </a:rPr>
              <a:t>pola,</a:t>
            </a:r>
            <a:r>
              <a:rPr lang="en-US" sz="2800">
                <a:solidFill>
                  <a:srgbClr val="000000"/>
                </a:solidFill>
                <a:latin typeface="Handyman"/>
                <a:ea typeface="Handyman"/>
                <a:cs typeface="Handyman"/>
                <a:sym typeface="Handyman"/>
              </a:rPr>
              <a:t> </a:t>
            </a:r>
            <a:r>
              <a:rPr lang="en-US" sz="2800">
                <a:solidFill>
                  <a:srgbClr val="FF3131"/>
                </a:solidFill>
                <a:latin typeface="Handyman"/>
                <a:ea typeface="Handyman"/>
                <a:cs typeface="Handyman"/>
                <a:sym typeface="Handyman"/>
              </a:rPr>
              <a:t>hubungan</a:t>
            </a:r>
            <a:r>
              <a:rPr lang="en-US" sz="2800">
                <a:solidFill>
                  <a:srgbClr val="000000"/>
                </a:solidFill>
                <a:latin typeface="Handyman"/>
                <a:ea typeface="Handyman"/>
                <a:cs typeface="Handyman"/>
                <a:sym typeface="Handyman"/>
              </a:rPr>
              <a:t>, atau </a:t>
            </a:r>
            <a:r>
              <a:rPr lang="en-US" sz="2800">
                <a:solidFill>
                  <a:srgbClr val="FF3131"/>
                </a:solidFill>
                <a:latin typeface="Handyman"/>
                <a:ea typeface="Handyman"/>
                <a:cs typeface="Handyman"/>
                <a:sym typeface="Handyman"/>
              </a:rPr>
              <a:t>tren</a:t>
            </a:r>
            <a:r>
              <a:rPr lang="en-US" sz="2800">
                <a:solidFill>
                  <a:srgbClr val="000000"/>
                </a:solidFill>
                <a:latin typeface="Handyman"/>
                <a:ea typeface="Handyman"/>
                <a:cs typeface="Handyman"/>
                <a:sym typeface="Handyman"/>
              </a:rPr>
              <a:t> yang dapat membantu menjawab masalah penelitian.</a:t>
            </a:r>
          </a:p>
          <a:p>
            <a:pPr algn="just">
              <a:lnSpc>
                <a:spcPts val="3388"/>
              </a:lnSpc>
            </a:p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573738" y="-513874"/>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303409" y="9912434"/>
            <a:ext cx="20354123" cy="3086100"/>
            <a:chOff x="0" y="0"/>
            <a:chExt cx="5360757" cy="812800"/>
          </a:xfrm>
        </p:grpSpPr>
        <p:sp>
          <p:nvSpPr>
            <p:cNvPr name="Freeform 4" id="4"/>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5" id="5"/>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6" id="6"/>
          <p:cNvSpPr/>
          <p:nvPr/>
        </p:nvSpPr>
        <p:spPr>
          <a:xfrm flipH="false" flipV="false" rot="170080">
            <a:off x="2405791" y="217050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458031" y="155834"/>
            <a:ext cx="8685969" cy="9756600"/>
            <a:chOff x="0" y="0"/>
            <a:chExt cx="2476630" cy="2781899"/>
          </a:xfrm>
        </p:grpSpPr>
        <p:sp>
          <p:nvSpPr>
            <p:cNvPr name="Freeform 8" id="8"/>
            <p:cNvSpPr/>
            <p:nvPr/>
          </p:nvSpPr>
          <p:spPr>
            <a:xfrm flipH="false" flipV="false" rot="0">
              <a:off x="0" y="0"/>
              <a:ext cx="2476630" cy="2781899"/>
            </a:xfrm>
            <a:custGeom>
              <a:avLst/>
              <a:gdLst/>
              <a:ahLst/>
              <a:cxnLst/>
              <a:rect r="r" b="b" t="t" l="l"/>
              <a:pathLst>
                <a:path h="2781899" w="2476630">
                  <a:moveTo>
                    <a:pt x="17826" y="0"/>
                  </a:moveTo>
                  <a:lnTo>
                    <a:pt x="2458804" y="0"/>
                  </a:lnTo>
                  <a:cubicBezTo>
                    <a:pt x="2463532" y="0"/>
                    <a:pt x="2468066" y="1878"/>
                    <a:pt x="2471409" y="5221"/>
                  </a:cubicBezTo>
                  <a:cubicBezTo>
                    <a:pt x="2474752" y="8564"/>
                    <a:pt x="2476630" y="13098"/>
                    <a:pt x="2476630" y="17826"/>
                  </a:cubicBezTo>
                  <a:lnTo>
                    <a:pt x="2476630" y="2764073"/>
                  </a:lnTo>
                  <a:cubicBezTo>
                    <a:pt x="2476630" y="2768801"/>
                    <a:pt x="2474752" y="2773335"/>
                    <a:pt x="2471409" y="2776678"/>
                  </a:cubicBezTo>
                  <a:cubicBezTo>
                    <a:pt x="2468066" y="2780021"/>
                    <a:pt x="2463532" y="2781899"/>
                    <a:pt x="2458804" y="2781899"/>
                  </a:cubicBezTo>
                  <a:lnTo>
                    <a:pt x="17826" y="2781899"/>
                  </a:lnTo>
                  <a:cubicBezTo>
                    <a:pt x="13098" y="2781899"/>
                    <a:pt x="8564" y="2780021"/>
                    <a:pt x="5221" y="2776678"/>
                  </a:cubicBezTo>
                  <a:cubicBezTo>
                    <a:pt x="1878" y="2773335"/>
                    <a:pt x="0" y="2768801"/>
                    <a:pt x="0" y="2764073"/>
                  </a:cubicBezTo>
                  <a:lnTo>
                    <a:pt x="0" y="17826"/>
                  </a:lnTo>
                  <a:cubicBezTo>
                    <a:pt x="0" y="13098"/>
                    <a:pt x="1878" y="8564"/>
                    <a:pt x="5221" y="5221"/>
                  </a:cubicBezTo>
                  <a:cubicBezTo>
                    <a:pt x="8564" y="1878"/>
                    <a:pt x="13098" y="0"/>
                    <a:pt x="17826" y="0"/>
                  </a:cubicBezTo>
                  <a:close/>
                </a:path>
              </a:pathLst>
            </a:custGeom>
            <a:solidFill>
              <a:srgbClr val="FBF1DE"/>
            </a:solidFill>
            <a:ln w="38100" cap="sq">
              <a:solidFill>
                <a:srgbClr val="191919"/>
              </a:solidFill>
              <a:prstDash val="solid"/>
              <a:miter/>
            </a:ln>
          </p:spPr>
        </p:sp>
        <p:sp>
          <p:nvSpPr>
            <p:cNvPr name="TextBox 9" id="9"/>
            <p:cNvSpPr txBox="true"/>
            <p:nvPr/>
          </p:nvSpPr>
          <p:spPr>
            <a:xfrm>
              <a:off x="0" y="-47625"/>
              <a:ext cx="2476630" cy="2829524"/>
            </a:xfrm>
            <a:prstGeom prst="rect">
              <a:avLst/>
            </a:prstGeom>
          </p:spPr>
          <p:txBody>
            <a:bodyPr anchor="ctr" rtlCol="false" tIns="50800" lIns="50800" bIns="50800" rIns="50800"/>
            <a:lstStyle/>
            <a:p>
              <a:pPr algn="ctr">
                <a:lnSpc>
                  <a:spcPts val="3374"/>
                </a:lnSpc>
              </a:pPr>
            </a:p>
          </p:txBody>
        </p:sp>
      </p:grpSp>
      <p:grpSp>
        <p:nvGrpSpPr>
          <p:cNvPr name="Group 10" id="10"/>
          <p:cNvGrpSpPr/>
          <p:nvPr/>
        </p:nvGrpSpPr>
        <p:grpSpPr>
          <a:xfrm rot="0">
            <a:off x="9403322" y="155834"/>
            <a:ext cx="8608697" cy="4306891"/>
            <a:chOff x="0" y="0"/>
            <a:chExt cx="2454598" cy="1228024"/>
          </a:xfrm>
        </p:grpSpPr>
        <p:sp>
          <p:nvSpPr>
            <p:cNvPr name="Freeform 11" id="11"/>
            <p:cNvSpPr/>
            <p:nvPr/>
          </p:nvSpPr>
          <p:spPr>
            <a:xfrm flipH="false" flipV="false" rot="0">
              <a:off x="0" y="0"/>
              <a:ext cx="2454598" cy="1228024"/>
            </a:xfrm>
            <a:custGeom>
              <a:avLst/>
              <a:gdLst/>
              <a:ahLst/>
              <a:cxnLst/>
              <a:rect r="r" b="b" t="t" l="l"/>
              <a:pathLst>
                <a:path h="1228024" w="2454598">
                  <a:moveTo>
                    <a:pt x="17986" y="0"/>
                  </a:moveTo>
                  <a:lnTo>
                    <a:pt x="2436611" y="0"/>
                  </a:lnTo>
                  <a:cubicBezTo>
                    <a:pt x="2446545" y="0"/>
                    <a:pt x="2454598" y="8053"/>
                    <a:pt x="2454598" y="17986"/>
                  </a:cubicBezTo>
                  <a:lnTo>
                    <a:pt x="2454598" y="1210038"/>
                  </a:lnTo>
                  <a:cubicBezTo>
                    <a:pt x="2454598" y="1219971"/>
                    <a:pt x="2446545" y="1228024"/>
                    <a:pt x="2436611" y="1228024"/>
                  </a:cubicBezTo>
                  <a:lnTo>
                    <a:pt x="17986" y="1228024"/>
                  </a:lnTo>
                  <a:cubicBezTo>
                    <a:pt x="8053" y="1228024"/>
                    <a:pt x="0" y="1219971"/>
                    <a:pt x="0" y="1210038"/>
                  </a:cubicBezTo>
                  <a:lnTo>
                    <a:pt x="0" y="17986"/>
                  </a:lnTo>
                  <a:cubicBezTo>
                    <a:pt x="0" y="8053"/>
                    <a:pt x="8053" y="0"/>
                    <a:pt x="17986" y="0"/>
                  </a:cubicBezTo>
                  <a:close/>
                </a:path>
              </a:pathLst>
            </a:custGeom>
            <a:solidFill>
              <a:srgbClr val="FBF1DE"/>
            </a:solidFill>
            <a:ln w="38100" cap="sq">
              <a:solidFill>
                <a:srgbClr val="191919"/>
              </a:solidFill>
              <a:prstDash val="solid"/>
              <a:miter/>
            </a:ln>
          </p:spPr>
        </p:sp>
        <p:sp>
          <p:nvSpPr>
            <p:cNvPr name="TextBox 12" id="12"/>
            <p:cNvSpPr txBox="true"/>
            <p:nvPr/>
          </p:nvSpPr>
          <p:spPr>
            <a:xfrm>
              <a:off x="0" y="-47625"/>
              <a:ext cx="2454598" cy="1275649"/>
            </a:xfrm>
            <a:prstGeom prst="rect">
              <a:avLst/>
            </a:prstGeom>
          </p:spPr>
          <p:txBody>
            <a:bodyPr anchor="ctr" rtlCol="false" tIns="50800" lIns="50800" bIns="50800" rIns="50800"/>
            <a:lstStyle/>
            <a:p>
              <a:pPr algn="ctr">
                <a:lnSpc>
                  <a:spcPts val="3374"/>
                </a:lnSpc>
              </a:pPr>
            </a:p>
          </p:txBody>
        </p:sp>
      </p:grpSp>
      <p:grpSp>
        <p:nvGrpSpPr>
          <p:cNvPr name="Group 13" id="13"/>
          <p:cNvGrpSpPr/>
          <p:nvPr/>
        </p:nvGrpSpPr>
        <p:grpSpPr>
          <a:xfrm rot="0">
            <a:off x="3054424" y="2680197"/>
            <a:ext cx="950610" cy="950610"/>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5" id="15"/>
            <p:cNvSpPr txBox="true"/>
            <p:nvPr/>
          </p:nvSpPr>
          <p:spPr>
            <a:xfrm>
              <a:off x="76200" y="28575"/>
              <a:ext cx="660400" cy="708025"/>
            </a:xfrm>
            <a:prstGeom prst="rect">
              <a:avLst/>
            </a:prstGeom>
          </p:spPr>
          <p:txBody>
            <a:bodyPr anchor="ctr" rtlCol="false" tIns="50800" lIns="50800" bIns="50800" rIns="50800"/>
            <a:lstStyle/>
            <a:p>
              <a:pPr algn="ctr">
                <a:lnSpc>
                  <a:spcPts val="3374"/>
                </a:lnSpc>
              </a:pPr>
            </a:p>
          </p:txBody>
        </p:sp>
      </p:grpSp>
      <p:sp>
        <p:nvSpPr>
          <p:cNvPr name="TextBox 16" id="16"/>
          <p:cNvSpPr txBox="true"/>
          <p:nvPr/>
        </p:nvSpPr>
        <p:spPr>
          <a:xfrm rot="0">
            <a:off x="727301" y="371295"/>
            <a:ext cx="8147428" cy="10293096"/>
          </a:xfrm>
          <a:prstGeom prst="rect">
            <a:avLst/>
          </a:prstGeom>
        </p:spPr>
        <p:txBody>
          <a:bodyPr anchor="t" rtlCol="false" tIns="0" lIns="0" bIns="0" rIns="0">
            <a:spAutoFit/>
          </a:bodyPr>
          <a:lstStyle/>
          <a:p>
            <a:pPr algn="just">
              <a:lnSpc>
                <a:spcPts val="3267"/>
              </a:lnSpc>
            </a:pPr>
            <a:r>
              <a:rPr lang="en-US" sz="2700">
                <a:solidFill>
                  <a:srgbClr val="FF3131"/>
                </a:solidFill>
                <a:latin typeface="Handyman"/>
                <a:ea typeface="Handyman"/>
                <a:cs typeface="Handyman"/>
                <a:sym typeface="Handyman"/>
              </a:rPr>
              <a:t>3. Kehematan</a:t>
            </a:r>
            <a:r>
              <a:rPr lang="en-US" sz="2700">
                <a:solidFill>
                  <a:srgbClr val="000000"/>
                </a:solidFill>
                <a:latin typeface="Handyman"/>
                <a:ea typeface="Handyman"/>
                <a:cs typeface="Handyman"/>
                <a:sym typeface="Handyman"/>
              </a:rPr>
              <a:t>  adalah penghematan dalam menggunakan kata, frase, atau bentuk lain yang dianggap tidak perlu. </a:t>
            </a:r>
          </a:p>
          <a:p>
            <a:pPr algn="just">
              <a:lnSpc>
                <a:spcPts val="3267"/>
              </a:lnSpc>
            </a:pPr>
            <a:r>
              <a:rPr lang="en-US" sz="2700">
                <a:solidFill>
                  <a:srgbClr val="FF3131"/>
                </a:solidFill>
                <a:latin typeface="Handyman"/>
                <a:ea typeface="Handyman"/>
                <a:cs typeface="Handyman"/>
                <a:sym typeface="Handyman"/>
              </a:rPr>
              <a:t>Macam-macam penghematan</a:t>
            </a:r>
          </a:p>
          <a:p>
            <a:pPr algn="just" marL="582932" indent="-291466" lvl="1">
              <a:lnSpc>
                <a:spcPts val="3267"/>
              </a:lnSpc>
              <a:buFont typeface="Arial"/>
              <a:buChar char="•"/>
            </a:pPr>
            <a:r>
              <a:rPr lang="en-US" sz="2700">
                <a:solidFill>
                  <a:srgbClr val="000000"/>
                </a:solidFill>
                <a:latin typeface="Handyman"/>
                <a:ea typeface="Handyman"/>
                <a:cs typeface="Handyman"/>
                <a:sym typeface="Handyman"/>
              </a:rPr>
              <a:t>Penghematan pengulangan subjek terjadi ketika subjek yang sama diulang dalam satu kalimat majemuk atau berurutan, padahal tidak diperlukan.</a:t>
            </a:r>
          </a:p>
          <a:p>
            <a:pPr algn="just">
              <a:lnSpc>
                <a:spcPts val="3267"/>
              </a:lnSpc>
            </a:pPr>
            <a:r>
              <a:rPr lang="en-US" sz="2700">
                <a:solidFill>
                  <a:srgbClr val="000000"/>
                </a:solidFill>
                <a:latin typeface="Handyman"/>
                <a:ea typeface="Handyman"/>
                <a:cs typeface="Handyman"/>
                <a:sym typeface="Handyman"/>
              </a:rPr>
              <a:t>Contoh: Setelah </a:t>
            </a:r>
            <a:r>
              <a:rPr lang="en-US" sz="2700">
                <a:solidFill>
                  <a:srgbClr val="FF3131"/>
                </a:solidFill>
                <a:latin typeface="Handyman"/>
                <a:ea typeface="Handyman"/>
                <a:cs typeface="Handyman"/>
                <a:sym typeface="Handyman"/>
              </a:rPr>
              <a:t>peneliti</a:t>
            </a:r>
            <a:r>
              <a:rPr lang="en-US" sz="2700">
                <a:solidFill>
                  <a:srgbClr val="000000"/>
                </a:solidFill>
                <a:latin typeface="Handyman"/>
                <a:ea typeface="Handyman"/>
                <a:cs typeface="Handyman"/>
                <a:sym typeface="Handyman"/>
              </a:rPr>
              <a:t> menyiapkan semua alat dan gahan yang diperlukan, </a:t>
            </a:r>
            <a:r>
              <a:rPr lang="en-US" sz="2700">
                <a:solidFill>
                  <a:srgbClr val="FF3131"/>
                </a:solidFill>
                <a:latin typeface="Handyman"/>
                <a:ea typeface="Handyman"/>
                <a:cs typeface="Handyman"/>
                <a:sym typeface="Handyman"/>
              </a:rPr>
              <a:t>peneliti</a:t>
            </a:r>
            <a:r>
              <a:rPr lang="en-US" sz="2700">
                <a:solidFill>
                  <a:srgbClr val="000000"/>
                </a:solidFill>
                <a:latin typeface="Handyman"/>
                <a:ea typeface="Handyman"/>
                <a:cs typeface="Handyman"/>
                <a:sym typeface="Handyman"/>
              </a:rPr>
              <a:t> melakukan langkah kerja sesuai yang ditetapkan. </a:t>
            </a:r>
          </a:p>
          <a:p>
            <a:pPr algn="just" marL="582932" indent="-291466" lvl="1">
              <a:lnSpc>
                <a:spcPts val="3267"/>
              </a:lnSpc>
              <a:buFont typeface="Arial"/>
              <a:buChar char="•"/>
            </a:pPr>
            <a:r>
              <a:rPr lang="en-US" sz="2700">
                <a:solidFill>
                  <a:srgbClr val="000000"/>
                </a:solidFill>
                <a:latin typeface="Handyman"/>
                <a:ea typeface="Handyman"/>
                <a:cs typeface="Handyman"/>
                <a:sym typeface="Handyman"/>
              </a:rPr>
              <a:t>Penghematan penggunaan kata yang bermakna sama (Sinonim) </a:t>
            </a:r>
          </a:p>
          <a:p>
            <a:pPr algn="just">
              <a:lnSpc>
                <a:spcPts val="3267"/>
              </a:lnSpc>
            </a:pPr>
            <a:r>
              <a:rPr lang="en-US" sz="2700">
                <a:solidFill>
                  <a:srgbClr val="000000"/>
                </a:solidFill>
                <a:latin typeface="Handyman"/>
                <a:ea typeface="Handyman"/>
                <a:cs typeface="Handyman"/>
                <a:sym typeface="Handyman"/>
              </a:rPr>
              <a:t>Contoh:</a:t>
            </a:r>
          </a:p>
          <a:p>
            <a:pPr algn="just">
              <a:lnSpc>
                <a:spcPts val="3267"/>
              </a:lnSpc>
            </a:pPr>
            <a:r>
              <a:rPr lang="en-US" sz="2700">
                <a:solidFill>
                  <a:srgbClr val="000000"/>
                </a:solidFill>
                <a:latin typeface="Handyman"/>
                <a:ea typeface="Handyman"/>
                <a:cs typeface="Handyman"/>
                <a:sym typeface="Handyman"/>
              </a:rPr>
              <a:t>Hasil percobaan ini menunjukkan b</a:t>
            </a:r>
            <a:r>
              <a:rPr lang="en-US" sz="2700">
                <a:solidFill>
                  <a:srgbClr val="000000"/>
                </a:solidFill>
                <a:latin typeface="Handyman"/>
                <a:ea typeface="Handyman"/>
                <a:cs typeface="Handyman"/>
                <a:sym typeface="Handyman"/>
              </a:rPr>
              <a:t>a</a:t>
            </a:r>
            <a:r>
              <a:rPr lang="en-US" sz="2700">
                <a:solidFill>
                  <a:srgbClr val="000000"/>
                </a:solidFill>
                <a:latin typeface="Handyman"/>
                <a:ea typeface="Handyman"/>
                <a:cs typeface="Handyman"/>
                <a:sym typeface="Handyman"/>
              </a:rPr>
              <a:t>hwa ada</a:t>
            </a:r>
            <a:r>
              <a:rPr lang="en-US" sz="2700">
                <a:solidFill>
                  <a:srgbClr val="000000"/>
                </a:solidFill>
                <a:latin typeface="Handyman"/>
                <a:ea typeface="Handyman"/>
                <a:cs typeface="Handyman"/>
                <a:sym typeface="Handyman"/>
              </a:rPr>
              <a:t> </a:t>
            </a:r>
            <a:r>
              <a:rPr lang="en-US" sz="2700">
                <a:solidFill>
                  <a:srgbClr val="FF3131"/>
                </a:solidFill>
                <a:latin typeface="Handyman"/>
                <a:ea typeface="Handyman"/>
                <a:cs typeface="Handyman"/>
                <a:sym typeface="Handyman"/>
              </a:rPr>
              <a:t>peningkatan yang naik</a:t>
            </a:r>
            <a:r>
              <a:rPr lang="en-US" sz="2700">
                <a:solidFill>
                  <a:srgbClr val="000000"/>
                </a:solidFill>
                <a:latin typeface="Handyman"/>
                <a:ea typeface="Handyman"/>
                <a:cs typeface="Handyman"/>
                <a:sym typeface="Handyman"/>
              </a:rPr>
              <a:t> pada laju reaksi. (</a:t>
            </a:r>
            <a:r>
              <a:rPr lang="en-US" sz="2700">
                <a:solidFill>
                  <a:srgbClr val="FF3131"/>
                </a:solidFill>
                <a:latin typeface="Handyman"/>
                <a:ea typeface="Handyman"/>
                <a:cs typeface="Handyman"/>
                <a:sym typeface="Handyman"/>
              </a:rPr>
              <a:t>yang naik dihilangka</a:t>
            </a:r>
            <a:r>
              <a:rPr lang="en-US" sz="2700">
                <a:solidFill>
                  <a:srgbClr val="000000"/>
                </a:solidFill>
                <a:latin typeface="Handyman"/>
                <a:ea typeface="Handyman"/>
                <a:cs typeface="Handyman"/>
                <a:sym typeface="Handyman"/>
              </a:rPr>
              <a:t>n)</a:t>
            </a:r>
          </a:p>
          <a:p>
            <a:pPr algn="just" marL="582932" indent="-291466" lvl="1">
              <a:lnSpc>
                <a:spcPts val="3267"/>
              </a:lnSpc>
              <a:buFont typeface="Arial"/>
              <a:buChar char="•"/>
            </a:pPr>
            <a:r>
              <a:rPr lang="en-US" sz="2700">
                <a:solidFill>
                  <a:srgbClr val="000000"/>
                </a:solidFill>
                <a:latin typeface="Handyman"/>
                <a:ea typeface="Handyman"/>
                <a:cs typeface="Handyman"/>
                <a:sym typeface="Handyman"/>
              </a:rPr>
              <a:t>Penghematan penggunaan kata keterangan kuantitas/intensitas yang berlebihan</a:t>
            </a:r>
          </a:p>
          <a:p>
            <a:pPr algn="just">
              <a:lnSpc>
                <a:spcPts val="3267"/>
              </a:lnSpc>
            </a:pPr>
            <a:r>
              <a:rPr lang="en-US" sz="2700">
                <a:solidFill>
                  <a:srgbClr val="000000"/>
                </a:solidFill>
                <a:latin typeface="Handyman"/>
                <a:ea typeface="Handyman"/>
                <a:cs typeface="Handyman"/>
                <a:sym typeface="Handyman"/>
              </a:rPr>
              <a:t>Contoh:</a:t>
            </a:r>
          </a:p>
          <a:p>
            <a:pPr algn="just">
              <a:lnSpc>
                <a:spcPts val="3267"/>
              </a:lnSpc>
            </a:pPr>
            <a:r>
              <a:rPr lang="en-US" sz="2700">
                <a:solidFill>
                  <a:srgbClr val="000000"/>
                </a:solidFill>
                <a:latin typeface="Handyman"/>
                <a:ea typeface="Handyman"/>
                <a:cs typeface="Handyman"/>
                <a:sym typeface="Handyman"/>
              </a:rPr>
              <a:t>Percobaan bisa diselesaikan dengan </a:t>
            </a:r>
            <a:r>
              <a:rPr lang="en-US" sz="2700">
                <a:solidFill>
                  <a:srgbClr val="FF3131"/>
                </a:solidFill>
                <a:latin typeface="Handyman"/>
                <a:ea typeface="Handyman"/>
                <a:cs typeface="Handyman"/>
                <a:sym typeface="Handyman"/>
              </a:rPr>
              <a:t>amat sangat</a:t>
            </a:r>
            <a:r>
              <a:rPr lang="en-US" sz="2700">
                <a:solidFill>
                  <a:srgbClr val="000000"/>
                </a:solidFill>
                <a:latin typeface="Handyman"/>
                <a:ea typeface="Handyman"/>
                <a:cs typeface="Handyman"/>
                <a:sym typeface="Handyman"/>
              </a:rPr>
              <a:t> baik.</a:t>
            </a:r>
          </a:p>
          <a:p>
            <a:pPr algn="just" marL="582932" indent="-291466" lvl="1">
              <a:lnSpc>
                <a:spcPts val="3267"/>
              </a:lnSpc>
              <a:buFont typeface="Arial"/>
              <a:buChar char="•"/>
            </a:pPr>
            <a:r>
              <a:rPr lang="en-US" sz="2700">
                <a:solidFill>
                  <a:srgbClr val="000000"/>
                </a:solidFill>
                <a:latin typeface="Handyman"/>
                <a:ea typeface="Handyman"/>
                <a:cs typeface="Handyman"/>
                <a:sym typeface="Handyman"/>
              </a:rPr>
              <a:t>Penghematan pemakaian superordinat pada hiponimi kata</a:t>
            </a:r>
          </a:p>
          <a:p>
            <a:pPr algn="just">
              <a:lnSpc>
                <a:spcPts val="3267"/>
              </a:lnSpc>
            </a:pPr>
            <a:r>
              <a:rPr lang="en-US" sz="2700">
                <a:solidFill>
                  <a:srgbClr val="000000"/>
                </a:solidFill>
                <a:latin typeface="Handyman"/>
                <a:ea typeface="Handyman"/>
                <a:cs typeface="Handyman"/>
                <a:sym typeface="Handyman"/>
              </a:rPr>
              <a:t>Contoh: </a:t>
            </a:r>
          </a:p>
          <a:p>
            <a:pPr algn="just">
              <a:lnSpc>
                <a:spcPts val="3267"/>
              </a:lnSpc>
            </a:pPr>
            <a:r>
              <a:rPr lang="en-US" sz="2700">
                <a:solidFill>
                  <a:srgbClr val="000000"/>
                </a:solidFill>
                <a:latin typeface="Handyman"/>
                <a:ea typeface="Handyman"/>
                <a:cs typeface="Handyman"/>
                <a:sym typeface="Handyman"/>
              </a:rPr>
              <a:t>Perubahan warna apel dari putih menjadi </a:t>
            </a:r>
            <a:r>
              <a:rPr lang="en-US" sz="2700">
                <a:solidFill>
                  <a:srgbClr val="FF3131"/>
                </a:solidFill>
                <a:latin typeface="Handyman"/>
                <a:ea typeface="Handyman"/>
                <a:cs typeface="Handyman"/>
                <a:sym typeface="Handyman"/>
              </a:rPr>
              <a:t>warna cokelat</a:t>
            </a:r>
            <a:r>
              <a:rPr lang="en-US" sz="2700">
                <a:solidFill>
                  <a:srgbClr val="000000"/>
                </a:solidFill>
                <a:latin typeface="Handyman"/>
                <a:ea typeface="Handyman"/>
                <a:cs typeface="Handyman"/>
                <a:sym typeface="Handyman"/>
              </a:rPr>
              <a:t> disebut oksidasi </a:t>
            </a:r>
          </a:p>
          <a:p>
            <a:pPr algn="just">
              <a:lnSpc>
                <a:spcPts val="3267"/>
              </a:lnSpc>
            </a:pPr>
          </a:p>
          <a:p>
            <a:pPr algn="just">
              <a:lnSpc>
                <a:spcPts val="3267"/>
              </a:lnSpc>
            </a:pPr>
          </a:p>
        </p:txBody>
      </p:sp>
      <p:sp>
        <p:nvSpPr>
          <p:cNvPr name="TextBox 17" id="17"/>
          <p:cNvSpPr txBox="true"/>
          <p:nvPr/>
        </p:nvSpPr>
        <p:spPr>
          <a:xfrm rot="0">
            <a:off x="10085548" y="371295"/>
            <a:ext cx="7397328" cy="3911219"/>
          </a:xfrm>
          <a:prstGeom prst="rect">
            <a:avLst/>
          </a:prstGeom>
        </p:spPr>
        <p:txBody>
          <a:bodyPr anchor="t" rtlCol="false" tIns="0" lIns="0" bIns="0" rIns="0">
            <a:spAutoFit/>
          </a:bodyPr>
          <a:lstStyle/>
          <a:p>
            <a:pPr algn="just">
              <a:lnSpc>
                <a:spcPts val="3388"/>
              </a:lnSpc>
            </a:pPr>
            <a:r>
              <a:rPr lang="en-US" sz="2800">
                <a:solidFill>
                  <a:srgbClr val="FF3131"/>
                </a:solidFill>
                <a:latin typeface="Handyman"/>
                <a:ea typeface="Handyman"/>
                <a:cs typeface="Handyman"/>
                <a:sym typeface="Handyman"/>
              </a:rPr>
              <a:t>4. Kecermatan </a:t>
            </a:r>
            <a:r>
              <a:rPr lang="en-US" sz="2800">
                <a:solidFill>
                  <a:srgbClr val="000000"/>
                </a:solidFill>
                <a:latin typeface="Handyman"/>
                <a:ea typeface="Handyman"/>
                <a:cs typeface="Handyman"/>
                <a:sym typeface="Handyman"/>
              </a:rPr>
              <a:t>adalah penggunaan kalimat yang harus disusun dengan cermat dan tepat dalam pemilihan kata agar tidak menimbulkan tafsiran ganda.</a:t>
            </a:r>
          </a:p>
          <a:p>
            <a:pPr algn="just">
              <a:lnSpc>
                <a:spcPts val="3388"/>
              </a:lnSpc>
            </a:pPr>
            <a:r>
              <a:rPr lang="en-US" sz="2800">
                <a:solidFill>
                  <a:srgbClr val="000000"/>
                </a:solidFill>
                <a:latin typeface="Handyman"/>
                <a:ea typeface="Handyman"/>
                <a:cs typeface="Handyman"/>
                <a:sym typeface="Handyman"/>
              </a:rPr>
              <a:t>Contoh:</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Larutan dipanaskan sampai </a:t>
            </a:r>
            <a:r>
              <a:rPr lang="en-US" sz="2800">
                <a:solidFill>
                  <a:srgbClr val="FF3131"/>
                </a:solidFill>
                <a:latin typeface="Handyman"/>
                <a:ea typeface="Handyman"/>
                <a:cs typeface="Handyman"/>
                <a:sym typeface="Handyman"/>
              </a:rPr>
              <a:t>panas</a:t>
            </a:r>
            <a:r>
              <a:rPr lang="en-US" sz="2800">
                <a:solidFill>
                  <a:srgbClr val="000000"/>
                </a:solidFill>
                <a:latin typeface="Handyman"/>
                <a:ea typeface="Handyman"/>
                <a:cs typeface="Handyman"/>
                <a:sym typeface="Handyman"/>
              </a:rPr>
              <a:t>. (panas itu relatif sehingga harus diperjelas)</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Larutan dipanaskan hingga mencapai </a:t>
            </a:r>
            <a:r>
              <a:rPr lang="en-US" sz="2800">
                <a:solidFill>
                  <a:srgbClr val="FF3131"/>
                </a:solidFill>
                <a:latin typeface="Handyman"/>
                <a:ea typeface="Handyman"/>
                <a:cs typeface="Handyman"/>
                <a:sym typeface="Handyman"/>
              </a:rPr>
              <a:t>suhu 70°C  selama 10 menit.</a:t>
            </a:r>
          </a:p>
        </p:txBody>
      </p:sp>
      <p:sp>
        <p:nvSpPr>
          <p:cNvPr name="AutoShape 18" id="18"/>
          <p:cNvSpPr/>
          <p:nvPr/>
        </p:nvSpPr>
        <p:spPr>
          <a:xfrm>
            <a:off x="3054424" y="3155503"/>
            <a:ext cx="950610" cy="0"/>
          </a:xfrm>
          <a:prstGeom prst="line">
            <a:avLst/>
          </a:prstGeom>
          <a:ln cap="flat" w="38100">
            <a:solidFill>
              <a:srgbClr val="000000"/>
            </a:solidFill>
            <a:prstDash val="solid"/>
            <a:headEnd type="none" len="sm" w="sm"/>
            <a:tailEnd type="none" len="sm" w="sm"/>
          </a:ln>
        </p:spPr>
      </p:sp>
      <p:sp>
        <p:nvSpPr>
          <p:cNvPr name="AutoShape 19" id="19"/>
          <p:cNvSpPr/>
          <p:nvPr/>
        </p:nvSpPr>
        <p:spPr>
          <a:xfrm flipV="true">
            <a:off x="6846986" y="9258300"/>
            <a:ext cx="812909" cy="19050"/>
          </a:xfrm>
          <a:prstGeom prst="line">
            <a:avLst/>
          </a:prstGeom>
          <a:ln cap="flat" w="38100">
            <a:solidFill>
              <a:srgbClr val="000000"/>
            </a:solidFill>
            <a:prstDash val="solid"/>
            <a:headEnd type="none" len="sm" w="sm"/>
            <a:tailEnd type="none" len="sm" w="sm"/>
          </a:ln>
        </p:spPr>
      </p:sp>
      <p:grpSp>
        <p:nvGrpSpPr>
          <p:cNvPr name="Group 20" id="20"/>
          <p:cNvGrpSpPr/>
          <p:nvPr/>
        </p:nvGrpSpPr>
        <p:grpSpPr>
          <a:xfrm rot="0">
            <a:off x="9440911" y="4674392"/>
            <a:ext cx="8608697" cy="5072300"/>
            <a:chOff x="0" y="0"/>
            <a:chExt cx="2454598" cy="1446265"/>
          </a:xfrm>
        </p:grpSpPr>
        <p:sp>
          <p:nvSpPr>
            <p:cNvPr name="Freeform 21" id="21"/>
            <p:cNvSpPr/>
            <p:nvPr/>
          </p:nvSpPr>
          <p:spPr>
            <a:xfrm flipH="false" flipV="false" rot="0">
              <a:off x="0" y="0"/>
              <a:ext cx="2454598" cy="1446265"/>
            </a:xfrm>
            <a:custGeom>
              <a:avLst/>
              <a:gdLst/>
              <a:ahLst/>
              <a:cxnLst/>
              <a:rect r="r" b="b" t="t" l="l"/>
              <a:pathLst>
                <a:path h="1446265" w="2454598">
                  <a:moveTo>
                    <a:pt x="17986" y="0"/>
                  </a:moveTo>
                  <a:lnTo>
                    <a:pt x="2436611" y="0"/>
                  </a:lnTo>
                  <a:cubicBezTo>
                    <a:pt x="2446545" y="0"/>
                    <a:pt x="2454598" y="8053"/>
                    <a:pt x="2454598" y="17986"/>
                  </a:cubicBezTo>
                  <a:lnTo>
                    <a:pt x="2454598" y="1428279"/>
                  </a:lnTo>
                  <a:cubicBezTo>
                    <a:pt x="2454598" y="1438212"/>
                    <a:pt x="2446545" y="1446265"/>
                    <a:pt x="2436611" y="1446265"/>
                  </a:cubicBezTo>
                  <a:lnTo>
                    <a:pt x="17986" y="1446265"/>
                  </a:lnTo>
                  <a:cubicBezTo>
                    <a:pt x="8053" y="1446265"/>
                    <a:pt x="0" y="1438212"/>
                    <a:pt x="0" y="1428279"/>
                  </a:cubicBezTo>
                  <a:lnTo>
                    <a:pt x="0" y="17986"/>
                  </a:lnTo>
                  <a:cubicBezTo>
                    <a:pt x="0" y="8053"/>
                    <a:pt x="8053" y="0"/>
                    <a:pt x="17986" y="0"/>
                  </a:cubicBezTo>
                  <a:close/>
                </a:path>
              </a:pathLst>
            </a:custGeom>
            <a:solidFill>
              <a:srgbClr val="FBF1DE"/>
            </a:solidFill>
            <a:ln w="38100" cap="sq">
              <a:solidFill>
                <a:srgbClr val="191919"/>
              </a:solidFill>
              <a:prstDash val="solid"/>
              <a:miter/>
            </a:ln>
          </p:spPr>
        </p:sp>
        <p:sp>
          <p:nvSpPr>
            <p:cNvPr name="TextBox 22" id="22"/>
            <p:cNvSpPr txBox="true"/>
            <p:nvPr/>
          </p:nvSpPr>
          <p:spPr>
            <a:xfrm>
              <a:off x="0" y="-47625"/>
              <a:ext cx="2454598" cy="1493890"/>
            </a:xfrm>
            <a:prstGeom prst="rect">
              <a:avLst/>
            </a:prstGeom>
          </p:spPr>
          <p:txBody>
            <a:bodyPr anchor="ctr" rtlCol="false" tIns="50800" lIns="50800" bIns="50800" rIns="50800"/>
            <a:lstStyle/>
            <a:p>
              <a:pPr algn="ctr">
                <a:lnSpc>
                  <a:spcPts val="3374"/>
                </a:lnSpc>
              </a:pPr>
            </a:p>
          </p:txBody>
        </p:sp>
      </p:grpSp>
      <p:sp>
        <p:nvSpPr>
          <p:cNvPr name="TextBox 23" id="23"/>
          <p:cNvSpPr txBox="true"/>
          <p:nvPr/>
        </p:nvSpPr>
        <p:spPr>
          <a:xfrm rot="0">
            <a:off x="9732778" y="4855632"/>
            <a:ext cx="8024963" cy="5197094"/>
          </a:xfrm>
          <a:prstGeom prst="rect">
            <a:avLst/>
          </a:prstGeom>
        </p:spPr>
        <p:txBody>
          <a:bodyPr anchor="t" rtlCol="false" tIns="0" lIns="0" bIns="0" rIns="0">
            <a:spAutoFit/>
          </a:bodyPr>
          <a:lstStyle/>
          <a:p>
            <a:pPr algn="just">
              <a:lnSpc>
                <a:spcPts val="3388"/>
              </a:lnSpc>
            </a:pPr>
            <a:r>
              <a:rPr lang="en-US" sz="2800">
                <a:solidFill>
                  <a:srgbClr val="FF3131"/>
                </a:solidFill>
                <a:latin typeface="Handyman"/>
                <a:ea typeface="Handyman"/>
                <a:cs typeface="Handyman"/>
                <a:sym typeface="Handyman"/>
              </a:rPr>
              <a:t>5. Kelogisan makna </a:t>
            </a:r>
            <a:r>
              <a:rPr lang="en-US" sz="2800">
                <a:solidFill>
                  <a:srgbClr val="000000"/>
                </a:solidFill>
                <a:latin typeface="Handyman"/>
                <a:ea typeface="Handyman"/>
                <a:cs typeface="Handyman"/>
                <a:sym typeface="Handyman"/>
              </a:rPr>
              <a:t>berarti ide atau gagasan dalam kalimat harus dapat diterima oleh akal sehat dan sesuai dengan kaidah bahasa Indonesia yang berlaku.</a:t>
            </a:r>
          </a:p>
          <a:p>
            <a:pPr algn="just">
              <a:lnSpc>
                <a:spcPts val="3388"/>
              </a:lnSpc>
            </a:pPr>
            <a:r>
              <a:rPr lang="en-US" sz="2800">
                <a:solidFill>
                  <a:srgbClr val="000000"/>
                </a:solidFill>
                <a:latin typeface="Handyman"/>
                <a:ea typeface="Handyman"/>
                <a:cs typeface="Handyman"/>
                <a:sym typeface="Handyman"/>
              </a:rPr>
              <a:t>Contoh:</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Laju reaksi </a:t>
            </a:r>
            <a:r>
              <a:rPr lang="en-US" sz="2800">
                <a:solidFill>
                  <a:srgbClr val="FF3131"/>
                </a:solidFill>
                <a:latin typeface="Handyman"/>
                <a:ea typeface="Handyman"/>
                <a:cs typeface="Handyman"/>
                <a:sym typeface="Handyman"/>
              </a:rPr>
              <a:t>tumbuh</a:t>
            </a:r>
            <a:r>
              <a:rPr lang="en-US" sz="2800">
                <a:solidFill>
                  <a:srgbClr val="000000"/>
                </a:solidFill>
                <a:latin typeface="Handyman"/>
                <a:ea typeface="Handyman"/>
                <a:cs typeface="Handyman"/>
                <a:sym typeface="Handyman"/>
              </a:rPr>
              <a:t> secara signifikan seiring waktu. (tumbuh diganti dengan </a:t>
            </a:r>
            <a:r>
              <a:rPr lang="en-US" sz="2800">
                <a:solidFill>
                  <a:srgbClr val="FF3131"/>
                </a:solidFill>
                <a:latin typeface="Handyman"/>
                <a:ea typeface="Handyman"/>
                <a:cs typeface="Handyman"/>
                <a:sym typeface="Handyman"/>
              </a:rPr>
              <a:t>“meningkat” atau “berubah”</a:t>
            </a:r>
            <a:r>
              <a:rPr lang="en-US" sz="2800">
                <a:solidFill>
                  <a:srgbClr val="000000"/>
                </a:solidFill>
                <a:latin typeface="Handyman"/>
                <a:ea typeface="Handyman"/>
                <a:cs typeface="Handyman"/>
                <a:sym typeface="Handyman"/>
              </a:rPr>
              <a:t>)</a:t>
            </a:r>
          </a:p>
          <a:p>
            <a:pPr algn="just" marL="604521" indent="-302261" lvl="1">
              <a:lnSpc>
                <a:spcPts val="3388"/>
              </a:lnSpc>
              <a:buFont typeface="Arial"/>
              <a:buChar char="•"/>
            </a:pPr>
            <a:r>
              <a:rPr lang="en-US" sz="2800">
                <a:solidFill>
                  <a:srgbClr val="000000"/>
                </a:solidFill>
                <a:latin typeface="Handyman"/>
                <a:ea typeface="Handyman"/>
                <a:cs typeface="Handyman"/>
                <a:sym typeface="Handyman"/>
              </a:rPr>
              <a:t>Kesimpulan menunjukkan bahwa cahaya lebih tinggi daripada fotosintesis. (</a:t>
            </a:r>
            <a:r>
              <a:rPr lang="en-US" sz="2800">
                <a:solidFill>
                  <a:srgbClr val="FF3131"/>
                </a:solidFill>
                <a:latin typeface="Handyman"/>
                <a:ea typeface="Handyman"/>
                <a:cs typeface="Handyman"/>
                <a:sym typeface="Handyman"/>
              </a:rPr>
              <a:t>Kesimpulan menunjukkan bahwa intensitas cahaya yang lebih tinggi meningkatkan laju fotosintesis hingga titik saturas</a:t>
            </a:r>
            <a:r>
              <a:rPr lang="en-US" sz="2800">
                <a:solidFill>
                  <a:srgbClr val="000000"/>
                </a:solidFill>
                <a:latin typeface="Handyman"/>
                <a:ea typeface="Handyman"/>
                <a:cs typeface="Handyman"/>
                <a:sym typeface="Handyman"/>
              </a:rPr>
              <a:t>i)</a:t>
            </a:r>
          </a:p>
          <a:p>
            <a:pPr algn="just">
              <a:lnSpc>
                <a:spcPts val="3388"/>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573738" y="-513874"/>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303409" y="9912434"/>
            <a:ext cx="20354123" cy="3086100"/>
            <a:chOff x="0" y="0"/>
            <a:chExt cx="5360757" cy="812800"/>
          </a:xfrm>
        </p:grpSpPr>
        <p:sp>
          <p:nvSpPr>
            <p:cNvPr name="Freeform 4" id="4"/>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5" id="5"/>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6" id="6"/>
          <p:cNvSpPr/>
          <p:nvPr/>
        </p:nvSpPr>
        <p:spPr>
          <a:xfrm flipH="false" flipV="false" rot="170080">
            <a:off x="2405791" y="2170504"/>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275896" y="922356"/>
            <a:ext cx="8685969" cy="7980852"/>
            <a:chOff x="0" y="0"/>
            <a:chExt cx="2476630" cy="2275580"/>
          </a:xfrm>
        </p:grpSpPr>
        <p:sp>
          <p:nvSpPr>
            <p:cNvPr name="Freeform 8" id="8"/>
            <p:cNvSpPr/>
            <p:nvPr/>
          </p:nvSpPr>
          <p:spPr>
            <a:xfrm flipH="false" flipV="false" rot="0">
              <a:off x="0" y="0"/>
              <a:ext cx="2476630" cy="2275580"/>
            </a:xfrm>
            <a:custGeom>
              <a:avLst/>
              <a:gdLst/>
              <a:ahLst/>
              <a:cxnLst/>
              <a:rect r="r" b="b" t="t" l="l"/>
              <a:pathLst>
                <a:path h="2275580" w="2476630">
                  <a:moveTo>
                    <a:pt x="17826" y="0"/>
                  </a:moveTo>
                  <a:lnTo>
                    <a:pt x="2458804" y="0"/>
                  </a:lnTo>
                  <a:cubicBezTo>
                    <a:pt x="2463532" y="0"/>
                    <a:pt x="2468066" y="1878"/>
                    <a:pt x="2471409" y="5221"/>
                  </a:cubicBezTo>
                  <a:cubicBezTo>
                    <a:pt x="2474752" y="8564"/>
                    <a:pt x="2476630" y="13098"/>
                    <a:pt x="2476630" y="17826"/>
                  </a:cubicBezTo>
                  <a:lnTo>
                    <a:pt x="2476630" y="2257754"/>
                  </a:lnTo>
                  <a:cubicBezTo>
                    <a:pt x="2476630" y="2262482"/>
                    <a:pt x="2474752" y="2267016"/>
                    <a:pt x="2471409" y="2270359"/>
                  </a:cubicBezTo>
                  <a:cubicBezTo>
                    <a:pt x="2468066" y="2273702"/>
                    <a:pt x="2463532" y="2275580"/>
                    <a:pt x="2458804" y="2275580"/>
                  </a:cubicBezTo>
                  <a:lnTo>
                    <a:pt x="17826" y="2275580"/>
                  </a:lnTo>
                  <a:cubicBezTo>
                    <a:pt x="13098" y="2275580"/>
                    <a:pt x="8564" y="2273702"/>
                    <a:pt x="5221" y="2270359"/>
                  </a:cubicBezTo>
                  <a:cubicBezTo>
                    <a:pt x="1878" y="2267016"/>
                    <a:pt x="0" y="2262482"/>
                    <a:pt x="0" y="2257754"/>
                  </a:cubicBezTo>
                  <a:lnTo>
                    <a:pt x="0" y="17826"/>
                  </a:lnTo>
                  <a:cubicBezTo>
                    <a:pt x="0" y="13098"/>
                    <a:pt x="1878" y="8564"/>
                    <a:pt x="5221" y="5221"/>
                  </a:cubicBezTo>
                  <a:cubicBezTo>
                    <a:pt x="8564" y="1878"/>
                    <a:pt x="13098" y="0"/>
                    <a:pt x="17826" y="0"/>
                  </a:cubicBezTo>
                  <a:close/>
                </a:path>
              </a:pathLst>
            </a:custGeom>
            <a:solidFill>
              <a:srgbClr val="FBF1DE"/>
            </a:solidFill>
            <a:ln w="38100" cap="sq">
              <a:solidFill>
                <a:srgbClr val="191919"/>
              </a:solidFill>
              <a:prstDash val="solid"/>
              <a:miter/>
            </a:ln>
          </p:spPr>
        </p:sp>
        <p:sp>
          <p:nvSpPr>
            <p:cNvPr name="TextBox 9" id="9"/>
            <p:cNvSpPr txBox="true"/>
            <p:nvPr/>
          </p:nvSpPr>
          <p:spPr>
            <a:xfrm>
              <a:off x="0" y="-47625"/>
              <a:ext cx="2476630" cy="2323205"/>
            </a:xfrm>
            <a:prstGeom prst="rect">
              <a:avLst/>
            </a:prstGeom>
          </p:spPr>
          <p:txBody>
            <a:bodyPr anchor="ctr" rtlCol="false" tIns="50800" lIns="50800" bIns="50800" rIns="50800"/>
            <a:lstStyle/>
            <a:p>
              <a:pPr algn="ctr">
                <a:lnSpc>
                  <a:spcPts val="3374"/>
                </a:lnSpc>
              </a:pPr>
            </a:p>
          </p:txBody>
        </p:sp>
      </p:grpSp>
      <p:grpSp>
        <p:nvGrpSpPr>
          <p:cNvPr name="Group 10" id="10"/>
          <p:cNvGrpSpPr/>
          <p:nvPr/>
        </p:nvGrpSpPr>
        <p:grpSpPr>
          <a:xfrm rot="0">
            <a:off x="3054424" y="2680197"/>
            <a:ext cx="950610" cy="95061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2" id="12"/>
            <p:cNvSpPr txBox="true"/>
            <p:nvPr/>
          </p:nvSpPr>
          <p:spPr>
            <a:xfrm>
              <a:off x="76200" y="28575"/>
              <a:ext cx="660400" cy="708025"/>
            </a:xfrm>
            <a:prstGeom prst="rect">
              <a:avLst/>
            </a:prstGeom>
          </p:spPr>
          <p:txBody>
            <a:bodyPr anchor="ctr" rtlCol="false" tIns="50800" lIns="50800" bIns="50800" rIns="50800"/>
            <a:lstStyle/>
            <a:p>
              <a:pPr algn="ctr">
                <a:lnSpc>
                  <a:spcPts val="3374"/>
                </a:lnSpc>
              </a:pPr>
            </a:p>
          </p:txBody>
        </p:sp>
      </p:grpSp>
      <p:sp>
        <p:nvSpPr>
          <p:cNvPr name="TextBox 13" id="13"/>
          <p:cNvSpPr txBox="true"/>
          <p:nvPr/>
        </p:nvSpPr>
        <p:spPr>
          <a:xfrm rot="0">
            <a:off x="545167" y="933450"/>
            <a:ext cx="8147428" cy="8200453"/>
          </a:xfrm>
          <a:prstGeom prst="rect">
            <a:avLst/>
          </a:prstGeom>
        </p:spPr>
        <p:txBody>
          <a:bodyPr anchor="t" rtlCol="false" tIns="0" lIns="0" bIns="0" rIns="0">
            <a:spAutoFit/>
          </a:bodyPr>
          <a:lstStyle/>
          <a:p>
            <a:pPr algn="just">
              <a:lnSpc>
                <a:spcPts val="3672"/>
              </a:lnSpc>
            </a:pPr>
            <a:r>
              <a:rPr lang="en-US" sz="2700">
                <a:solidFill>
                  <a:srgbClr val="FF3131"/>
                </a:solidFill>
                <a:latin typeface="Handyman"/>
                <a:ea typeface="Handyman"/>
                <a:cs typeface="Handyman"/>
                <a:sym typeface="Handyman"/>
              </a:rPr>
              <a:t>6. Ketegasan m</a:t>
            </a:r>
            <a:r>
              <a:rPr lang="en-US" sz="2700">
                <a:solidFill>
                  <a:srgbClr val="FF3131"/>
                </a:solidFill>
                <a:latin typeface="Handyman"/>
                <a:ea typeface="Handyman"/>
                <a:cs typeface="Handyman"/>
                <a:sym typeface="Handyman"/>
              </a:rPr>
              <a:t>akna </a:t>
            </a:r>
            <a:r>
              <a:rPr lang="en-US" sz="2700">
                <a:solidFill>
                  <a:srgbClr val="000000"/>
                </a:solidFill>
                <a:latin typeface="Handyman"/>
                <a:ea typeface="Handyman"/>
                <a:cs typeface="Handyman"/>
                <a:sym typeface="Handyman"/>
              </a:rPr>
              <a:t>berarti memberikan</a:t>
            </a:r>
            <a:r>
              <a:rPr lang="en-US" sz="2700">
                <a:solidFill>
                  <a:srgbClr val="000000"/>
                </a:solidFill>
                <a:latin typeface="Handyman"/>
                <a:ea typeface="Handyman"/>
                <a:cs typeface="Handyman"/>
                <a:sym typeface="Handyman"/>
              </a:rPr>
              <a:t> penekanan pada ide</a:t>
            </a:r>
            <a:r>
              <a:rPr lang="en-US" sz="2700">
                <a:solidFill>
                  <a:srgbClr val="000000"/>
                </a:solidFill>
                <a:latin typeface="Handyman"/>
                <a:ea typeface="Handyman"/>
                <a:cs typeface="Handyman"/>
                <a:sym typeface="Handyman"/>
              </a:rPr>
              <a:t> pokok yang ingin disampaika</a:t>
            </a:r>
            <a:r>
              <a:rPr lang="en-US" sz="2700">
                <a:solidFill>
                  <a:srgbClr val="000000"/>
                </a:solidFill>
                <a:latin typeface="Handyman"/>
                <a:ea typeface="Handyman"/>
                <a:cs typeface="Handyman"/>
                <a:sym typeface="Handyman"/>
              </a:rPr>
              <a:t>n dalam kalimat.</a:t>
            </a:r>
          </a:p>
          <a:p>
            <a:pPr algn="just">
              <a:lnSpc>
                <a:spcPts val="3672"/>
              </a:lnSpc>
            </a:pPr>
            <a:r>
              <a:rPr lang="en-US" sz="2700">
                <a:solidFill>
                  <a:srgbClr val="000000"/>
                </a:solidFill>
                <a:latin typeface="Handyman"/>
                <a:ea typeface="Handyman"/>
                <a:cs typeface="Handyman"/>
                <a:sym typeface="Handyman"/>
              </a:rPr>
              <a:t>Ketegasan makna sering dicapai dengan:</a:t>
            </a:r>
          </a:p>
          <a:p>
            <a:pPr algn="just" marL="582932" indent="-291466" lvl="1">
              <a:lnSpc>
                <a:spcPts val="3672"/>
              </a:lnSpc>
              <a:buFont typeface="Arial"/>
              <a:buChar char="•"/>
            </a:pPr>
            <a:r>
              <a:rPr lang="en-US" sz="2700">
                <a:solidFill>
                  <a:srgbClr val="000000"/>
                </a:solidFill>
                <a:latin typeface="Handyman"/>
                <a:ea typeface="Handyman"/>
                <a:cs typeface="Handyman"/>
                <a:sym typeface="Handyman"/>
              </a:rPr>
              <a:t>m</a:t>
            </a:r>
            <a:r>
              <a:rPr lang="en-US" sz="2700">
                <a:solidFill>
                  <a:srgbClr val="000000"/>
                </a:solidFill>
                <a:latin typeface="Handyman"/>
                <a:ea typeface="Handyman"/>
                <a:cs typeface="Handyman"/>
                <a:sym typeface="Handyman"/>
              </a:rPr>
              <a:t>enggunakan </a:t>
            </a:r>
            <a:r>
              <a:rPr lang="en-US" sz="2700">
                <a:solidFill>
                  <a:srgbClr val="FF3131"/>
                </a:solidFill>
                <a:latin typeface="Handyman"/>
                <a:ea typeface="Handyman"/>
                <a:cs typeface="Handyman"/>
                <a:sym typeface="Handyman"/>
              </a:rPr>
              <a:t>kalimat akti</a:t>
            </a:r>
            <a:r>
              <a:rPr lang="en-US" sz="2700">
                <a:solidFill>
                  <a:srgbClr val="000000"/>
                </a:solidFill>
                <a:latin typeface="Handyman"/>
                <a:ea typeface="Handyman"/>
                <a:cs typeface="Handyman"/>
                <a:sym typeface="Handyman"/>
              </a:rPr>
              <a:t>f</a:t>
            </a:r>
          </a:p>
          <a:p>
            <a:pPr algn="just" marL="582932" indent="-291466" lvl="1">
              <a:lnSpc>
                <a:spcPts val="3672"/>
              </a:lnSpc>
              <a:buFont typeface="Arial"/>
              <a:buChar char="•"/>
            </a:pPr>
            <a:r>
              <a:rPr lang="en-US" sz="2700">
                <a:solidFill>
                  <a:srgbClr val="000000"/>
                </a:solidFill>
                <a:latin typeface="Handyman"/>
                <a:ea typeface="Handyman"/>
                <a:cs typeface="Handyman"/>
                <a:sym typeface="Handyman"/>
              </a:rPr>
              <a:t>menghindari </a:t>
            </a:r>
            <a:r>
              <a:rPr lang="en-US" sz="2700">
                <a:solidFill>
                  <a:srgbClr val="004AAD"/>
                </a:solidFill>
                <a:latin typeface="Handyman"/>
                <a:ea typeface="Handyman"/>
                <a:cs typeface="Handyman"/>
                <a:sym typeface="Handyman"/>
              </a:rPr>
              <a:t>frasa pembuka yang bertele-tele </a:t>
            </a:r>
            <a:r>
              <a:rPr lang="en-US" sz="2700">
                <a:solidFill>
                  <a:srgbClr val="000000"/>
                </a:solidFill>
                <a:latin typeface="Handyman"/>
                <a:ea typeface="Handyman"/>
                <a:cs typeface="Handyman"/>
                <a:sym typeface="Handyman"/>
              </a:rPr>
              <a:t>atau langsung pada subjek dan predikat saja. </a:t>
            </a:r>
          </a:p>
          <a:p>
            <a:pPr algn="just" marL="582932" indent="-291466" lvl="1">
              <a:lnSpc>
                <a:spcPts val="3672"/>
              </a:lnSpc>
              <a:buFont typeface="Arial"/>
              <a:buChar char="•"/>
            </a:pPr>
            <a:r>
              <a:rPr lang="en-US" sz="2700">
                <a:solidFill>
                  <a:srgbClr val="000000"/>
                </a:solidFill>
                <a:latin typeface="Handyman"/>
                <a:ea typeface="Handyman"/>
                <a:cs typeface="Handyman"/>
                <a:sym typeface="Handyman"/>
              </a:rPr>
              <a:t>menempatkan i</a:t>
            </a:r>
            <a:r>
              <a:rPr lang="en-US" sz="2700">
                <a:solidFill>
                  <a:srgbClr val="FF66C4"/>
                </a:solidFill>
                <a:latin typeface="Handyman"/>
                <a:ea typeface="Handyman"/>
                <a:cs typeface="Handyman"/>
                <a:sym typeface="Handyman"/>
              </a:rPr>
              <a:t>de pokok d</a:t>
            </a:r>
            <a:r>
              <a:rPr lang="en-US" sz="2700">
                <a:solidFill>
                  <a:srgbClr val="000000"/>
                </a:solidFill>
                <a:latin typeface="Handyman"/>
                <a:ea typeface="Handyman"/>
                <a:cs typeface="Handyman"/>
                <a:sym typeface="Handyman"/>
              </a:rPr>
              <a:t>i awal kalimat</a:t>
            </a:r>
          </a:p>
          <a:p>
            <a:pPr algn="just">
              <a:lnSpc>
                <a:spcPts val="3672"/>
              </a:lnSpc>
            </a:pPr>
            <a:r>
              <a:rPr lang="en-US" sz="2700">
                <a:solidFill>
                  <a:srgbClr val="000000"/>
                </a:solidFill>
                <a:latin typeface="Handyman"/>
                <a:ea typeface="Handyman"/>
                <a:cs typeface="Handyman"/>
                <a:sym typeface="Handyman"/>
              </a:rPr>
              <a:t>Contoh:</a:t>
            </a:r>
          </a:p>
          <a:p>
            <a:pPr algn="just" marL="582932" indent="-291466" lvl="1">
              <a:lnSpc>
                <a:spcPts val="3672"/>
              </a:lnSpc>
              <a:buFont typeface="Arial"/>
              <a:buChar char="•"/>
            </a:pPr>
            <a:r>
              <a:rPr lang="en-US" sz="2700">
                <a:solidFill>
                  <a:srgbClr val="000000"/>
                </a:solidFill>
                <a:latin typeface="Handyman"/>
                <a:ea typeface="Handyman"/>
                <a:cs typeface="Handyman"/>
                <a:sym typeface="Handyman"/>
              </a:rPr>
              <a:t>Peneliti </a:t>
            </a:r>
            <a:r>
              <a:rPr lang="en-US" sz="2700">
                <a:solidFill>
                  <a:srgbClr val="FF3131"/>
                </a:solidFill>
                <a:latin typeface="Handyman"/>
                <a:ea typeface="Handyman"/>
                <a:cs typeface="Handyman"/>
                <a:sym typeface="Handyman"/>
              </a:rPr>
              <a:t>menambahkan</a:t>
            </a:r>
            <a:r>
              <a:rPr lang="en-US" sz="2700">
                <a:solidFill>
                  <a:srgbClr val="000000"/>
                </a:solidFill>
                <a:latin typeface="Handyman"/>
                <a:ea typeface="Handyman"/>
                <a:cs typeface="Handyman"/>
                <a:sym typeface="Handyman"/>
              </a:rPr>
              <a:t> larutan X dengan hati-hati. (kata kerja aktif)</a:t>
            </a:r>
          </a:p>
          <a:p>
            <a:pPr algn="just" marL="582932" indent="-291466" lvl="1">
              <a:lnSpc>
                <a:spcPts val="3672"/>
              </a:lnSpc>
              <a:buFont typeface="Arial"/>
              <a:buChar char="•"/>
            </a:pPr>
            <a:r>
              <a:rPr lang="en-US" sz="2700">
                <a:solidFill>
                  <a:srgbClr val="004AAD"/>
                </a:solidFill>
                <a:latin typeface="Handyman"/>
                <a:ea typeface="Handyman"/>
                <a:cs typeface="Handyman"/>
                <a:sym typeface="Handyman"/>
              </a:rPr>
              <a:t>Dapat disimpulkan dari data yang telah kami kumpulkan bahwa terdapat korelasi positif antara variabel A dan variabel B. (</a:t>
            </a:r>
            <a:r>
              <a:rPr lang="en-US" sz="2700">
                <a:solidFill>
                  <a:srgbClr val="000000"/>
                </a:solidFill>
                <a:latin typeface="Handyman"/>
                <a:ea typeface="Handyman"/>
                <a:cs typeface="Handyman"/>
                <a:sym typeface="Handyman"/>
              </a:rPr>
              <a:t>Data menunjukkan korelasi positif antara variabel A dan B</a:t>
            </a:r>
            <a:r>
              <a:rPr lang="en-US" sz="2700">
                <a:solidFill>
                  <a:srgbClr val="004AAD"/>
                </a:solidFill>
                <a:latin typeface="Handyman"/>
                <a:ea typeface="Handyman"/>
                <a:cs typeface="Handyman"/>
                <a:sym typeface="Handyman"/>
              </a:rPr>
              <a:t>)</a:t>
            </a:r>
          </a:p>
          <a:p>
            <a:pPr algn="just" marL="582932" indent="-291466" lvl="1">
              <a:lnSpc>
                <a:spcPts val="3672"/>
              </a:lnSpc>
              <a:buFont typeface="Arial"/>
              <a:buChar char="•"/>
            </a:pPr>
            <a:r>
              <a:rPr lang="en-US" sz="2700">
                <a:solidFill>
                  <a:srgbClr val="FF66C4"/>
                </a:solidFill>
                <a:latin typeface="Handyman"/>
                <a:ea typeface="Handyman"/>
                <a:cs typeface="Handyman"/>
                <a:sym typeface="Handyman"/>
              </a:rPr>
              <a:t>Oksigen</a:t>
            </a:r>
            <a:r>
              <a:rPr lang="en-US" sz="2700">
                <a:solidFill>
                  <a:srgbClr val="000000"/>
                </a:solidFill>
                <a:latin typeface="Handyman"/>
                <a:ea typeface="Handyman"/>
                <a:cs typeface="Handyman"/>
                <a:sym typeface="Handyman"/>
              </a:rPr>
              <a:t> dihasilkan oleh proses fotosintesis. (</a:t>
            </a:r>
            <a:r>
              <a:rPr lang="en-US" sz="2700">
                <a:solidFill>
                  <a:srgbClr val="FF66C4"/>
                </a:solidFill>
                <a:latin typeface="Handyman"/>
                <a:ea typeface="Handyman"/>
                <a:cs typeface="Handyman"/>
                <a:sym typeface="Handyman"/>
              </a:rPr>
              <a:t>Fotosintesi</a:t>
            </a:r>
            <a:r>
              <a:rPr lang="en-US" sz="2700">
                <a:solidFill>
                  <a:srgbClr val="FF3131"/>
                </a:solidFill>
                <a:latin typeface="Handyman"/>
                <a:ea typeface="Handyman"/>
                <a:cs typeface="Handyman"/>
                <a:sym typeface="Handyman"/>
              </a:rPr>
              <a:t>s</a:t>
            </a:r>
            <a:r>
              <a:rPr lang="en-US" sz="2700">
                <a:solidFill>
                  <a:srgbClr val="000000"/>
                </a:solidFill>
                <a:latin typeface="Handyman"/>
                <a:ea typeface="Handyman"/>
                <a:cs typeface="Handyman"/>
                <a:sym typeface="Handyman"/>
              </a:rPr>
              <a:t> menghasilkan oksigen)</a:t>
            </a:r>
          </a:p>
          <a:p>
            <a:pPr algn="just">
              <a:lnSpc>
                <a:spcPts val="3267"/>
              </a:lnSpc>
            </a:pPr>
          </a:p>
          <a:p>
            <a:pPr algn="just">
              <a:lnSpc>
                <a:spcPts val="3267"/>
              </a:lnSpc>
            </a:pPr>
          </a:p>
        </p:txBody>
      </p:sp>
      <p:sp>
        <p:nvSpPr>
          <p:cNvPr name="AutoShape 14" id="14"/>
          <p:cNvSpPr/>
          <p:nvPr/>
        </p:nvSpPr>
        <p:spPr>
          <a:xfrm flipV="true">
            <a:off x="6846986" y="9258300"/>
            <a:ext cx="812909" cy="19050"/>
          </a:xfrm>
          <a:prstGeom prst="line">
            <a:avLst/>
          </a:prstGeom>
          <a:ln cap="flat" w="38100">
            <a:solidFill>
              <a:srgbClr val="000000"/>
            </a:solidFill>
            <a:prstDash val="solid"/>
            <a:headEnd type="none" len="sm" w="sm"/>
            <a:tailEnd type="none" len="sm" w="sm"/>
          </a:ln>
        </p:spPr>
      </p:sp>
      <p:grpSp>
        <p:nvGrpSpPr>
          <p:cNvPr name="Group 15" id="15"/>
          <p:cNvGrpSpPr/>
          <p:nvPr/>
        </p:nvGrpSpPr>
        <p:grpSpPr>
          <a:xfrm rot="0">
            <a:off x="9379678" y="2146861"/>
            <a:ext cx="8608697" cy="5072300"/>
            <a:chOff x="0" y="0"/>
            <a:chExt cx="2454598" cy="1446265"/>
          </a:xfrm>
        </p:grpSpPr>
        <p:sp>
          <p:nvSpPr>
            <p:cNvPr name="Freeform 16" id="16"/>
            <p:cNvSpPr/>
            <p:nvPr/>
          </p:nvSpPr>
          <p:spPr>
            <a:xfrm flipH="false" flipV="false" rot="0">
              <a:off x="0" y="0"/>
              <a:ext cx="2454598" cy="1446265"/>
            </a:xfrm>
            <a:custGeom>
              <a:avLst/>
              <a:gdLst/>
              <a:ahLst/>
              <a:cxnLst/>
              <a:rect r="r" b="b" t="t" l="l"/>
              <a:pathLst>
                <a:path h="1446265" w="2454598">
                  <a:moveTo>
                    <a:pt x="17986" y="0"/>
                  </a:moveTo>
                  <a:lnTo>
                    <a:pt x="2436611" y="0"/>
                  </a:lnTo>
                  <a:cubicBezTo>
                    <a:pt x="2446545" y="0"/>
                    <a:pt x="2454598" y="8053"/>
                    <a:pt x="2454598" y="17986"/>
                  </a:cubicBezTo>
                  <a:lnTo>
                    <a:pt x="2454598" y="1428279"/>
                  </a:lnTo>
                  <a:cubicBezTo>
                    <a:pt x="2454598" y="1438212"/>
                    <a:pt x="2446545" y="1446265"/>
                    <a:pt x="2436611" y="1446265"/>
                  </a:cubicBezTo>
                  <a:lnTo>
                    <a:pt x="17986" y="1446265"/>
                  </a:lnTo>
                  <a:cubicBezTo>
                    <a:pt x="8053" y="1446265"/>
                    <a:pt x="0" y="1438212"/>
                    <a:pt x="0" y="1428279"/>
                  </a:cubicBezTo>
                  <a:lnTo>
                    <a:pt x="0" y="17986"/>
                  </a:lnTo>
                  <a:cubicBezTo>
                    <a:pt x="0" y="8053"/>
                    <a:pt x="8053" y="0"/>
                    <a:pt x="17986" y="0"/>
                  </a:cubicBezTo>
                  <a:close/>
                </a:path>
              </a:pathLst>
            </a:custGeom>
            <a:solidFill>
              <a:srgbClr val="FBF1DE"/>
            </a:solidFill>
            <a:ln w="38100" cap="sq">
              <a:solidFill>
                <a:srgbClr val="191919"/>
              </a:solidFill>
              <a:prstDash val="solid"/>
              <a:miter/>
            </a:ln>
          </p:spPr>
        </p:sp>
        <p:sp>
          <p:nvSpPr>
            <p:cNvPr name="TextBox 17" id="17"/>
            <p:cNvSpPr txBox="true"/>
            <p:nvPr/>
          </p:nvSpPr>
          <p:spPr>
            <a:xfrm>
              <a:off x="0" y="-47625"/>
              <a:ext cx="2454598" cy="1493890"/>
            </a:xfrm>
            <a:prstGeom prst="rect">
              <a:avLst/>
            </a:prstGeom>
          </p:spPr>
          <p:txBody>
            <a:bodyPr anchor="ctr" rtlCol="false" tIns="50800" lIns="50800" bIns="50800" rIns="50800"/>
            <a:lstStyle/>
            <a:p>
              <a:pPr algn="ctr">
                <a:lnSpc>
                  <a:spcPts val="3374"/>
                </a:lnSpc>
              </a:pPr>
            </a:p>
          </p:txBody>
        </p:sp>
      </p:grpSp>
      <p:sp>
        <p:nvSpPr>
          <p:cNvPr name="TextBox 18" id="18"/>
          <p:cNvSpPr txBox="true"/>
          <p:nvPr/>
        </p:nvSpPr>
        <p:spPr>
          <a:xfrm rot="0">
            <a:off x="9671545" y="2465908"/>
            <a:ext cx="8024963" cy="4881880"/>
          </a:xfrm>
          <a:prstGeom prst="rect">
            <a:avLst/>
          </a:prstGeom>
        </p:spPr>
        <p:txBody>
          <a:bodyPr anchor="t" rtlCol="false" tIns="0" lIns="0" bIns="0" rIns="0">
            <a:spAutoFit/>
          </a:bodyPr>
          <a:lstStyle/>
          <a:p>
            <a:pPr algn="just">
              <a:lnSpc>
                <a:spcPts val="4234"/>
              </a:lnSpc>
            </a:pPr>
            <a:r>
              <a:rPr lang="en-US" sz="3499">
                <a:solidFill>
                  <a:srgbClr val="000000"/>
                </a:solidFill>
                <a:latin typeface="Handyman"/>
                <a:ea typeface="Handyman"/>
                <a:cs typeface="Handyman"/>
                <a:sym typeface="Handyman"/>
              </a:rPr>
              <a:t>Penulisan laporan hasil percobaan memerlukan kaidah penulisan yang baik dan benar sesuai dengan ejaan yang  disempurnakan. </a:t>
            </a:r>
          </a:p>
          <a:p>
            <a:pPr algn="ctr">
              <a:lnSpc>
                <a:spcPts val="4234"/>
              </a:lnSpc>
            </a:pPr>
          </a:p>
          <a:p>
            <a:pPr algn="ctr">
              <a:lnSpc>
                <a:spcPts val="4234"/>
              </a:lnSpc>
            </a:pPr>
            <a:r>
              <a:rPr lang="en-US" sz="3499">
                <a:solidFill>
                  <a:srgbClr val="FF3131"/>
                </a:solidFill>
                <a:latin typeface="Handyman"/>
                <a:ea typeface="Handyman"/>
                <a:cs typeface="Handyman"/>
                <a:sym typeface="Handyman"/>
              </a:rPr>
              <a:t>Pelajari dari link berikut.</a:t>
            </a:r>
          </a:p>
          <a:p>
            <a:pPr algn="ctr">
              <a:lnSpc>
                <a:spcPts val="4234"/>
              </a:lnSpc>
            </a:pPr>
            <a:r>
              <a:rPr lang="en-US" sz="3499">
                <a:solidFill>
                  <a:srgbClr val="000000"/>
                </a:solidFill>
                <a:latin typeface="Handyman"/>
                <a:ea typeface="Handyman"/>
                <a:cs typeface="Handyman"/>
                <a:sym typeface="Handyman"/>
              </a:rPr>
              <a:t>https://ejaan.kemdikbud.go.id/</a:t>
            </a:r>
          </a:p>
          <a:p>
            <a:pPr algn="just">
              <a:lnSpc>
                <a:spcPts val="4234"/>
              </a:lnSpc>
            </a:pPr>
          </a:p>
          <a:p>
            <a:pPr algn="just">
              <a:lnSpc>
                <a:spcPts val="4234"/>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1986188" y="-940446"/>
            <a:ext cx="13975270" cy="9757279"/>
          </a:xfrm>
          <a:custGeom>
            <a:avLst/>
            <a:gdLst/>
            <a:ahLst/>
            <a:cxnLst/>
            <a:rect r="r" b="b" t="t" l="l"/>
            <a:pathLst>
              <a:path h="9757279" w="13975270">
                <a:moveTo>
                  <a:pt x="0" y="0"/>
                </a:moveTo>
                <a:lnTo>
                  <a:pt x="13975270" y="0"/>
                </a:lnTo>
                <a:lnTo>
                  <a:pt x="13975270"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924200" y="423914"/>
            <a:ext cx="16536398" cy="1889223"/>
            <a:chOff x="0" y="0"/>
            <a:chExt cx="4562505" cy="521249"/>
          </a:xfrm>
        </p:grpSpPr>
        <p:sp>
          <p:nvSpPr>
            <p:cNvPr name="Freeform 4" id="4"/>
            <p:cNvSpPr/>
            <p:nvPr/>
          </p:nvSpPr>
          <p:spPr>
            <a:xfrm flipH="false" flipV="false" rot="0">
              <a:off x="0" y="0"/>
              <a:ext cx="4562506" cy="521249"/>
            </a:xfrm>
            <a:custGeom>
              <a:avLst/>
              <a:gdLst/>
              <a:ahLst/>
              <a:cxnLst/>
              <a:rect r="r" b="b" t="t" l="l"/>
              <a:pathLst>
                <a:path h="521249" w="4562506">
                  <a:moveTo>
                    <a:pt x="9363" y="0"/>
                  </a:moveTo>
                  <a:lnTo>
                    <a:pt x="4553142" y="0"/>
                  </a:lnTo>
                  <a:cubicBezTo>
                    <a:pt x="4558314" y="0"/>
                    <a:pt x="4562506" y="4192"/>
                    <a:pt x="4562506" y="9363"/>
                  </a:cubicBezTo>
                  <a:lnTo>
                    <a:pt x="4562506" y="511886"/>
                  </a:lnTo>
                  <a:cubicBezTo>
                    <a:pt x="4562506" y="517057"/>
                    <a:pt x="4558314" y="521249"/>
                    <a:pt x="4553142" y="521249"/>
                  </a:cubicBezTo>
                  <a:lnTo>
                    <a:pt x="9363" y="521249"/>
                  </a:lnTo>
                  <a:cubicBezTo>
                    <a:pt x="4192" y="521249"/>
                    <a:pt x="0" y="517057"/>
                    <a:pt x="0" y="511886"/>
                  </a:cubicBezTo>
                  <a:lnTo>
                    <a:pt x="0" y="9363"/>
                  </a:lnTo>
                  <a:cubicBezTo>
                    <a:pt x="0" y="4192"/>
                    <a:pt x="4192" y="0"/>
                    <a:pt x="9363" y="0"/>
                  </a:cubicBezTo>
                  <a:close/>
                </a:path>
              </a:pathLst>
            </a:custGeom>
            <a:solidFill>
              <a:srgbClr val="F3CA52"/>
            </a:solidFill>
            <a:ln w="38100" cap="sq">
              <a:solidFill>
                <a:srgbClr val="191919"/>
              </a:solidFill>
              <a:prstDash val="solid"/>
              <a:miter/>
            </a:ln>
          </p:spPr>
        </p:sp>
        <p:sp>
          <p:nvSpPr>
            <p:cNvPr name="TextBox 5" id="5"/>
            <p:cNvSpPr txBox="true"/>
            <p:nvPr/>
          </p:nvSpPr>
          <p:spPr>
            <a:xfrm>
              <a:off x="0" y="-47625"/>
              <a:ext cx="4562505" cy="568874"/>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1325700" y="2605327"/>
            <a:ext cx="15933600" cy="990498"/>
            <a:chOff x="0" y="0"/>
            <a:chExt cx="4396189" cy="273285"/>
          </a:xfrm>
        </p:grpSpPr>
        <p:sp>
          <p:nvSpPr>
            <p:cNvPr name="Freeform 7" id="7"/>
            <p:cNvSpPr/>
            <p:nvPr/>
          </p:nvSpPr>
          <p:spPr>
            <a:xfrm flipH="false" flipV="false" rot="0">
              <a:off x="0" y="0"/>
              <a:ext cx="4396189" cy="273285"/>
            </a:xfrm>
            <a:custGeom>
              <a:avLst/>
              <a:gdLst/>
              <a:ahLst/>
              <a:cxnLst/>
              <a:rect r="r" b="b" t="t" l="l"/>
              <a:pathLst>
                <a:path h="273285" w="4396189">
                  <a:moveTo>
                    <a:pt x="9718" y="0"/>
                  </a:moveTo>
                  <a:lnTo>
                    <a:pt x="4386472" y="0"/>
                  </a:lnTo>
                  <a:cubicBezTo>
                    <a:pt x="4391839" y="0"/>
                    <a:pt x="4396189" y="4351"/>
                    <a:pt x="4396189" y="9718"/>
                  </a:cubicBezTo>
                  <a:lnTo>
                    <a:pt x="4396189" y="263568"/>
                  </a:lnTo>
                  <a:cubicBezTo>
                    <a:pt x="4396189" y="268935"/>
                    <a:pt x="4391839" y="273285"/>
                    <a:pt x="4386472" y="273285"/>
                  </a:cubicBezTo>
                  <a:lnTo>
                    <a:pt x="9718" y="273285"/>
                  </a:lnTo>
                  <a:cubicBezTo>
                    <a:pt x="4351" y="273285"/>
                    <a:pt x="0" y="268935"/>
                    <a:pt x="0" y="263568"/>
                  </a:cubicBezTo>
                  <a:lnTo>
                    <a:pt x="0" y="9718"/>
                  </a:lnTo>
                  <a:cubicBezTo>
                    <a:pt x="0" y="4351"/>
                    <a:pt x="4351" y="0"/>
                    <a:pt x="9718" y="0"/>
                  </a:cubicBezTo>
                  <a:close/>
                </a:path>
              </a:pathLst>
            </a:custGeom>
            <a:solidFill>
              <a:srgbClr val="F3CA52"/>
            </a:solidFill>
            <a:ln w="38100" cap="sq">
              <a:solidFill>
                <a:srgbClr val="191919"/>
              </a:solidFill>
              <a:prstDash val="solid"/>
              <a:miter/>
            </a:ln>
          </p:spPr>
        </p:sp>
        <p:sp>
          <p:nvSpPr>
            <p:cNvPr name="TextBox 8" id="8"/>
            <p:cNvSpPr txBox="true"/>
            <p:nvPr/>
          </p:nvSpPr>
          <p:spPr>
            <a:xfrm>
              <a:off x="0" y="-47625"/>
              <a:ext cx="4396189" cy="320910"/>
            </a:xfrm>
            <a:prstGeom prst="rect">
              <a:avLst/>
            </a:prstGeom>
          </p:spPr>
          <p:txBody>
            <a:bodyPr anchor="ctr" rtlCol="false" tIns="50800" lIns="50800" bIns="50800" rIns="50800"/>
            <a:lstStyle/>
            <a:p>
              <a:pPr algn="ctr">
                <a:lnSpc>
                  <a:spcPts val="3374"/>
                </a:lnSpc>
              </a:pPr>
            </a:p>
          </p:txBody>
        </p:sp>
      </p:grpSp>
      <p:grpSp>
        <p:nvGrpSpPr>
          <p:cNvPr name="Group 9" id="9"/>
          <p:cNvGrpSpPr/>
          <p:nvPr/>
        </p:nvGrpSpPr>
        <p:grpSpPr>
          <a:xfrm rot="0">
            <a:off x="-303409" y="9912434"/>
            <a:ext cx="20354123" cy="3086100"/>
            <a:chOff x="0" y="0"/>
            <a:chExt cx="5360757" cy="812800"/>
          </a:xfrm>
        </p:grpSpPr>
        <p:sp>
          <p:nvSpPr>
            <p:cNvPr name="Freeform 10" id="10"/>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1" id="11"/>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TextBox 12" id="12"/>
          <p:cNvSpPr txBox="true"/>
          <p:nvPr/>
        </p:nvSpPr>
        <p:spPr>
          <a:xfrm rot="0">
            <a:off x="1234576" y="594608"/>
            <a:ext cx="15915645" cy="1551938"/>
          </a:xfrm>
          <a:prstGeom prst="rect">
            <a:avLst/>
          </a:prstGeom>
        </p:spPr>
        <p:txBody>
          <a:bodyPr anchor="t" rtlCol="false" tIns="0" lIns="0" bIns="0" rIns="0">
            <a:spAutoFit/>
          </a:bodyPr>
          <a:lstStyle/>
          <a:p>
            <a:pPr algn="just">
              <a:lnSpc>
                <a:spcPts val="5599"/>
              </a:lnSpc>
            </a:pPr>
            <a:r>
              <a:rPr lang="en-US" sz="5599">
                <a:solidFill>
                  <a:srgbClr val="191919"/>
                </a:solidFill>
                <a:latin typeface="Handyman"/>
                <a:ea typeface="Handyman"/>
                <a:cs typeface="Handyman"/>
                <a:sym typeface="Handyman"/>
              </a:rPr>
              <a:t>Mengapa kita harus menulis laporan percobaan ataupun observasi yang sudah kita lakukan?</a:t>
            </a:r>
          </a:p>
        </p:txBody>
      </p:sp>
      <p:sp>
        <p:nvSpPr>
          <p:cNvPr name="TextBox 13" id="13"/>
          <p:cNvSpPr txBox="true"/>
          <p:nvPr/>
        </p:nvSpPr>
        <p:spPr>
          <a:xfrm rot="0">
            <a:off x="1469379" y="2697551"/>
            <a:ext cx="15478458" cy="763905"/>
          </a:xfrm>
          <a:prstGeom prst="rect">
            <a:avLst/>
          </a:prstGeom>
        </p:spPr>
        <p:txBody>
          <a:bodyPr anchor="t" rtlCol="false" tIns="0" lIns="0" bIns="0" rIns="0">
            <a:spAutoFit/>
          </a:bodyPr>
          <a:lstStyle/>
          <a:p>
            <a:pPr algn="just" marL="582932" indent="-291466" lvl="1">
              <a:lnSpc>
                <a:spcPts val="2700"/>
              </a:lnSpc>
              <a:buFont typeface="Arial"/>
              <a:buChar char="•"/>
            </a:pPr>
            <a:r>
              <a:rPr lang="en-US" sz="2700">
                <a:solidFill>
                  <a:srgbClr val="FF3131"/>
                </a:solidFill>
                <a:latin typeface="Handyman"/>
                <a:ea typeface="Handyman"/>
                <a:cs typeface="Handyman"/>
                <a:sym typeface="Handyman"/>
              </a:rPr>
              <a:t>Menyampaikan temuan</a:t>
            </a:r>
            <a:r>
              <a:rPr lang="en-US" sz="2700">
                <a:solidFill>
                  <a:srgbClr val="191919"/>
                </a:solidFill>
                <a:latin typeface="Handyman"/>
                <a:ea typeface="Handyman"/>
                <a:cs typeface="Handyman"/>
                <a:sym typeface="Handyman"/>
              </a:rPr>
              <a:t>, yaitu menjelaskan hasil percobaan atau observasi yang telah dilakukan, termasuk data dan analisisnya.</a:t>
            </a:r>
          </a:p>
        </p:txBody>
      </p:sp>
      <p:grpSp>
        <p:nvGrpSpPr>
          <p:cNvPr name="Group 14" id="14"/>
          <p:cNvGrpSpPr/>
          <p:nvPr/>
        </p:nvGrpSpPr>
        <p:grpSpPr>
          <a:xfrm rot="0">
            <a:off x="1325700" y="3757750"/>
            <a:ext cx="15933600" cy="1029764"/>
            <a:chOff x="0" y="0"/>
            <a:chExt cx="4396189" cy="284119"/>
          </a:xfrm>
        </p:grpSpPr>
        <p:sp>
          <p:nvSpPr>
            <p:cNvPr name="Freeform 15" id="15"/>
            <p:cNvSpPr/>
            <p:nvPr/>
          </p:nvSpPr>
          <p:spPr>
            <a:xfrm flipH="false" flipV="false" rot="0">
              <a:off x="0" y="0"/>
              <a:ext cx="4396189" cy="284119"/>
            </a:xfrm>
            <a:custGeom>
              <a:avLst/>
              <a:gdLst/>
              <a:ahLst/>
              <a:cxnLst/>
              <a:rect r="r" b="b" t="t" l="l"/>
              <a:pathLst>
                <a:path h="284119" w="4396189">
                  <a:moveTo>
                    <a:pt x="9718" y="0"/>
                  </a:moveTo>
                  <a:lnTo>
                    <a:pt x="4386472" y="0"/>
                  </a:lnTo>
                  <a:cubicBezTo>
                    <a:pt x="4391839" y="0"/>
                    <a:pt x="4396189" y="4351"/>
                    <a:pt x="4396189" y="9718"/>
                  </a:cubicBezTo>
                  <a:lnTo>
                    <a:pt x="4396189" y="274401"/>
                  </a:lnTo>
                  <a:cubicBezTo>
                    <a:pt x="4396189" y="279768"/>
                    <a:pt x="4391839" y="284119"/>
                    <a:pt x="4386472" y="284119"/>
                  </a:cubicBezTo>
                  <a:lnTo>
                    <a:pt x="9718" y="284119"/>
                  </a:lnTo>
                  <a:cubicBezTo>
                    <a:pt x="4351" y="284119"/>
                    <a:pt x="0" y="279768"/>
                    <a:pt x="0" y="274401"/>
                  </a:cubicBezTo>
                  <a:lnTo>
                    <a:pt x="0" y="9718"/>
                  </a:lnTo>
                  <a:cubicBezTo>
                    <a:pt x="0" y="4351"/>
                    <a:pt x="4351" y="0"/>
                    <a:pt x="9718" y="0"/>
                  </a:cubicBezTo>
                  <a:close/>
                </a:path>
              </a:pathLst>
            </a:custGeom>
            <a:solidFill>
              <a:srgbClr val="F3CA52"/>
            </a:solidFill>
            <a:ln w="38100" cap="sq">
              <a:solidFill>
                <a:srgbClr val="191919"/>
              </a:solidFill>
              <a:prstDash val="solid"/>
              <a:miter/>
            </a:ln>
          </p:spPr>
        </p:sp>
        <p:sp>
          <p:nvSpPr>
            <p:cNvPr name="TextBox 16" id="16"/>
            <p:cNvSpPr txBox="true"/>
            <p:nvPr/>
          </p:nvSpPr>
          <p:spPr>
            <a:xfrm>
              <a:off x="0" y="-47625"/>
              <a:ext cx="4396189" cy="331744"/>
            </a:xfrm>
            <a:prstGeom prst="rect">
              <a:avLst/>
            </a:prstGeom>
          </p:spPr>
          <p:txBody>
            <a:bodyPr anchor="ctr" rtlCol="false" tIns="50800" lIns="50800" bIns="50800" rIns="50800"/>
            <a:lstStyle/>
            <a:p>
              <a:pPr algn="ctr">
                <a:lnSpc>
                  <a:spcPts val="3374"/>
                </a:lnSpc>
              </a:pPr>
            </a:p>
          </p:txBody>
        </p:sp>
      </p:grpSp>
      <p:sp>
        <p:nvSpPr>
          <p:cNvPr name="TextBox 17" id="17"/>
          <p:cNvSpPr txBox="true"/>
          <p:nvPr/>
        </p:nvSpPr>
        <p:spPr>
          <a:xfrm rot="0">
            <a:off x="1325700" y="3846215"/>
            <a:ext cx="15622137" cy="1106805"/>
          </a:xfrm>
          <a:prstGeom prst="rect">
            <a:avLst/>
          </a:prstGeom>
        </p:spPr>
        <p:txBody>
          <a:bodyPr anchor="t" rtlCol="false" tIns="0" lIns="0" bIns="0" rIns="0">
            <a:spAutoFit/>
          </a:bodyPr>
          <a:lstStyle/>
          <a:p>
            <a:pPr algn="just" marL="582932" indent="-291466" lvl="1">
              <a:lnSpc>
                <a:spcPts val="2700"/>
              </a:lnSpc>
              <a:buFont typeface="Arial"/>
              <a:buChar char="•"/>
            </a:pPr>
            <a:r>
              <a:rPr lang="en-US" sz="2700">
                <a:solidFill>
                  <a:srgbClr val="FF3131"/>
                </a:solidFill>
                <a:latin typeface="Handyman"/>
                <a:ea typeface="Handyman"/>
                <a:cs typeface="Handyman"/>
                <a:sym typeface="Handyman"/>
              </a:rPr>
              <a:t>Membuktikan hipotesis,</a:t>
            </a:r>
            <a:r>
              <a:rPr lang="en-US" sz="2700">
                <a:solidFill>
                  <a:srgbClr val="191919"/>
                </a:solidFill>
                <a:latin typeface="Handyman"/>
                <a:ea typeface="Handyman"/>
                <a:cs typeface="Handyman"/>
                <a:sym typeface="Handyman"/>
              </a:rPr>
              <a:t> yaitu mengonfirmasi apakah hipotesis yang diajukan terbukti benar atau tidak berdasarkan hasil yang diperoleh. </a:t>
            </a:r>
          </a:p>
          <a:p>
            <a:pPr algn="just">
              <a:lnSpc>
                <a:spcPts val="2700"/>
              </a:lnSpc>
            </a:pPr>
          </a:p>
        </p:txBody>
      </p:sp>
      <p:grpSp>
        <p:nvGrpSpPr>
          <p:cNvPr name="Group 18" id="18"/>
          <p:cNvGrpSpPr/>
          <p:nvPr/>
        </p:nvGrpSpPr>
        <p:grpSpPr>
          <a:xfrm rot="0">
            <a:off x="1325700" y="4953020"/>
            <a:ext cx="15933600" cy="990498"/>
            <a:chOff x="0" y="0"/>
            <a:chExt cx="4396189" cy="273285"/>
          </a:xfrm>
        </p:grpSpPr>
        <p:sp>
          <p:nvSpPr>
            <p:cNvPr name="Freeform 19" id="19"/>
            <p:cNvSpPr/>
            <p:nvPr/>
          </p:nvSpPr>
          <p:spPr>
            <a:xfrm flipH="false" flipV="false" rot="0">
              <a:off x="0" y="0"/>
              <a:ext cx="4396189" cy="273285"/>
            </a:xfrm>
            <a:custGeom>
              <a:avLst/>
              <a:gdLst/>
              <a:ahLst/>
              <a:cxnLst/>
              <a:rect r="r" b="b" t="t" l="l"/>
              <a:pathLst>
                <a:path h="273285" w="4396189">
                  <a:moveTo>
                    <a:pt x="9718" y="0"/>
                  </a:moveTo>
                  <a:lnTo>
                    <a:pt x="4386472" y="0"/>
                  </a:lnTo>
                  <a:cubicBezTo>
                    <a:pt x="4391839" y="0"/>
                    <a:pt x="4396189" y="4351"/>
                    <a:pt x="4396189" y="9718"/>
                  </a:cubicBezTo>
                  <a:lnTo>
                    <a:pt x="4396189" y="263568"/>
                  </a:lnTo>
                  <a:cubicBezTo>
                    <a:pt x="4396189" y="268935"/>
                    <a:pt x="4391839" y="273285"/>
                    <a:pt x="4386472" y="273285"/>
                  </a:cubicBezTo>
                  <a:lnTo>
                    <a:pt x="9718" y="273285"/>
                  </a:lnTo>
                  <a:cubicBezTo>
                    <a:pt x="4351" y="273285"/>
                    <a:pt x="0" y="268935"/>
                    <a:pt x="0" y="263568"/>
                  </a:cubicBezTo>
                  <a:lnTo>
                    <a:pt x="0" y="9718"/>
                  </a:lnTo>
                  <a:cubicBezTo>
                    <a:pt x="0" y="4351"/>
                    <a:pt x="4351" y="0"/>
                    <a:pt x="9718" y="0"/>
                  </a:cubicBezTo>
                  <a:close/>
                </a:path>
              </a:pathLst>
            </a:custGeom>
            <a:solidFill>
              <a:srgbClr val="F3CA52"/>
            </a:solidFill>
            <a:ln w="38100" cap="sq">
              <a:solidFill>
                <a:srgbClr val="191919"/>
              </a:solidFill>
              <a:prstDash val="solid"/>
              <a:miter/>
            </a:ln>
          </p:spPr>
        </p:sp>
        <p:sp>
          <p:nvSpPr>
            <p:cNvPr name="TextBox 20" id="20"/>
            <p:cNvSpPr txBox="true"/>
            <p:nvPr/>
          </p:nvSpPr>
          <p:spPr>
            <a:xfrm>
              <a:off x="0" y="-47625"/>
              <a:ext cx="4396189" cy="320910"/>
            </a:xfrm>
            <a:prstGeom prst="rect">
              <a:avLst/>
            </a:prstGeom>
          </p:spPr>
          <p:txBody>
            <a:bodyPr anchor="ctr" rtlCol="false" tIns="50800" lIns="50800" bIns="50800" rIns="50800"/>
            <a:lstStyle/>
            <a:p>
              <a:pPr algn="ctr">
                <a:lnSpc>
                  <a:spcPts val="3374"/>
                </a:lnSpc>
              </a:pPr>
            </a:p>
          </p:txBody>
        </p:sp>
      </p:grpSp>
      <p:sp>
        <p:nvSpPr>
          <p:cNvPr name="TextBox 21" id="21"/>
          <p:cNvSpPr txBox="true"/>
          <p:nvPr/>
        </p:nvSpPr>
        <p:spPr>
          <a:xfrm rot="0">
            <a:off x="1454916" y="5026426"/>
            <a:ext cx="15492921" cy="1106805"/>
          </a:xfrm>
          <a:prstGeom prst="rect">
            <a:avLst/>
          </a:prstGeom>
        </p:spPr>
        <p:txBody>
          <a:bodyPr anchor="t" rtlCol="false" tIns="0" lIns="0" bIns="0" rIns="0">
            <a:spAutoFit/>
          </a:bodyPr>
          <a:lstStyle/>
          <a:p>
            <a:pPr algn="just" marL="582932" indent="-291466" lvl="1">
              <a:lnSpc>
                <a:spcPts val="2700"/>
              </a:lnSpc>
              <a:buFont typeface="Arial"/>
              <a:buChar char="•"/>
            </a:pPr>
            <a:r>
              <a:rPr lang="en-US" sz="2700">
                <a:solidFill>
                  <a:srgbClr val="FF3131"/>
                </a:solidFill>
                <a:latin typeface="Handyman"/>
                <a:ea typeface="Handyman"/>
                <a:cs typeface="Handyman"/>
                <a:sym typeface="Handyman"/>
              </a:rPr>
              <a:t>Memberikan referensi,</a:t>
            </a:r>
            <a:r>
              <a:rPr lang="en-US" sz="2700">
                <a:solidFill>
                  <a:srgbClr val="191919"/>
                </a:solidFill>
                <a:latin typeface="Handyman"/>
                <a:ea typeface="Handyman"/>
                <a:cs typeface="Handyman"/>
                <a:sym typeface="Handyman"/>
              </a:rPr>
              <a:t> yaitu menjadi sumber informasi bagi orang lain yang ingin memahami atau mengulang percobaan yang sudah dilakukan.</a:t>
            </a:r>
          </a:p>
          <a:p>
            <a:pPr algn="just">
              <a:lnSpc>
                <a:spcPts val="2700"/>
              </a:lnSpc>
            </a:pPr>
          </a:p>
        </p:txBody>
      </p:sp>
      <p:grpSp>
        <p:nvGrpSpPr>
          <p:cNvPr name="Group 22" id="22"/>
          <p:cNvGrpSpPr/>
          <p:nvPr/>
        </p:nvGrpSpPr>
        <p:grpSpPr>
          <a:xfrm rot="0">
            <a:off x="1325700" y="6250725"/>
            <a:ext cx="15933600" cy="990498"/>
            <a:chOff x="0" y="0"/>
            <a:chExt cx="4396189" cy="273285"/>
          </a:xfrm>
        </p:grpSpPr>
        <p:sp>
          <p:nvSpPr>
            <p:cNvPr name="Freeform 23" id="23"/>
            <p:cNvSpPr/>
            <p:nvPr/>
          </p:nvSpPr>
          <p:spPr>
            <a:xfrm flipH="false" flipV="false" rot="0">
              <a:off x="0" y="0"/>
              <a:ext cx="4396189" cy="273285"/>
            </a:xfrm>
            <a:custGeom>
              <a:avLst/>
              <a:gdLst/>
              <a:ahLst/>
              <a:cxnLst/>
              <a:rect r="r" b="b" t="t" l="l"/>
              <a:pathLst>
                <a:path h="273285" w="4396189">
                  <a:moveTo>
                    <a:pt x="9718" y="0"/>
                  </a:moveTo>
                  <a:lnTo>
                    <a:pt x="4386472" y="0"/>
                  </a:lnTo>
                  <a:cubicBezTo>
                    <a:pt x="4391839" y="0"/>
                    <a:pt x="4396189" y="4351"/>
                    <a:pt x="4396189" y="9718"/>
                  </a:cubicBezTo>
                  <a:lnTo>
                    <a:pt x="4396189" y="263568"/>
                  </a:lnTo>
                  <a:cubicBezTo>
                    <a:pt x="4396189" y="268935"/>
                    <a:pt x="4391839" y="273285"/>
                    <a:pt x="4386472" y="273285"/>
                  </a:cubicBezTo>
                  <a:lnTo>
                    <a:pt x="9718" y="273285"/>
                  </a:lnTo>
                  <a:cubicBezTo>
                    <a:pt x="4351" y="273285"/>
                    <a:pt x="0" y="268935"/>
                    <a:pt x="0" y="263568"/>
                  </a:cubicBezTo>
                  <a:lnTo>
                    <a:pt x="0" y="9718"/>
                  </a:lnTo>
                  <a:cubicBezTo>
                    <a:pt x="0" y="4351"/>
                    <a:pt x="4351" y="0"/>
                    <a:pt x="9718" y="0"/>
                  </a:cubicBezTo>
                  <a:close/>
                </a:path>
              </a:pathLst>
            </a:custGeom>
            <a:solidFill>
              <a:srgbClr val="F3CA52"/>
            </a:solidFill>
            <a:ln w="38100" cap="sq">
              <a:solidFill>
                <a:srgbClr val="191919"/>
              </a:solidFill>
              <a:prstDash val="solid"/>
              <a:miter/>
            </a:ln>
          </p:spPr>
        </p:sp>
        <p:sp>
          <p:nvSpPr>
            <p:cNvPr name="TextBox 24" id="24"/>
            <p:cNvSpPr txBox="true"/>
            <p:nvPr/>
          </p:nvSpPr>
          <p:spPr>
            <a:xfrm>
              <a:off x="0" y="-47625"/>
              <a:ext cx="4396189" cy="320910"/>
            </a:xfrm>
            <a:prstGeom prst="rect">
              <a:avLst/>
            </a:prstGeom>
          </p:spPr>
          <p:txBody>
            <a:bodyPr anchor="ctr" rtlCol="false" tIns="50800" lIns="50800" bIns="50800" rIns="50800"/>
            <a:lstStyle/>
            <a:p>
              <a:pPr algn="ctr">
                <a:lnSpc>
                  <a:spcPts val="3374"/>
                </a:lnSpc>
              </a:pPr>
            </a:p>
          </p:txBody>
        </p:sp>
      </p:grpSp>
      <p:grpSp>
        <p:nvGrpSpPr>
          <p:cNvPr name="Group 25" id="25"/>
          <p:cNvGrpSpPr/>
          <p:nvPr/>
        </p:nvGrpSpPr>
        <p:grpSpPr>
          <a:xfrm rot="0">
            <a:off x="1325700" y="7431774"/>
            <a:ext cx="15933600" cy="990498"/>
            <a:chOff x="0" y="0"/>
            <a:chExt cx="4396189" cy="273285"/>
          </a:xfrm>
        </p:grpSpPr>
        <p:sp>
          <p:nvSpPr>
            <p:cNvPr name="Freeform 26" id="26"/>
            <p:cNvSpPr/>
            <p:nvPr/>
          </p:nvSpPr>
          <p:spPr>
            <a:xfrm flipH="false" flipV="false" rot="0">
              <a:off x="0" y="0"/>
              <a:ext cx="4396189" cy="273285"/>
            </a:xfrm>
            <a:custGeom>
              <a:avLst/>
              <a:gdLst/>
              <a:ahLst/>
              <a:cxnLst/>
              <a:rect r="r" b="b" t="t" l="l"/>
              <a:pathLst>
                <a:path h="273285" w="4396189">
                  <a:moveTo>
                    <a:pt x="9718" y="0"/>
                  </a:moveTo>
                  <a:lnTo>
                    <a:pt x="4386472" y="0"/>
                  </a:lnTo>
                  <a:cubicBezTo>
                    <a:pt x="4391839" y="0"/>
                    <a:pt x="4396189" y="4351"/>
                    <a:pt x="4396189" y="9718"/>
                  </a:cubicBezTo>
                  <a:lnTo>
                    <a:pt x="4396189" y="263568"/>
                  </a:lnTo>
                  <a:cubicBezTo>
                    <a:pt x="4396189" y="268935"/>
                    <a:pt x="4391839" y="273285"/>
                    <a:pt x="4386472" y="273285"/>
                  </a:cubicBezTo>
                  <a:lnTo>
                    <a:pt x="9718" y="273285"/>
                  </a:lnTo>
                  <a:cubicBezTo>
                    <a:pt x="4351" y="273285"/>
                    <a:pt x="0" y="268935"/>
                    <a:pt x="0" y="263568"/>
                  </a:cubicBezTo>
                  <a:lnTo>
                    <a:pt x="0" y="9718"/>
                  </a:lnTo>
                  <a:cubicBezTo>
                    <a:pt x="0" y="4351"/>
                    <a:pt x="4351" y="0"/>
                    <a:pt x="9718" y="0"/>
                  </a:cubicBezTo>
                  <a:close/>
                </a:path>
              </a:pathLst>
            </a:custGeom>
            <a:solidFill>
              <a:srgbClr val="F3CA52"/>
            </a:solidFill>
            <a:ln w="38100" cap="sq">
              <a:solidFill>
                <a:srgbClr val="191919"/>
              </a:solidFill>
              <a:prstDash val="solid"/>
              <a:miter/>
            </a:ln>
          </p:spPr>
        </p:sp>
        <p:sp>
          <p:nvSpPr>
            <p:cNvPr name="TextBox 27" id="27"/>
            <p:cNvSpPr txBox="true"/>
            <p:nvPr/>
          </p:nvSpPr>
          <p:spPr>
            <a:xfrm>
              <a:off x="0" y="-47625"/>
              <a:ext cx="4396189" cy="320910"/>
            </a:xfrm>
            <a:prstGeom prst="rect">
              <a:avLst/>
            </a:prstGeom>
          </p:spPr>
          <p:txBody>
            <a:bodyPr anchor="ctr" rtlCol="false" tIns="50800" lIns="50800" bIns="50800" rIns="50800"/>
            <a:lstStyle/>
            <a:p>
              <a:pPr algn="ctr">
                <a:lnSpc>
                  <a:spcPts val="3374"/>
                </a:lnSpc>
              </a:pPr>
            </a:p>
          </p:txBody>
        </p:sp>
      </p:grpSp>
      <p:grpSp>
        <p:nvGrpSpPr>
          <p:cNvPr name="Group 28" id="28"/>
          <p:cNvGrpSpPr/>
          <p:nvPr/>
        </p:nvGrpSpPr>
        <p:grpSpPr>
          <a:xfrm rot="0">
            <a:off x="1325700" y="8612773"/>
            <a:ext cx="15933600" cy="990498"/>
            <a:chOff x="0" y="0"/>
            <a:chExt cx="4396189" cy="273285"/>
          </a:xfrm>
        </p:grpSpPr>
        <p:sp>
          <p:nvSpPr>
            <p:cNvPr name="Freeform 29" id="29"/>
            <p:cNvSpPr/>
            <p:nvPr/>
          </p:nvSpPr>
          <p:spPr>
            <a:xfrm flipH="false" flipV="false" rot="0">
              <a:off x="0" y="0"/>
              <a:ext cx="4396189" cy="273285"/>
            </a:xfrm>
            <a:custGeom>
              <a:avLst/>
              <a:gdLst/>
              <a:ahLst/>
              <a:cxnLst/>
              <a:rect r="r" b="b" t="t" l="l"/>
              <a:pathLst>
                <a:path h="273285" w="4396189">
                  <a:moveTo>
                    <a:pt x="9718" y="0"/>
                  </a:moveTo>
                  <a:lnTo>
                    <a:pt x="4386472" y="0"/>
                  </a:lnTo>
                  <a:cubicBezTo>
                    <a:pt x="4391839" y="0"/>
                    <a:pt x="4396189" y="4351"/>
                    <a:pt x="4396189" y="9718"/>
                  </a:cubicBezTo>
                  <a:lnTo>
                    <a:pt x="4396189" y="263568"/>
                  </a:lnTo>
                  <a:cubicBezTo>
                    <a:pt x="4396189" y="268935"/>
                    <a:pt x="4391839" y="273285"/>
                    <a:pt x="4386472" y="273285"/>
                  </a:cubicBezTo>
                  <a:lnTo>
                    <a:pt x="9718" y="273285"/>
                  </a:lnTo>
                  <a:cubicBezTo>
                    <a:pt x="4351" y="273285"/>
                    <a:pt x="0" y="268935"/>
                    <a:pt x="0" y="263568"/>
                  </a:cubicBezTo>
                  <a:lnTo>
                    <a:pt x="0" y="9718"/>
                  </a:lnTo>
                  <a:cubicBezTo>
                    <a:pt x="0" y="4351"/>
                    <a:pt x="4351" y="0"/>
                    <a:pt x="9718" y="0"/>
                  </a:cubicBezTo>
                  <a:close/>
                </a:path>
              </a:pathLst>
            </a:custGeom>
            <a:solidFill>
              <a:srgbClr val="F3CA52"/>
            </a:solidFill>
            <a:ln w="38100" cap="sq">
              <a:solidFill>
                <a:srgbClr val="191919"/>
              </a:solidFill>
              <a:prstDash val="solid"/>
              <a:miter/>
            </a:ln>
          </p:spPr>
        </p:sp>
        <p:sp>
          <p:nvSpPr>
            <p:cNvPr name="TextBox 30" id="30"/>
            <p:cNvSpPr txBox="true"/>
            <p:nvPr/>
          </p:nvSpPr>
          <p:spPr>
            <a:xfrm>
              <a:off x="0" y="-47625"/>
              <a:ext cx="4396189" cy="320910"/>
            </a:xfrm>
            <a:prstGeom prst="rect">
              <a:avLst/>
            </a:prstGeom>
          </p:spPr>
          <p:txBody>
            <a:bodyPr anchor="ctr" rtlCol="false" tIns="50800" lIns="50800" bIns="50800" rIns="50800"/>
            <a:lstStyle/>
            <a:p>
              <a:pPr algn="ctr">
                <a:lnSpc>
                  <a:spcPts val="3374"/>
                </a:lnSpc>
              </a:pPr>
            </a:p>
          </p:txBody>
        </p:sp>
      </p:grpSp>
      <p:sp>
        <p:nvSpPr>
          <p:cNvPr name="TextBox 31" id="31"/>
          <p:cNvSpPr txBox="true"/>
          <p:nvPr/>
        </p:nvSpPr>
        <p:spPr>
          <a:xfrm rot="0">
            <a:off x="1325700" y="6343968"/>
            <a:ext cx="15622137" cy="1106805"/>
          </a:xfrm>
          <a:prstGeom prst="rect">
            <a:avLst/>
          </a:prstGeom>
        </p:spPr>
        <p:txBody>
          <a:bodyPr anchor="t" rtlCol="false" tIns="0" lIns="0" bIns="0" rIns="0">
            <a:spAutoFit/>
          </a:bodyPr>
          <a:lstStyle/>
          <a:p>
            <a:pPr algn="just" marL="582932" indent="-291466" lvl="1">
              <a:lnSpc>
                <a:spcPts val="2700"/>
              </a:lnSpc>
              <a:buFont typeface="Arial"/>
              <a:buChar char="•"/>
            </a:pPr>
            <a:r>
              <a:rPr lang="en-US" sz="2700">
                <a:solidFill>
                  <a:srgbClr val="FF3131"/>
                </a:solidFill>
                <a:latin typeface="Handyman"/>
                <a:ea typeface="Handyman"/>
                <a:cs typeface="Handyman"/>
                <a:sym typeface="Handyman"/>
              </a:rPr>
              <a:t>Mengevaluasi proses,</a:t>
            </a:r>
            <a:r>
              <a:rPr lang="en-US" sz="2700">
                <a:solidFill>
                  <a:srgbClr val="191919"/>
                </a:solidFill>
                <a:latin typeface="Handyman"/>
                <a:ea typeface="Handyman"/>
                <a:cs typeface="Handyman"/>
                <a:sym typeface="Handyman"/>
              </a:rPr>
              <a:t> yaitu mengidentifikasi kekurangan atau kendala yang dapat diperbaiki dalam percobaan di masa mendatang. </a:t>
            </a:r>
          </a:p>
          <a:p>
            <a:pPr algn="just">
              <a:lnSpc>
                <a:spcPts val="2700"/>
              </a:lnSpc>
            </a:pPr>
          </a:p>
        </p:txBody>
      </p:sp>
      <p:sp>
        <p:nvSpPr>
          <p:cNvPr name="TextBox 32" id="32"/>
          <p:cNvSpPr txBox="true"/>
          <p:nvPr/>
        </p:nvSpPr>
        <p:spPr>
          <a:xfrm rot="0">
            <a:off x="1546039" y="7526974"/>
            <a:ext cx="15492921" cy="1106805"/>
          </a:xfrm>
          <a:prstGeom prst="rect">
            <a:avLst/>
          </a:prstGeom>
        </p:spPr>
        <p:txBody>
          <a:bodyPr anchor="t" rtlCol="false" tIns="0" lIns="0" bIns="0" rIns="0">
            <a:spAutoFit/>
          </a:bodyPr>
          <a:lstStyle/>
          <a:p>
            <a:pPr algn="just" marL="582932" indent="-291466" lvl="1">
              <a:lnSpc>
                <a:spcPts val="2700"/>
              </a:lnSpc>
              <a:buFont typeface="Arial"/>
              <a:buChar char="•"/>
            </a:pPr>
            <a:r>
              <a:rPr lang="en-US" sz="2700">
                <a:solidFill>
                  <a:srgbClr val="FF3131"/>
                </a:solidFill>
                <a:latin typeface="Handyman"/>
                <a:ea typeface="Handyman"/>
                <a:cs typeface="Handyman"/>
                <a:sym typeface="Handyman"/>
              </a:rPr>
              <a:t>Meningkatkan pemahaman,</a:t>
            </a:r>
            <a:r>
              <a:rPr lang="en-US" sz="2700">
                <a:solidFill>
                  <a:srgbClr val="191919"/>
                </a:solidFill>
                <a:latin typeface="Handyman"/>
                <a:ea typeface="Handyman"/>
                <a:cs typeface="Handyman"/>
                <a:sym typeface="Handyman"/>
              </a:rPr>
              <a:t> yaitu membantu pembaca memahami konsep atau fenomena yang diuji dalam percobaan. </a:t>
            </a:r>
          </a:p>
          <a:p>
            <a:pPr algn="just">
              <a:lnSpc>
                <a:spcPts val="2700"/>
              </a:lnSpc>
            </a:pPr>
          </a:p>
        </p:txBody>
      </p:sp>
      <p:sp>
        <p:nvSpPr>
          <p:cNvPr name="TextBox 33" id="33"/>
          <p:cNvSpPr txBox="true"/>
          <p:nvPr/>
        </p:nvSpPr>
        <p:spPr>
          <a:xfrm rot="0">
            <a:off x="1397539" y="8717548"/>
            <a:ext cx="15641421" cy="1106805"/>
          </a:xfrm>
          <a:prstGeom prst="rect">
            <a:avLst/>
          </a:prstGeom>
        </p:spPr>
        <p:txBody>
          <a:bodyPr anchor="t" rtlCol="false" tIns="0" lIns="0" bIns="0" rIns="0">
            <a:spAutoFit/>
          </a:bodyPr>
          <a:lstStyle/>
          <a:p>
            <a:pPr algn="just" marL="582932" indent="-291466" lvl="1">
              <a:lnSpc>
                <a:spcPts val="2700"/>
              </a:lnSpc>
              <a:buFont typeface="Arial"/>
              <a:buChar char="•"/>
            </a:pPr>
            <a:r>
              <a:rPr lang="en-US" sz="2700">
                <a:solidFill>
                  <a:srgbClr val="FF3131"/>
                </a:solidFill>
                <a:latin typeface="Handyman"/>
                <a:ea typeface="Handyman"/>
                <a:cs typeface="Handyman"/>
                <a:sym typeface="Handyman"/>
              </a:rPr>
              <a:t>Melatih kemampuan akademik,</a:t>
            </a:r>
            <a:r>
              <a:rPr lang="en-US" sz="2700">
                <a:solidFill>
                  <a:srgbClr val="191919"/>
                </a:solidFill>
                <a:latin typeface="Handyman"/>
                <a:ea typeface="Handyman"/>
                <a:cs typeface="Handyman"/>
                <a:sym typeface="Handyman"/>
              </a:rPr>
              <a:t>  yaitu mengembangkan keterampilan berpikir kritis, analisis, dan komunikasi ilmiah bagi penulis laporan.</a:t>
            </a:r>
          </a:p>
          <a:p>
            <a:pPr algn="just">
              <a:lnSpc>
                <a:spcPts val="27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grpSp>
        <p:nvGrpSpPr>
          <p:cNvPr name="Group 2" id="2"/>
          <p:cNvGrpSpPr/>
          <p:nvPr/>
        </p:nvGrpSpPr>
        <p:grpSpPr>
          <a:xfrm rot="0">
            <a:off x="2422164" y="422334"/>
            <a:ext cx="13740671" cy="1019363"/>
            <a:chOff x="0" y="0"/>
            <a:chExt cx="3791145" cy="281249"/>
          </a:xfrm>
        </p:grpSpPr>
        <p:sp>
          <p:nvSpPr>
            <p:cNvPr name="Freeform 3" id="3"/>
            <p:cNvSpPr/>
            <p:nvPr/>
          </p:nvSpPr>
          <p:spPr>
            <a:xfrm flipH="false" flipV="false" rot="0">
              <a:off x="0" y="0"/>
              <a:ext cx="3791145" cy="281249"/>
            </a:xfrm>
            <a:custGeom>
              <a:avLst/>
              <a:gdLst/>
              <a:ahLst/>
              <a:cxnLst/>
              <a:rect r="r" b="b" t="t" l="l"/>
              <a:pathLst>
                <a:path h="281249" w="3791145">
                  <a:moveTo>
                    <a:pt x="11269" y="0"/>
                  </a:moveTo>
                  <a:lnTo>
                    <a:pt x="3779877" y="0"/>
                  </a:lnTo>
                  <a:cubicBezTo>
                    <a:pt x="3786100" y="0"/>
                    <a:pt x="3791145" y="5045"/>
                    <a:pt x="3791145" y="11269"/>
                  </a:cubicBezTo>
                  <a:lnTo>
                    <a:pt x="3791145" y="269981"/>
                  </a:lnTo>
                  <a:cubicBezTo>
                    <a:pt x="3791145" y="276204"/>
                    <a:pt x="3786100" y="281249"/>
                    <a:pt x="3779877" y="281249"/>
                  </a:cubicBezTo>
                  <a:lnTo>
                    <a:pt x="11269" y="281249"/>
                  </a:lnTo>
                  <a:cubicBezTo>
                    <a:pt x="5045" y="281249"/>
                    <a:pt x="0" y="276204"/>
                    <a:pt x="0" y="269981"/>
                  </a:cubicBezTo>
                  <a:lnTo>
                    <a:pt x="0" y="11269"/>
                  </a:lnTo>
                  <a:cubicBezTo>
                    <a:pt x="0" y="5045"/>
                    <a:pt x="5045" y="0"/>
                    <a:pt x="11269" y="0"/>
                  </a:cubicBezTo>
                  <a:close/>
                </a:path>
              </a:pathLst>
            </a:custGeom>
            <a:solidFill>
              <a:srgbClr val="F3CA52"/>
            </a:solidFill>
            <a:ln w="38100" cap="sq">
              <a:solidFill>
                <a:srgbClr val="191919"/>
              </a:solidFill>
              <a:prstDash val="solid"/>
              <a:miter/>
            </a:ln>
          </p:spPr>
        </p:sp>
        <p:sp>
          <p:nvSpPr>
            <p:cNvPr name="TextBox 4" id="4"/>
            <p:cNvSpPr txBox="true"/>
            <p:nvPr/>
          </p:nvSpPr>
          <p:spPr>
            <a:xfrm>
              <a:off x="0" y="-47625"/>
              <a:ext cx="3791145" cy="328874"/>
            </a:xfrm>
            <a:prstGeom prst="rect">
              <a:avLst/>
            </a:prstGeom>
          </p:spPr>
          <p:txBody>
            <a:bodyPr anchor="ctr" rtlCol="false" tIns="50800" lIns="50800" bIns="50800" rIns="50800"/>
            <a:lstStyle/>
            <a:p>
              <a:pPr algn="ctr">
                <a:lnSpc>
                  <a:spcPts val="3374"/>
                </a:lnSpc>
              </a:pPr>
            </a:p>
          </p:txBody>
        </p:sp>
      </p:grpSp>
      <p:grpSp>
        <p:nvGrpSpPr>
          <p:cNvPr name="Group 5" id="5"/>
          <p:cNvGrpSpPr/>
          <p:nvPr/>
        </p:nvGrpSpPr>
        <p:grpSpPr>
          <a:xfrm rot="0">
            <a:off x="1028700" y="1969673"/>
            <a:ext cx="6113579" cy="623102"/>
            <a:chOff x="0" y="0"/>
            <a:chExt cx="1686778" cy="171918"/>
          </a:xfrm>
        </p:grpSpPr>
        <p:sp>
          <p:nvSpPr>
            <p:cNvPr name="Freeform 6" id="6"/>
            <p:cNvSpPr/>
            <p:nvPr/>
          </p:nvSpPr>
          <p:spPr>
            <a:xfrm flipH="false" flipV="false" rot="0">
              <a:off x="0" y="0"/>
              <a:ext cx="1686778" cy="171918"/>
            </a:xfrm>
            <a:custGeom>
              <a:avLst/>
              <a:gdLst/>
              <a:ahLst/>
              <a:cxnLst/>
              <a:rect r="r" b="b" t="t" l="l"/>
              <a:pathLst>
                <a:path h="171918" w="1686778">
                  <a:moveTo>
                    <a:pt x="25327" y="0"/>
                  </a:moveTo>
                  <a:lnTo>
                    <a:pt x="1661451" y="0"/>
                  </a:lnTo>
                  <a:cubicBezTo>
                    <a:pt x="1668169" y="0"/>
                    <a:pt x="1674611" y="2668"/>
                    <a:pt x="1679360" y="7418"/>
                  </a:cubicBezTo>
                  <a:cubicBezTo>
                    <a:pt x="1684110" y="12168"/>
                    <a:pt x="1686778" y="18610"/>
                    <a:pt x="1686778" y="25327"/>
                  </a:cubicBezTo>
                  <a:lnTo>
                    <a:pt x="1686778" y="146591"/>
                  </a:lnTo>
                  <a:cubicBezTo>
                    <a:pt x="1686778" y="153308"/>
                    <a:pt x="1684110" y="159750"/>
                    <a:pt x="1679360" y="164500"/>
                  </a:cubicBezTo>
                  <a:cubicBezTo>
                    <a:pt x="1674611" y="169250"/>
                    <a:pt x="1668169" y="171918"/>
                    <a:pt x="1661451" y="171918"/>
                  </a:cubicBezTo>
                  <a:lnTo>
                    <a:pt x="25327" y="171918"/>
                  </a:lnTo>
                  <a:cubicBezTo>
                    <a:pt x="18610" y="171918"/>
                    <a:pt x="12168" y="169250"/>
                    <a:pt x="7418" y="164500"/>
                  </a:cubicBezTo>
                  <a:cubicBezTo>
                    <a:pt x="2668" y="159750"/>
                    <a:pt x="0" y="153308"/>
                    <a:pt x="0" y="146591"/>
                  </a:cubicBezTo>
                  <a:lnTo>
                    <a:pt x="0" y="25327"/>
                  </a:lnTo>
                  <a:cubicBezTo>
                    <a:pt x="0" y="18610"/>
                    <a:pt x="2668" y="12168"/>
                    <a:pt x="7418" y="7418"/>
                  </a:cubicBezTo>
                  <a:cubicBezTo>
                    <a:pt x="12168" y="2668"/>
                    <a:pt x="18610" y="0"/>
                    <a:pt x="25327" y="0"/>
                  </a:cubicBezTo>
                  <a:close/>
                </a:path>
              </a:pathLst>
            </a:custGeom>
            <a:solidFill>
              <a:srgbClr val="F3CA52"/>
            </a:solidFill>
            <a:ln w="38100" cap="sq">
              <a:solidFill>
                <a:srgbClr val="191919"/>
              </a:solidFill>
              <a:prstDash val="solid"/>
              <a:miter/>
            </a:ln>
          </p:spPr>
        </p:sp>
        <p:sp>
          <p:nvSpPr>
            <p:cNvPr name="TextBox 7" id="7"/>
            <p:cNvSpPr txBox="true"/>
            <p:nvPr/>
          </p:nvSpPr>
          <p:spPr>
            <a:xfrm>
              <a:off x="0" y="-47625"/>
              <a:ext cx="1686778" cy="219543"/>
            </a:xfrm>
            <a:prstGeom prst="rect">
              <a:avLst/>
            </a:prstGeom>
          </p:spPr>
          <p:txBody>
            <a:bodyPr anchor="ctr" rtlCol="false" tIns="50800" lIns="50800" bIns="50800" rIns="50800"/>
            <a:lstStyle/>
            <a:p>
              <a:pPr algn="ctr">
                <a:lnSpc>
                  <a:spcPts val="3374"/>
                </a:lnSpc>
              </a:pPr>
            </a:p>
          </p:txBody>
        </p:sp>
      </p:grpSp>
      <p:grpSp>
        <p:nvGrpSpPr>
          <p:cNvPr name="Group 8" id="8"/>
          <p:cNvGrpSpPr/>
          <p:nvPr/>
        </p:nvGrpSpPr>
        <p:grpSpPr>
          <a:xfrm rot="0">
            <a:off x="-303409" y="9912434"/>
            <a:ext cx="20354123" cy="3086100"/>
            <a:chOff x="0" y="0"/>
            <a:chExt cx="5360757" cy="812800"/>
          </a:xfrm>
        </p:grpSpPr>
        <p:sp>
          <p:nvSpPr>
            <p:cNvPr name="Freeform 9" id="9"/>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10" id="10"/>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grpSp>
        <p:nvGrpSpPr>
          <p:cNvPr name="Group 11" id="11"/>
          <p:cNvGrpSpPr/>
          <p:nvPr/>
        </p:nvGrpSpPr>
        <p:grpSpPr>
          <a:xfrm rot="0">
            <a:off x="1064597" y="2714757"/>
            <a:ext cx="6077683" cy="2128525"/>
            <a:chOff x="0" y="0"/>
            <a:chExt cx="1676874" cy="587275"/>
          </a:xfrm>
        </p:grpSpPr>
        <p:sp>
          <p:nvSpPr>
            <p:cNvPr name="Freeform 12" id="12"/>
            <p:cNvSpPr/>
            <p:nvPr/>
          </p:nvSpPr>
          <p:spPr>
            <a:xfrm flipH="false" flipV="false" rot="0">
              <a:off x="0" y="0"/>
              <a:ext cx="1676874" cy="587275"/>
            </a:xfrm>
            <a:custGeom>
              <a:avLst/>
              <a:gdLst/>
              <a:ahLst/>
              <a:cxnLst/>
              <a:rect r="r" b="b" t="t" l="l"/>
              <a:pathLst>
                <a:path h="587275" w="1676874">
                  <a:moveTo>
                    <a:pt x="25477" y="0"/>
                  </a:moveTo>
                  <a:lnTo>
                    <a:pt x="1651398" y="0"/>
                  </a:lnTo>
                  <a:cubicBezTo>
                    <a:pt x="1658154" y="0"/>
                    <a:pt x="1664634" y="2684"/>
                    <a:pt x="1669412" y="7462"/>
                  </a:cubicBezTo>
                  <a:cubicBezTo>
                    <a:pt x="1674190" y="12240"/>
                    <a:pt x="1676874" y="18720"/>
                    <a:pt x="1676874" y="25477"/>
                  </a:cubicBezTo>
                  <a:lnTo>
                    <a:pt x="1676874" y="561798"/>
                  </a:lnTo>
                  <a:cubicBezTo>
                    <a:pt x="1676874" y="575868"/>
                    <a:pt x="1665468" y="587275"/>
                    <a:pt x="1651398" y="587275"/>
                  </a:cubicBezTo>
                  <a:lnTo>
                    <a:pt x="25477" y="587275"/>
                  </a:lnTo>
                  <a:cubicBezTo>
                    <a:pt x="11406" y="587275"/>
                    <a:pt x="0" y="575868"/>
                    <a:pt x="0" y="561798"/>
                  </a:cubicBezTo>
                  <a:lnTo>
                    <a:pt x="0" y="25477"/>
                  </a:lnTo>
                  <a:cubicBezTo>
                    <a:pt x="0" y="11406"/>
                    <a:pt x="11406" y="0"/>
                    <a:pt x="25477" y="0"/>
                  </a:cubicBezTo>
                  <a:close/>
                </a:path>
              </a:pathLst>
            </a:custGeom>
            <a:solidFill>
              <a:srgbClr val="F3CA52"/>
            </a:solidFill>
            <a:ln w="38100" cap="sq">
              <a:solidFill>
                <a:srgbClr val="191919"/>
              </a:solidFill>
              <a:prstDash val="solid"/>
              <a:miter/>
            </a:ln>
          </p:spPr>
        </p:sp>
        <p:sp>
          <p:nvSpPr>
            <p:cNvPr name="TextBox 13" id="13"/>
            <p:cNvSpPr txBox="true"/>
            <p:nvPr/>
          </p:nvSpPr>
          <p:spPr>
            <a:xfrm>
              <a:off x="0" y="-47625"/>
              <a:ext cx="1676874" cy="634900"/>
            </a:xfrm>
            <a:prstGeom prst="rect">
              <a:avLst/>
            </a:prstGeom>
          </p:spPr>
          <p:txBody>
            <a:bodyPr anchor="ctr" rtlCol="false" tIns="50800" lIns="50800" bIns="50800" rIns="50800"/>
            <a:lstStyle/>
            <a:p>
              <a:pPr algn="ctr">
                <a:lnSpc>
                  <a:spcPts val="3374"/>
                </a:lnSpc>
              </a:pPr>
            </a:p>
          </p:txBody>
        </p:sp>
      </p:grpSp>
      <p:grpSp>
        <p:nvGrpSpPr>
          <p:cNvPr name="Group 14" id="14"/>
          <p:cNvGrpSpPr/>
          <p:nvPr/>
        </p:nvGrpSpPr>
        <p:grpSpPr>
          <a:xfrm rot="0">
            <a:off x="1064597" y="5001348"/>
            <a:ext cx="6919632" cy="3903517"/>
            <a:chOff x="0" y="0"/>
            <a:chExt cx="1909174" cy="1077007"/>
          </a:xfrm>
        </p:grpSpPr>
        <p:sp>
          <p:nvSpPr>
            <p:cNvPr name="Freeform 15" id="15"/>
            <p:cNvSpPr/>
            <p:nvPr/>
          </p:nvSpPr>
          <p:spPr>
            <a:xfrm flipH="false" flipV="false" rot="0">
              <a:off x="0" y="0"/>
              <a:ext cx="1909174" cy="1077007"/>
            </a:xfrm>
            <a:custGeom>
              <a:avLst/>
              <a:gdLst/>
              <a:ahLst/>
              <a:cxnLst/>
              <a:rect r="r" b="b" t="t" l="l"/>
              <a:pathLst>
                <a:path h="1077007" w="1909174">
                  <a:moveTo>
                    <a:pt x="22377" y="0"/>
                  </a:moveTo>
                  <a:lnTo>
                    <a:pt x="1886797" y="0"/>
                  </a:lnTo>
                  <a:cubicBezTo>
                    <a:pt x="1892732" y="0"/>
                    <a:pt x="1898423" y="2358"/>
                    <a:pt x="1902620" y="6554"/>
                  </a:cubicBezTo>
                  <a:cubicBezTo>
                    <a:pt x="1906816" y="10750"/>
                    <a:pt x="1909174" y="16442"/>
                    <a:pt x="1909174" y="22377"/>
                  </a:cubicBezTo>
                  <a:lnTo>
                    <a:pt x="1909174" y="1054630"/>
                  </a:lnTo>
                  <a:cubicBezTo>
                    <a:pt x="1909174" y="1060565"/>
                    <a:pt x="1906816" y="1066257"/>
                    <a:pt x="1902620" y="1070453"/>
                  </a:cubicBezTo>
                  <a:cubicBezTo>
                    <a:pt x="1898423" y="1074649"/>
                    <a:pt x="1892732" y="1077007"/>
                    <a:pt x="1886797" y="1077007"/>
                  </a:cubicBezTo>
                  <a:lnTo>
                    <a:pt x="22377" y="1077007"/>
                  </a:lnTo>
                  <a:cubicBezTo>
                    <a:pt x="16442" y="1077007"/>
                    <a:pt x="10750" y="1074649"/>
                    <a:pt x="6554" y="1070453"/>
                  </a:cubicBezTo>
                  <a:cubicBezTo>
                    <a:pt x="2358" y="1066257"/>
                    <a:pt x="0" y="1060565"/>
                    <a:pt x="0" y="1054630"/>
                  </a:cubicBezTo>
                  <a:lnTo>
                    <a:pt x="0" y="22377"/>
                  </a:lnTo>
                  <a:cubicBezTo>
                    <a:pt x="0" y="16442"/>
                    <a:pt x="2358" y="10750"/>
                    <a:pt x="6554" y="6554"/>
                  </a:cubicBezTo>
                  <a:cubicBezTo>
                    <a:pt x="10750" y="2358"/>
                    <a:pt x="16442" y="0"/>
                    <a:pt x="22377" y="0"/>
                  </a:cubicBezTo>
                  <a:close/>
                </a:path>
              </a:pathLst>
            </a:custGeom>
            <a:solidFill>
              <a:srgbClr val="F3CA52"/>
            </a:solidFill>
            <a:ln w="38100" cap="sq">
              <a:solidFill>
                <a:srgbClr val="191919"/>
              </a:solidFill>
              <a:prstDash val="solid"/>
              <a:miter/>
            </a:ln>
          </p:spPr>
        </p:sp>
        <p:sp>
          <p:nvSpPr>
            <p:cNvPr name="TextBox 16" id="16"/>
            <p:cNvSpPr txBox="true"/>
            <p:nvPr/>
          </p:nvSpPr>
          <p:spPr>
            <a:xfrm>
              <a:off x="0" y="-47625"/>
              <a:ext cx="1909174" cy="1124632"/>
            </a:xfrm>
            <a:prstGeom prst="rect">
              <a:avLst/>
            </a:prstGeom>
          </p:spPr>
          <p:txBody>
            <a:bodyPr anchor="ctr" rtlCol="false" tIns="50800" lIns="50800" bIns="50800" rIns="50800"/>
            <a:lstStyle/>
            <a:p>
              <a:pPr algn="ctr">
                <a:lnSpc>
                  <a:spcPts val="3374"/>
                </a:lnSpc>
              </a:pPr>
            </a:p>
          </p:txBody>
        </p:sp>
      </p:grpSp>
      <p:grpSp>
        <p:nvGrpSpPr>
          <p:cNvPr name="Group 17" id="17"/>
          <p:cNvGrpSpPr/>
          <p:nvPr/>
        </p:nvGrpSpPr>
        <p:grpSpPr>
          <a:xfrm rot="0">
            <a:off x="8285232" y="2315009"/>
            <a:ext cx="6077683" cy="1523117"/>
            <a:chOff x="0" y="0"/>
            <a:chExt cx="1676874" cy="420238"/>
          </a:xfrm>
        </p:grpSpPr>
        <p:sp>
          <p:nvSpPr>
            <p:cNvPr name="Freeform 18" id="18"/>
            <p:cNvSpPr/>
            <p:nvPr/>
          </p:nvSpPr>
          <p:spPr>
            <a:xfrm flipH="false" flipV="false" rot="0">
              <a:off x="0" y="0"/>
              <a:ext cx="1676874" cy="420238"/>
            </a:xfrm>
            <a:custGeom>
              <a:avLst/>
              <a:gdLst/>
              <a:ahLst/>
              <a:cxnLst/>
              <a:rect r="r" b="b" t="t" l="l"/>
              <a:pathLst>
                <a:path h="420238" w="1676874">
                  <a:moveTo>
                    <a:pt x="25477" y="0"/>
                  </a:moveTo>
                  <a:lnTo>
                    <a:pt x="1651398" y="0"/>
                  </a:lnTo>
                  <a:cubicBezTo>
                    <a:pt x="1658154" y="0"/>
                    <a:pt x="1664634" y="2684"/>
                    <a:pt x="1669412" y="7462"/>
                  </a:cubicBezTo>
                  <a:cubicBezTo>
                    <a:pt x="1674190" y="12240"/>
                    <a:pt x="1676874" y="18720"/>
                    <a:pt x="1676874" y="25477"/>
                  </a:cubicBezTo>
                  <a:lnTo>
                    <a:pt x="1676874" y="394762"/>
                  </a:lnTo>
                  <a:cubicBezTo>
                    <a:pt x="1676874" y="408832"/>
                    <a:pt x="1665468" y="420238"/>
                    <a:pt x="1651398" y="420238"/>
                  </a:cubicBezTo>
                  <a:lnTo>
                    <a:pt x="25477" y="420238"/>
                  </a:lnTo>
                  <a:cubicBezTo>
                    <a:pt x="18720" y="420238"/>
                    <a:pt x="12240" y="417554"/>
                    <a:pt x="7462" y="412776"/>
                  </a:cubicBezTo>
                  <a:cubicBezTo>
                    <a:pt x="2684" y="407999"/>
                    <a:pt x="0" y="401519"/>
                    <a:pt x="0" y="394762"/>
                  </a:cubicBezTo>
                  <a:lnTo>
                    <a:pt x="0" y="25477"/>
                  </a:lnTo>
                  <a:cubicBezTo>
                    <a:pt x="0" y="11406"/>
                    <a:pt x="11406" y="0"/>
                    <a:pt x="25477" y="0"/>
                  </a:cubicBezTo>
                  <a:close/>
                </a:path>
              </a:pathLst>
            </a:custGeom>
            <a:solidFill>
              <a:srgbClr val="F3CA52"/>
            </a:solidFill>
            <a:ln w="38100" cap="sq">
              <a:solidFill>
                <a:srgbClr val="191919"/>
              </a:solidFill>
              <a:prstDash val="solid"/>
              <a:miter/>
            </a:ln>
          </p:spPr>
        </p:sp>
        <p:sp>
          <p:nvSpPr>
            <p:cNvPr name="TextBox 19" id="19"/>
            <p:cNvSpPr txBox="true"/>
            <p:nvPr/>
          </p:nvSpPr>
          <p:spPr>
            <a:xfrm>
              <a:off x="0" y="-47625"/>
              <a:ext cx="1676874" cy="467863"/>
            </a:xfrm>
            <a:prstGeom prst="rect">
              <a:avLst/>
            </a:prstGeom>
          </p:spPr>
          <p:txBody>
            <a:bodyPr anchor="ctr" rtlCol="false" tIns="50800" lIns="50800" bIns="50800" rIns="50800"/>
            <a:lstStyle/>
            <a:p>
              <a:pPr algn="ctr">
                <a:lnSpc>
                  <a:spcPts val="3374"/>
                </a:lnSpc>
              </a:pPr>
            </a:p>
          </p:txBody>
        </p:sp>
      </p:grpSp>
      <p:grpSp>
        <p:nvGrpSpPr>
          <p:cNvPr name="Group 20" id="20"/>
          <p:cNvGrpSpPr/>
          <p:nvPr/>
        </p:nvGrpSpPr>
        <p:grpSpPr>
          <a:xfrm rot="0">
            <a:off x="8586318" y="5189548"/>
            <a:ext cx="6077683" cy="623102"/>
            <a:chOff x="0" y="0"/>
            <a:chExt cx="1676874" cy="171918"/>
          </a:xfrm>
        </p:grpSpPr>
        <p:sp>
          <p:nvSpPr>
            <p:cNvPr name="Freeform 21" id="21"/>
            <p:cNvSpPr/>
            <p:nvPr/>
          </p:nvSpPr>
          <p:spPr>
            <a:xfrm flipH="false" flipV="false" rot="0">
              <a:off x="0" y="0"/>
              <a:ext cx="1676874" cy="171918"/>
            </a:xfrm>
            <a:custGeom>
              <a:avLst/>
              <a:gdLst/>
              <a:ahLst/>
              <a:cxnLst/>
              <a:rect r="r" b="b" t="t" l="l"/>
              <a:pathLst>
                <a:path h="171918" w="1676874">
                  <a:moveTo>
                    <a:pt x="25477" y="0"/>
                  </a:moveTo>
                  <a:lnTo>
                    <a:pt x="1651398" y="0"/>
                  </a:lnTo>
                  <a:cubicBezTo>
                    <a:pt x="1658154" y="0"/>
                    <a:pt x="1664634" y="2684"/>
                    <a:pt x="1669412" y="7462"/>
                  </a:cubicBezTo>
                  <a:cubicBezTo>
                    <a:pt x="1674190" y="12240"/>
                    <a:pt x="1676874" y="18720"/>
                    <a:pt x="1676874" y="25477"/>
                  </a:cubicBezTo>
                  <a:lnTo>
                    <a:pt x="1676874" y="146442"/>
                  </a:lnTo>
                  <a:cubicBezTo>
                    <a:pt x="1676874" y="153198"/>
                    <a:pt x="1674190" y="159679"/>
                    <a:pt x="1669412" y="164456"/>
                  </a:cubicBezTo>
                  <a:cubicBezTo>
                    <a:pt x="1664634" y="169234"/>
                    <a:pt x="1658154" y="171918"/>
                    <a:pt x="1651398" y="171918"/>
                  </a:cubicBezTo>
                  <a:lnTo>
                    <a:pt x="25477" y="171918"/>
                  </a:lnTo>
                  <a:cubicBezTo>
                    <a:pt x="11406" y="171918"/>
                    <a:pt x="0" y="160512"/>
                    <a:pt x="0" y="146442"/>
                  </a:cubicBezTo>
                  <a:lnTo>
                    <a:pt x="0" y="25477"/>
                  </a:lnTo>
                  <a:cubicBezTo>
                    <a:pt x="0" y="11406"/>
                    <a:pt x="11406" y="0"/>
                    <a:pt x="25477" y="0"/>
                  </a:cubicBezTo>
                  <a:close/>
                </a:path>
              </a:pathLst>
            </a:custGeom>
            <a:solidFill>
              <a:srgbClr val="F3CA52"/>
            </a:solidFill>
            <a:ln w="38100" cap="sq">
              <a:solidFill>
                <a:srgbClr val="191919"/>
              </a:solidFill>
              <a:prstDash val="solid"/>
              <a:miter/>
            </a:ln>
          </p:spPr>
        </p:sp>
        <p:sp>
          <p:nvSpPr>
            <p:cNvPr name="TextBox 22" id="22"/>
            <p:cNvSpPr txBox="true"/>
            <p:nvPr/>
          </p:nvSpPr>
          <p:spPr>
            <a:xfrm>
              <a:off x="0" y="-47625"/>
              <a:ext cx="1676874" cy="219543"/>
            </a:xfrm>
            <a:prstGeom prst="rect">
              <a:avLst/>
            </a:prstGeom>
          </p:spPr>
          <p:txBody>
            <a:bodyPr anchor="ctr" rtlCol="false" tIns="50800" lIns="50800" bIns="50800" rIns="50800"/>
            <a:lstStyle/>
            <a:p>
              <a:pPr algn="ctr">
                <a:lnSpc>
                  <a:spcPts val="3374"/>
                </a:lnSpc>
              </a:pPr>
            </a:p>
          </p:txBody>
        </p:sp>
      </p:grpSp>
      <p:grpSp>
        <p:nvGrpSpPr>
          <p:cNvPr name="Group 23" id="23"/>
          <p:cNvGrpSpPr/>
          <p:nvPr/>
        </p:nvGrpSpPr>
        <p:grpSpPr>
          <a:xfrm rot="0">
            <a:off x="8526306" y="4394995"/>
            <a:ext cx="6077683" cy="623102"/>
            <a:chOff x="0" y="0"/>
            <a:chExt cx="1676874" cy="171918"/>
          </a:xfrm>
        </p:grpSpPr>
        <p:sp>
          <p:nvSpPr>
            <p:cNvPr name="Freeform 24" id="24"/>
            <p:cNvSpPr/>
            <p:nvPr/>
          </p:nvSpPr>
          <p:spPr>
            <a:xfrm flipH="false" flipV="false" rot="0">
              <a:off x="0" y="0"/>
              <a:ext cx="1676874" cy="171918"/>
            </a:xfrm>
            <a:custGeom>
              <a:avLst/>
              <a:gdLst/>
              <a:ahLst/>
              <a:cxnLst/>
              <a:rect r="r" b="b" t="t" l="l"/>
              <a:pathLst>
                <a:path h="171918" w="1676874">
                  <a:moveTo>
                    <a:pt x="25477" y="0"/>
                  </a:moveTo>
                  <a:lnTo>
                    <a:pt x="1651398" y="0"/>
                  </a:lnTo>
                  <a:cubicBezTo>
                    <a:pt x="1658154" y="0"/>
                    <a:pt x="1664634" y="2684"/>
                    <a:pt x="1669412" y="7462"/>
                  </a:cubicBezTo>
                  <a:cubicBezTo>
                    <a:pt x="1674190" y="12240"/>
                    <a:pt x="1676874" y="18720"/>
                    <a:pt x="1676874" y="25477"/>
                  </a:cubicBezTo>
                  <a:lnTo>
                    <a:pt x="1676874" y="146442"/>
                  </a:lnTo>
                  <a:cubicBezTo>
                    <a:pt x="1676874" y="153198"/>
                    <a:pt x="1674190" y="159679"/>
                    <a:pt x="1669412" y="164456"/>
                  </a:cubicBezTo>
                  <a:cubicBezTo>
                    <a:pt x="1664634" y="169234"/>
                    <a:pt x="1658154" y="171918"/>
                    <a:pt x="1651398" y="171918"/>
                  </a:cubicBezTo>
                  <a:lnTo>
                    <a:pt x="25477" y="171918"/>
                  </a:lnTo>
                  <a:cubicBezTo>
                    <a:pt x="11406" y="171918"/>
                    <a:pt x="0" y="160512"/>
                    <a:pt x="0" y="146442"/>
                  </a:cubicBezTo>
                  <a:lnTo>
                    <a:pt x="0" y="25477"/>
                  </a:lnTo>
                  <a:cubicBezTo>
                    <a:pt x="0" y="11406"/>
                    <a:pt x="11406" y="0"/>
                    <a:pt x="25477" y="0"/>
                  </a:cubicBezTo>
                  <a:close/>
                </a:path>
              </a:pathLst>
            </a:custGeom>
            <a:solidFill>
              <a:srgbClr val="F3CA52"/>
            </a:solidFill>
            <a:ln w="38100" cap="sq">
              <a:solidFill>
                <a:srgbClr val="191919"/>
              </a:solidFill>
              <a:prstDash val="solid"/>
              <a:miter/>
            </a:ln>
          </p:spPr>
        </p:sp>
        <p:sp>
          <p:nvSpPr>
            <p:cNvPr name="TextBox 25" id="25"/>
            <p:cNvSpPr txBox="true"/>
            <p:nvPr/>
          </p:nvSpPr>
          <p:spPr>
            <a:xfrm>
              <a:off x="0" y="-47625"/>
              <a:ext cx="1676874" cy="219543"/>
            </a:xfrm>
            <a:prstGeom prst="rect">
              <a:avLst/>
            </a:prstGeom>
          </p:spPr>
          <p:txBody>
            <a:bodyPr anchor="ctr" rtlCol="false" tIns="50800" lIns="50800" bIns="50800" rIns="50800"/>
            <a:lstStyle/>
            <a:p>
              <a:pPr algn="ctr">
                <a:lnSpc>
                  <a:spcPts val="3374"/>
                </a:lnSpc>
              </a:pPr>
            </a:p>
          </p:txBody>
        </p:sp>
      </p:grpSp>
      <p:grpSp>
        <p:nvGrpSpPr>
          <p:cNvPr name="Group 26" id="26"/>
          <p:cNvGrpSpPr/>
          <p:nvPr/>
        </p:nvGrpSpPr>
        <p:grpSpPr>
          <a:xfrm rot="0">
            <a:off x="8692567" y="6107758"/>
            <a:ext cx="6077683" cy="623102"/>
            <a:chOff x="0" y="0"/>
            <a:chExt cx="1676874" cy="171918"/>
          </a:xfrm>
        </p:grpSpPr>
        <p:sp>
          <p:nvSpPr>
            <p:cNvPr name="Freeform 27" id="27"/>
            <p:cNvSpPr/>
            <p:nvPr/>
          </p:nvSpPr>
          <p:spPr>
            <a:xfrm flipH="false" flipV="false" rot="0">
              <a:off x="0" y="0"/>
              <a:ext cx="1676874" cy="171918"/>
            </a:xfrm>
            <a:custGeom>
              <a:avLst/>
              <a:gdLst/>
              <a:ahLst/>
              <a:cxnLst/>
              <a:rect r="r" b="b" t="t" l="l"/>
              <a:pathLst>
                <a:path h="171918" w="1676874">
                  <a:moveTo>
                    <a:pt x="25477" y="0"/>
                  </a:moveTo>
                  <a:lnTo>
                    <a:pt x="1651398" y="0"/>
                  </a:lnTo>
                  <a:cubicBezTo>
                    <a:pt x="1658154" y="0"/>
                    <a:pt x="1664634" y="2684"/>
                    <a:pt x="1669412" y="7462"/>
                  </a:cubicBezTo>
                  <a:cubicBezTo>
                    <a:pt x="1674190" y="12240"/>
                    <a:pt x="1676874" y="18720"/>
                    <a:pt x="1676874" y="25477"/>
                  </a:cubicBezTo>
                  <a:lnTo>
                    <a:pt x="1676874" y="146442"/>
                  </a:lnTo>
                  <a:cubicBezTo>
                    <a:pt x="1676874" y="153198"/>
                    <a:pt x="1674190" y="159679"/>
                    <a:pt x="1669412" y="164456"/>
                  </a:cubicBezTo>
                  <a:cubicBezTo>
                    <a:pt x="1664634" y="169234"/>
                    <a:pt x="1658154" y="171918"/>
                    <a:pt x="1651398" y="171918"/>
                  </a:cubicBezTo>
                  <a:lnTo>
                    <a:pt x="25477" y="171918"/>
                  </a:lnTo>
                  <a:cubicBezTo>
                    <a:pt x="11406" y="171918"/>
                    <a:pt x="0" y="160512"/>
                    <a:pt x="0" y="146442"/>
                  </a:cubicBezTo>
                  <a:lnTo>
                    <a:pt x="0" y="25477"/>
                  </a:lnTo>
                  <a:cubicBezTo>
                    <a:pt x="0" y="11406"/>
                    <a:pt x="11406" y="0"/>
                    <a:pt x="25477" y="0"/>
                  </a:cubicBezTo>
                  <a:close/>
                </a:path>
              </a:pathLst>
            </a:custGeom>
            <a:solidFill>
              <a:srgbClr val="F3CA52"/>
            </a:solidFill>
            <a:ln w="38100" cap="sq">
              <a:solidFill>
                <a:srgbClr val="191919"/>
              </a:solidFill>
              <a:prstDash val="solid"/>
              <a:miter/>
            </a:ln>
          </p:spPr>
        </p:sp>
        <p:sp>
          <p:nvSpPr>
            <p:cNvPr name="TextBox 28" id="28"/>
            <p:cNvSpPr txBox="true"/>
            <p:nvPr/>
          </p:nvSpPr>
          <p:spPr>
            <a:xfrm>
              <a:off x="0" y="-47625"/>
              <a:ext cx="1676874" cy="219543"/>
            </a:xfrm>
            <a:prstGeom prst="rect">
              <a:avLst/>
            </a:prstGeom>
          </p:spPr>
          <p:txBody>
            <a:bodyPr anchor="ctr" rtlCol="false" tIns="50800" lIns="50800" bIns="50800" rIns="50800"/>
            <a:lstStyle/>
            <a:p>
              <a:pPr algn="ctr">
                <a:lnSpc>
                  <a:spcPts val="3374"/>
                </a:lnSpc>
              </a:pPr>
            </a:p>
          </p:txBody>
        </p:sp>
      </p:grpSp>
      <p:grpSp>
        <p:nvGrpSpPr>
          <p:cNvPr name="Group 29" id="29"/>
          <p:cNvGrpSpPr/>
          <p:nvPr/>
        </p:nvGrpSpPr>
        <p:grpSpPr>
          <a:xfrm rot="0">
            <a:off x="8839561" y="7127211"/>
            <a:ext cx="6077683" cy="623102"/>
            <a:chOff x="0" y="0"/>
            <a:chExt cx="1676874" cy="171918"/>
          </a:xfrm>
        </p:grpSpPr>
        <p:sp>
          <p:nvSpPr>
            <p:cNvPr name="Freeform 30" id="30"/>
            <p:cNvSpPr/>
            <p:nvPr/>
          </p:nvSpPr>
          <p:spPr>
            <a:xfrm flipH="false" flipV="false" rot="0">
              <a:off x="0" y="0"/>
              <a:ext cx="1676874" cy="171918"/>
            </a:xfrm>
            <a:custGeom>
              <a:avLst/>
              <a:gdLst/>
              <a:ahLst/>
              <a:cxnLst/>
              <a:rect r="r" b="b" t="t" l="l"/>
              <a:pathLst>
                <a:path h="171918" w="1676874">
                  <a:moveTo>
                    <a:pt x="25477" y="0"/>
                  </a:moveTo>
                  <a:lnTo>
                    <a:pt x="1651398" y="0"/>
                  </a:lnTo>
                  <a:cubicBezTo>
                    <a:pt x="1658154" y="0"/>
                    <a:pt x="1664634" y="2684"/>
                    <a:pt x="1669412" y="7462"/>
                  </a:cubicBezTo>
                  <a:cubicBezTo>
                    <a:pt x="1674190" y="12240"/>
                    <a:pt x="1676874" y="18720"/>
                    <a:pt x="1676874" y="25477"/>
                  </a:cubicBezTo>
                  <a:lnTo>
                    <a:pt x="1676874" y="146442"/>
                  </a:lnTo>
                  <a:cubicBezTo>
                    <a:pt x="1676874" y="153198"/>
                    <a:pt x="1674190" y="159679"/>
                    <a:pt x="1669412" y="164456"/>
                  </a:cubicBezTo>
                  <a:cubicBezTo>
                    <a:pt x="1664634" y="169234"/>
                    <a:pt x="1658154" y="171918"/>
                    <a:pt x="1651398" y="171918"/>
                  </a:cubicBezTo>
                  <a:lnTo>
                    <a:pt x="25477" y="171918"/>
                  </a:lnTo>
                  <a:cubicBezTo>
                    <a:pt x="11406" y="171918"/>
                    <a:pt x="0" y="160512"/>
                    <a:pt x="0" y="146442"/>
                  </a:cubicBezTo>
                  <a:lnTo>
                    <a:pt x="0" y="25477"/>
                  </a:lnTo>
                  <a:cubicBezTo>
                    <a:pt x="0" y="11406"/>
                    <a:pt x="11406" y="0"/>
                    <a:pt x="25477" y="0"/>
                  </a:cubicBezTo>
                  <a:close/>
                </a:path>
              </a:pathLst>
            </a:custGeom>
            <a:solidFill>
              <a:srgbClr val="F3CA52"/>
            </a:solidFill>
            <a:ln w="38100" cap="sq">
              <a:solidFill>
                <a:srgbClr val="191919"/>
              </a:solidFill>
              <a:prstDash val="solid"/>
              <a:miter/>
            </a:ln>
          </p:spPr>
        </p:sp>
        <p:sp>
          <p:nvSpPr>
            <p:cNvPr name="TextBox 31" id="31"/>
            <p:cNvSpPr txBox="true"/>
            <p:nvPr/>
          </p:nvSpPr>
          <p:spPr>
            <a:xfrm>
              <a:off x="0" y="-47625"/>
              <a:ext cx="1676874" cy="219543"/>
            </a:xfrm>
            <a:prstGeom prst="rect">
              <a:avLst/>
            </a:prstGeom>
          </p:spPr>
          <p:txBody>
            <a:bodyPr anchor="ctr" rtlCol="false" tIns="50800" lIns="50800" bIns="50800" rIns="50800"/>
            <a:lstStyle/>
            <a:p>
              <a:pPr algn="ctr">
                <a:lnSpc>
                  <a:spcPts val="3374"/>
                </a:lnSpc>
              </a:pPr>
            </a:p>
          </p:txBody>
        </p:sp>
      </p:grpSp>
      <p:sp>
        <p:nvSpPr>
          <p:cNvPr name="Freeform 32" id="32"/>
          <p:cNvSpPr/>
          <p:nvPr/>
        </p:nvSpPr>
        <p:spPr>
          <a:xfrm flipH="false" flipV="false" rot="0">
            <a:off x="15177483" y="2075485"/>
            <a:ext cx="2625948" cy="2767798"/>
          </a:xfrm>
          <a:custGeom>
            <a:avLst/>
            <a:gdLst/>
            <a:ahLst/>
            <a:cxnLst/>
            <a:rect r="r" b="b" t="t" l="l"/>
            <a:pathLst>
              <a:path h="2767798" w="2625948">
                <a:moveTo>
                  <a:pt x="0" y="0"/>
                </a:moveTo>
                <a:lnTo>
                  <a:pt x="2625948" y="0"/>
                </a:lnTo>
                <a:lnTo>
                  <a:pt x="2625948" y="2767797"/>
                </a:lnTo>
                <a:lnTo>
                  <a:pt x="0" y="276779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1198794">
            <a:off x="14969304" y="6485956"/>
            <a:ext cx="2720849" cy="2879206"/>
          </a:xfrm>
          <a:custGeom>
            <a:avLst/>
            <a:gdLst/>
            <a:ahLst/>
            <a:cxnLst/>
            <a:rect r="r" b="b" t="t" l="l"/>
            <a:pathLst>
              <a:path h="2879206" w="2720849">
                <a:moveTo>
                  <a:pt x="0" y="0"/>
                </a:moveTo>
                <a:lnTo>
                  <a:pt x="2720849" y="0"/>
                </a:lnTo>
                <a:lnTo>
                  <a:pt x="2720849" y="2879206"/>
                </a:lnTo>
                <a:lnTo>
                  <a:pt x="0" y="28792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4" id="34"/>
          <p:cNvSpPr txBox="true"/>
          <p:nvPr/>
        </p:nvSpPr>
        <p:spPr>
          <a:xfrm rot="0">
            <a:off x="2569276" y="508471"/>
            <a:ext cx="13297948" cy="847088"/>
          </a:xfrm>
          <a:prstGeom prst="rect">
            <a:avLst/>
          </a:prstGeom>
        </p:spPr>
        <p:txBody>
          <a:bodyPr anchor="t" rtlCol="false" tIns="0" lIns="0" bIns="0" rIns="0">
            <a:spAutoFit/>
          </a:bodyPr>
          <a:lstStyle/>
          <a:p>
            <a:pPr algn="just">
              <a:lnSpc>
                <a:spcPts val="5599"/>
              </a:lnSpc>
            </a:pPr>
            <a:r>
              <a:rPr lang="en-US" sz="5599">
                <a:solidFill>
                  <a:srgbClr val="191919"/>
                </a:solidFill>
                <a:latin typeface="Handyman"/>
                <a:ea typeface="Handyman"/>
                <a:cs typeface="Handyman"/>
                <a:sym typeface="Handyman"/>
              </a:rPr>
              <a:t>Sistematika Penulisan Laporan Hasil Percobaan</a:t>
            </a:r>
          </a:p>
        </p:txBody>
      </p:sp>
      <p:sp>
        <p:nvSpPr>
          <p:cNvPr name="TextBox 35" id="35"/>
          <p:cNvSpPr txBox="true"/>
          <p:nvPr/>
        </p:nvSpPr>
        <p:spPr>
          <a:xfrm rot="0">
            <a:off x="1028700" y="2065960"/>
            <a:ext cx="1701106" cy="421005"/>
          </a:xfrm>
          <a:prstGeom prst="rect">
            <a:avLst/>
          </a:prstGeom>
        </p:spPr>
        <p:txBody>
          <a:bodyPr anchor="t" rtlCol="false" tIns="0" lIns="0" bIns="0" rIns="0">
            <a:spAutoFit/>
          </a:bodyPr>
          <a:lstStyle/>
          <a:p>
            <a:pPr algn="just" marL="582932" indent="-291466" lvl="1">
              <a:lnSpc>
                <a:spcPts val="2700"/>
              </a:lnSpc>
              <a:buAutoNum type="arabicPeriod" startAt="1"/>
            </a:pPr>
            <a:r>
              <a:rPr lang="en-US" sz="2700">
                <a:solidFill>
                  <a:srgbClr val="FF3131"/>
                </a:solidFill>
                <a:latin typeface="Handyman"/>
                <a:ea typeface="Handyman"/>
                <a:cs typeface="Handyman"/>
                <a:sym typeface="Handyman"/>
              </a:rPr>
              <a:t> </a:t>
            </a:r>
            <a:r>
              <a:rPr lang="en-US" sz="2700">
                <a:solidFill>
                  <a:srgbClr val="000000"/>
                </a:solidFill>
                <a:latin typeface="Handyman"/>
                <a:ea typeface="Handyman"/>
                <a:cs typeface="Handyman"/>
                <a:sym typeface="Handyman"/>
              </a:rPr>
              <a:t>Judul</a:t>
            </a:r>
          </a:p>
        </p:txBody>
      </p:sp>
      <p:sp>
        <p:nvSpPr>
          <p:cNvPr name="TextBox 36" id="36"/>
          <p:cNvSpPr txBox="true"/>
          <p:nvPr/>
        </p:nvSpPr>
        <p:spPr>
          <a:xfrm rot="0">
            <a:off x="1254219" y="2861303"/>
            <a:ext cx="2849219"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2. Pendahuluan </a:t>
            </a:r>
          </a:p>
        </p:txBody>
      </p:sp>
      <p:sp>
        <p:nvSpPr>
          <p:cNvPr name="TextBox 37" id="37"/>
          <p:cNvSpPr txBox="true"/>
          <p:nvPr/>
        </p:nvSpPr>
        <p:spPr>
          <a:xfrm rot="0">
            <a:off x="1582824" y="3309663"/>
            <a:ext cx="2791847" cy="457886"/>
          </a:xfrm>
          <a:prstGeom prst="rect">
            <a:avLst/>
          </a:prstGeom>
        </p:spPr>
        <p:txBody>
          <a:bodyPr anchor="t" rtlCol="false" tIns="0" lIns="0" bIns="0" rIns="0">
            <a:spAutoFit/>
          </a:bodyPr>
          <a:lstStyle/>
          <a:p>
            <a:pPr algn="just">
              <a:lnSpc>
                <a:spcPts val="2942"/>
              </a:lnSpc>
            </a:pPr>
            <a:r>
              <a:rPr lang="en-US" sz="2942">
                <a:solidFill>
                  <a:srgbClr val="000000"/>
                </a:solidFill>
                <a:latin typeface="Handyman"/>
                <a:ea typeface="Handyman"/>
                <a:cs typeface="Handyman"/>
                <a:sym typeface="Handyman"/>
              </a:rPr>
              <a:t>a. Latar Belakang</a:t>
            </a:r>
          </a:p>
        </p:txBody>
      </p:sp>
      <p:sp>
        <p:nvSpPr>
          <p:cNvPr name="TextBox 38" id="38"/>
          <p:cNvSpPr txBox="true"/>
          <p:nvPr/>
        </p:nvSpPr>
        <p:spPr>
          <a:xfrm rot="0">
            <a:off x="1525452" y="3758024"/>
            <a:ext cx="2849219"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 b. Rumusan Masalah </a:t>
            </a:r>
          </a:p>
        </p:txBody>
      </p:sp>
      <p:sp>
        <p:nvSpPr>
          <p:cNvPr name="TextBox 39" id="39"/>
          <p:cNvSpPr txBox="true"/>
          <p:nvPr/>
        </p:nvSpPr>
        <p:spPr>
          <a:xfrm rot="0">
            <a:off x="1254219" y="5180023"/>
            <a:ext cx="4211646"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3. Landasan atau Dasar Teori</a:t>
            </a:r>
          </a:p>
        </p:txBody>
      </p:sp>
      <p:sp>
        <p:nvSpPr>
          <p:cNvPr name="TextBox 40" id="40"/>
          <p:cNvSpPr txBox="true"/>
          <p:nvPr/>
        </p:nvSpPr>
        <p:spPr>
          <a:xfrm rot="0">
            <a:off x="1525452" y="4260755"/>
            <a:ext cx="3196498"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 c. Tujuan Percobaan </a:t>
            </a:r>
          </a:p>
        </p:txBody>
      </p:sp>
      <p:sp>
        <p:nvSpPr>
          <p:cNvPr name="TextBox 41" id="41"/>
          <p:cNvSpPr txBox="true"/>
          <p:nvPr/>
        </p:nvSpPr>
        <p:spPr>
          <a:xfrm rot="0">
            <a:off x="8526306" y="2449823"/>
            <a:ext cx="4211646"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4. Metode Percobaan </a:t>
            </a:r>
          </a:p>
        </p:txBody>
      </p:sp>
      <p:sp>
        <p:nvSpPr>
          <p:cNvPr name="TextBox 42" id="42"/>
          <p:cNvSpPr txBox="true"/>
          <p:nvPr/>
        </p:nvSpPr>
        <p:spPr>
          <a:xfrm rot="0">
            <a:off x="8839561" y="2861303"/>
            <a:ext cx="3196498"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a. Alat dan Bahan    </a:t>
            </a:r>
          </a:p>
        </p:txBody>
      </p:sp>
      <p:sp>
        <p:nvSpPr>
          <p:cNvPr name="TextBox 43" id="43"/>
          <p:cNvSpPr txBox="true"/>
          <p:nvPr/>
        </p:nvSpPr>
        <p:spPr>
          <a:xfrm rot="0">
            <a:off x="8839561" y="3309663"/>
            <a:ext cx="3196498"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 b. Langkah Kerja </a:t>
            </a:r>
          </a:p>
        </p:txBody>
      </p:sp>
      <p:sp>
        <p:nvSpPr>
          <p:cNvPr name="TextBox 44" id="44"/>
          <p:cNvSpPr txBox="true"/>
          <p:nvPr/>
        </p:nvSpPr>
        <p:spPr>
          <a:xfrm rot="0">
            <a:off x="8839561" y="4482792"/>
            <a:ext cx="4211646"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5. Hasil Percobaan</a:t>
            </a:r>
          </a:p>
        </p:txBody>
      </p:sp>
      <p:sp>
        <p:nvSpPr>
          <p:cNvPr name="TextBox 45" id="45"/>
          <p:cNvSpPr txBox="true"/>
          <p:nvPr/>
        </p:nvSpPr>
        <p:spPr>
          <a:xfrm rot="0">
            <a:off x="8938406" y="5250140"/>
            <a:ext cx="4211646"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6. Kesimpulan</a:t>
            </a:r>
          </a:p>
        </p:txBody>
      </p:sp>
      <p:sp>
        <p:nvSpPr>
          <p:cNvPr name="TextBox 46" id="46"/>
          <p:cNvSpPr txBox="true"/>
          <p:nvPr/>
        </p:nvSpPr>
        <p:spPr>
          <a:xfrm rot="0">
            <a:off x="9218250" y="7145226"/>
            <a:ext cx="4211646"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8. Lampiran</a:t>
            </a:r>
          </a:p>
        </p:txBody>
      </p:sp>
      <p:sp>
        <p:nvSpPr>
          <p:cNvPr name="TextBox 47" id="47"/>
          <p:cNvSpPr txBox="true"/>
          <p:nvPr/>
        </p:nvSpPr>
        <p:spPr>
          <a:xfrm rot="0">
            <a:off x="8938406" y="6090245"/>
            <a:ext cx="5253484"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7. Daftar Pustaka</a:t>
            </a:r>
          </a:p>
        </p:txBody>
      </p:sp>
      <p:sp>
        <p:nvSpPr>
          <p:cNvPr name="TextBox 48" id="48"/>
          <p:cNvSpPr txBox="true"/>
          <p:nvPr/>
        </p:nvSpPr>
        <p:spPr>
          <a:xfrm rot="0">
            <a:off x="1582824" y="5686753"/>
            <a:ext cx="5400874"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a. Penjelasan Konsep Kunci dan Definisi</a:t>
            </a:r>
          </a:p>
        </p:txBody>
      </p:sp>
      <p:sp>
        <p:nvSpPr>
          <p:cNvPr name="TextBox 49" id="49"/>
          <p:cNvSpPr txBox="true"/>
          <p:nvPr/>
        </p:nvSpPr>
        <p:spPr>
          <a:xfrm rot="0">
            <a:off x="1582824" y="7203411"/>
            <a:ext cx="5559455"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d.  Penelitian Terdahulu (Kajian Pustaka)</a:t>
            </a:r>
          </a:p>
        </p:txBody>
      </p:sp>
      <p:sp>
        <p:nvSpPr>
          <p:cNvPr name="TextBox 50" id="50"/>
          <p:cNvSpPr txBox="true"/>
          <p:nvPr/>
        </p:nvSpPr>
        <p:spPr>
          <a:xfrm rot="0">
            <a:off x="1582824" y="6706206"/>
            <a:ext cx="5559455"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c. Teori yang Mendasari Percobaan</a:t>
            </a:r>
          </a:p>
        </p:txBody>
      </p:sp>
      <p:sp>
        <p:nvSpPr>
          <p:cNvPr name="TextBox 51" id="51"/>
          <p:cNvSpPr txBox="true"/>
          <p:nvPr/>
        </p:nvSpPr>
        <p:spPr>
          <a:xfrm rot="0">
            <a:off x="1582824" y="6187935"/>
            <a:ext cx="6099950"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b. Prinsip-Prinsip Ilmiah dan Hukum Terkait</a:t>
            </a:r>
          </a:p>
        </p:txBody>
      </p:sp>
      <p:sp>
        <p:nvSpPr>
          <p:cNvPr name="TextBox 52" id="52"/>
          <p:cNvSpPr txBox="true"/>
          <p:nvPr/>
        </p:nvSpPr>
        <p:spPr>
          <a:xfrm rot="0">
            <a:off x="1594944" y="8188296"/>
            <a:ext cx="5559455"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f.  Hipotesis </a:t>
            </a:r>
          </a:p>
        </p:txBody>
      </p:sp>
      <p:sp>
        <p:nvSpPr>
          <p:cNvPr name="TextBox 53" id="53"/>
          <p:cNvSpPr txBox="true"/>
          <p:nvPr/>
        </p:nvSpPr>
        <p:spPr>
          <a:xfrm rot="0">
            <a:off x="1594944" y="7652991"/>
            <a:ext cx="5972776" cy="421005"/>
          </a:xfrm>
          <a:prstGeom prst="rect">
            <a:avLst/>
          </a:prstGeom>
        </p:spPr>
        <p:txBody>
          <a:bodyPr anchor="t" rtlCol="false" tIns="0" lIns="0" bIns="0" rIns="0">
            <a:spAutoFit/>
          </a:bodyPr>
          <a:lstStyle/>
          <a:p>
            <a:pPr algn="just">
              <a:lnSpc>
                <a:spcPts val="2700"/>
              </a:lnSpc>
            </a:pPr>
            <a:r>
              <a:rPr lang="en-US" sz="2700">
                <a:solidFill>
                  <a:srgbClr val="000000"/>
                </a:solidFill>
                <a:latin typeface="Handyman"/>
                <a:ea typeface="Handyman"/>
                <a:cs typeface="Handyman"/>
                <a:sym typeface="Handyman"/>
              </a:rPr>
              <a:t>e.  Variabel Percobaan dan Hubungannya</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grpSp>
        <p:nvGrpSpPr>
          <p:cNvPr name="Group 2" id="2"/>
          <p:cNvGrpSpPr/>
          <p:nvPr/>
        </p:nvGrpSpPr>
        <p:grpSpPr>
          <a:xfrm rot="0">
            <a:off x="2184269" y="2925782"/>
            <a:ext cx="14622372" cy="6818917"/>
            <a:chOff x="0" y="0"/>
            <a:chExt cx="4169277" cy="1944278"/>
          </a:xfrm>
        </p:grpSpPr>
        <p:sp>
          <p:nvSpPr>
            <p:cNvPr name="Freeform 3" id="3"/>
            <p:cNvSpPr/>
            <p:nvPr/>
          </p:nvSpPr>
          <p:spPr>
            <a:xfrm flipH="false" flipV="false" rot="0">
              <a:off x="0" y="0"/>
              <a:ext cx="4169277" cy="1944278"/>
            </a:xfrm>
            <a:custGeom>
              <a:avLst/>
              <a:gdLst/>
              <a:ahLst/>
              <a:cxnLst/>
              <a:rect r="r" b="b" t="t" l="l"/>
              <a:pathLst>
                <a:path h="1944278" w="4169277">
                  <a:moveTo>
                    <a:pt x="10589" y="0"/>
                  </a:moveTo>
                  <a:lnTo>
                    <a:pt x="4158688" y="0"/>
                  </a:lnTo>
                  <a:cubicBezTo>
                    <a:pt x="4164536" y="0"/>
                    <a:pt x="4169277" y="4741"/>
                    <a:pt x="4169277" y="10589"/>
                  </a:cubicBezTo>
                  <a:lnTo>
                    <a:pt x="4169277" y="1933689"/>
                  </a:lnTo>
                  <a:cubicBezTo>
                    <a:pt x="4169277" y="1936497"/>
                    <a:pt x="4168161" y="1939191"/>
                    <a:pt x="4166176" y="1941176"/>
                  </a:cubicBezTo>
                  <a:cubicBezTo>
                    <a:pt x="4164190" y="1943162"/>
                    <a:pt x="4161496" y="1944278"/>
                    <a:pt x="4158688" y="1944278"/>
                  </a:cubicBezTo>
                  <a:lnTo>
                    <a:pt x="10589" y="1944278"/>
                  </a:lnTo>
                  <a:cubicBezTo>
                    <a:pt x="7781" y="1944278"/>
                    <a:pt x="5087" y="1943162"/>
                    <a:pt x="3101" y="1941176"/>
                  </a:cubicBezTo>
                  <a:cubicBezTo>
                    <a:pt x="1116" y="1939191"/>
                    <a:pt x="0" y="1936497"/>
                    <a:pt x="0" y="1933689"/>
                  </a:cubicBezTo>
                  <a:lnTo>
                    <a:pt x="0" y="10589"/>
                  </a:lnTo>
                  <a:cubicBezTo>
                    <a:pt x="0" y="7781"/>
                    <a:pt x="1116" y="5087"/>
                    <a:pt x="3101" y="3101"/>
                  </a:cubicBezTo>
                  <a:cubicBezTo>
                    <a:pt x="5087" y="1116"/>
                    <a:pt x="7781" y="0"/>
                    <a:pt x="10589" y="0"/>
                  </a:cubicBezTo>
                  <a:close/>
                </a:path>
              </a:pathLst>
            </a:custGeom>
            <a:solidFill>
              <a:srgbClr val="FBF1DE"/>
            </a:solidFill>
            <a:ln w="38100" cap="sq">
              <a:solidFill>
                <a:srgbClr val="191919"/>
              </a:solidFill>
              <a:prstDash val="solid"/>
              <a:miter/>
            </a:ln>
          </p:spPr>
        </p:sp>
        <p:sp>
          <p:nvSpPr>
            <p:cNvPr name="TextBox 4" id="4"/>
            <p:cNvSpPr txBox="true"/>
            <p:nvPr/>
          </p:nvSpPr>
          <p:spPr>
            <a:xfrm>
              <a:off x="0" y="-47625"/>
              <a:ext cx="4169277" cy="1991903"/>
            </a:xfrm>
            <a:prstGeom prst="rect">
              <a:avLst/>
            </a:prstGeom>
          </p:spPr>
          <p:txBody>
            <a:bodyPr anchor="ctr" rtlCol="false" tIns="50800" lIns="50800" bIns="50800" rIns="50800"/>
            <a:lstStyle/>
            <a:p>
              <a:pPr algn="ctr">
                <a:lnSpc>
                  <a:spcPts val="3374"/>
                </a:lnSpc>
              </a:pPr>
            </a:p>
          </p:txBody>
        </p:sp>
      </p:grpSp>
      <p:grpSp>
        <p:nvGrpSpPr>
          <p:cNvPr name="Group 5" id="5"/>
          <p:cNvGrpSpPr/>
          <p:nvPr/>
        </p:nvGrpSpPr>
        <p:grpSpPr>
          <a:xfrm rot="0">
            <a:off x="-303409" y="9912434"/>
            <a:ext cx="20354123" cy="3086100"/>
            <a:chOff x="0" y="0"/>
            <a:chExt cx="5360757" cy="812800"/>
          </a:xfrm>
        </p:grpSpPr>
        <p:sp>
          <p:nvSpPr>
            <p:cNvPr name="Freeform 6" id="6"/>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7" id="7"/>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8" id="8"/>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2574835" y="3335984"/>
            <a:ext cx="13825930" cy="5637148"/>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Judul</a:t>
            </a:r>
          </a:p>
          <a:p>
            <a:pPr algn="just">
              <a:lnSpc>
                <a:spcPts val="3000"/>
              </a:lnSpc>
            </a:pPr>
          </a:p>
          <a:p>
            <a:pPr algn="just">
              <a:lnSpc>
                <a:spcPts val="3596"/>
              </a:lnSpc>
            </a:pPr>
            <a:r>
              <a:rPr lang="en-US" sz="2900">
                <a:solidFill>
                  <a:srgbClr val="000000"/>
                </a:solidFill>
                <a:latin typeface="Handyman"/>
                <a:ea typeface="Handyman"/>
                <a:cs typeface="Handyman"/>
                <a:sym typeface="Handyman"/>
              </a:rPr>
              <a:t>Judul memiliki peran yang sangat penting sehingga judul harus singkat, jelas, dan informatif, yaitu mencerminkan isi percobaan yang akan dilakukan. Berikut adalah kriteria judul yang harus dipenuhi.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jumlah kata minimal 5 kata dan maksimal 20 kata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judul ditulis dengan kalimat yang jelas dan spesifik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judul merefleksikan tujuan percobaan (memuat variabel bebas dan variabel terikat) </a:t>
            </a:r>
          </a:p>
          <a:p>
            <a:pPr algn="just">
              <a:lnSpc>
                <a:spcPts val="3596"/>
              </a:lnSpc>
            </a:pPr>
            <a:r>
              <a:rPr lang="en-US" sz="2900">
                <a:solidFill>
                  <a:srgbClr val="000000"/>
                </a:solidFill>
                <a:latin typeface="Handyman"/>
                <a:ea typeface="Handyman"/>
                <a:cs typeface="Handyman"/>
                <a:sym typeface="Handyman"/>
              </a:rPr>
              <a:t>Contoh Judul Percobaan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“Percobaan Tumbuhan" (Terlalu umum, tidak jelas apa yang diteliti dari tumbuhan.)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Pengaruh </a:t>
            </a:r>
            <a:r>
              <a:rPr lang="en-US" sz="2900">
                <a:solidFill>
                  <a:srgbClr val="FF3131"/>
                </a:solidFill>
                <a:latin typeface="Handyman"/>
                <a:ea typeface="Handyman"/>
                <a:cs typeface="Handyman"/>
                <a:sym typeface="Handyman"/>
              </a:rPr>
              <a:t>Intensitas Cahaya</a:t>
            </a:r>
            <a:r>
              <a:rPr lang="en-US" sz="2900">
                <a:solidFill>
                  <a:srgbClr val="000000"/>
                </a:solidFill>
                <a:latin typeface="Handyman"/>
                <a:ea typeface="Handyman"/>
                <a:cs typeface="Handyman"/>
                <a:sym typeface="Handyman"/>
              </a:rPr>
              <a:t> terhadap </a:t>
            </a:r>
            <a:r>
              <a:rPr lang="en-US" sz="2900">
                <a:solidFill>
                  <a:srgbClr val="FF3131"/>
                </a:solidFill>
                <a:latin typeface="Handyman"/>
                <a:ea typeface="Handyman"/>
                <a:cs typeface="Handyman"/>
                <a:sym typeface="Handyman"/>
              </a:rPr>
              <a:t>Laju Fotosintesis Tanaman Hydrilla verticillata</a:t>
            </a:r>
            <a:r>
              <a:rPr lang="en-US" sz="2900">
                <a:solidFill>
                  <a:srgbClr val="000000"/>
                </a:solidFill>
                <a:latin typeface="Handyman"/>
                <a:ea typeface="Handyman"/>
                <a:cs typeface="Handyman"/>
                <a:sym typeface="Handyman"/>
              </a:rPr>
              <a:t> </a:t>
            </a:r>
            <a:r>
              <a:rPr lang="en-US" sz="2900">
                <a:solidFill>
                  <a:srgbClr val="004AAD"/>
                </a:solidFill>
                <a:latin typeface="Handyman"/>
                <a:ea typeface="Handyman"/>
                <a:cs typeface="Handyman"/>
                <a:sym typeface="Handyman"/>
              </a:rPr>
              <a:t>(sangat spesifik, variabel dan objek percobaan jelas).</a:t>
            </a:r>
            <a:r>
              <a:rPr lang="en-US" sz="2900">
                <a:solidFill>
                  <a:srgbClr val="000000"/>
                </a:solidFill>
                <a:latin typeface="Handyman"/>
                <a:ea typeface="Handyman"/>
                <a:cs typeface="Handyman"/>
                <a:sym typeface="Handyman"/>
              </a:rPr>
              <a:t> </a:t>
            </a:r>
          </a:p>
        </p:txBody>
      </p:sp>
      <p:sp>
        <p:nvSpPr>
          <p:cNvPr name="TextBox 11" id="11"/>
          <p:cNvSpPr txBox="true"/>
          <p:nvPr/>
        </p:nvSpPr>
        <p:spPr>
          <a:xfrm rot="0">
            <a:off x="1922340" y="823535"/>
            <a:ext cx="15106689" cy="1551938"/>
          </a:xfrm>
          <a:prstGeom prst="rect">
            <a:avLst/>
          </a:prstGeom>
        </p:spPr>
        <p:txBody>
          <a:bodyPr anchor="t" rtlCol="false" tIns="0" lIns="0" bIns="0" rIns="0">
            <a:spAutoFit/>
          </a:bodyPr>
          <a:lstStyle/>
          <a:p>
            <a:pPr algn="just">
              <a:lnSpc>
                <a:spcPts val="5599"/>
              </a:lnSpc>
            </a:pPr>
            <a:r>
              <a:rPr lang="en-US" sz="5599">
                <a:solidFill>
                  <a:srgbClr val="191919"/>
                </a:solidFill>
                <a:latin typeface="Handyman"/>
                <a:ea typeface="Handyman"/>
                <a:cs typeface="Handyman"/>
                <a:sym typeface="Handyman"/>
              </a:rPr>
              <a:t>Yuk simak Penjelasan dari sistematika penulisan laporan hasil percobaan atau observasi satu per satu!</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664077" y="1559857"/>
            <a:ext cx="11299399" cy="8727143"/>
            <a:chOff x="0" y="0"/>
            <a:chExt cx="3221798" cy="2488370"/>
          </a:xfrm>
        </p:grpSpPr>
        <p:sp>
          <p:nvSpPr>
            <p:cNvPr name="Freeform 3" id="3"/>
            <p:cNvSpPr/>
            <p:nvPr/>
          </p:nvSpPr>
          <p:spPr>
            <a:xfrm flipH="false" flipV="false" rot="0">
              <a:off x="0" y="0"/>
              <a:ext cx="3221798" cy="2488370"/>
            </a:xfrm>
            <a:custGeom>
              <a:avLst/>
              <a:gdLst/>
              <a:ahLst/>
              <a:cxnLst/>
              <a:rect r="r" b="b" t="t" l="l"/>
              <a:pathLst>
                <a:path h="2488370" w="3221798">
                  <a:moveTo>
                    <a:pt x="13703" y="0"/>
                  </a:moveTo>
                  <a:lnTo>
                    <a:pt x="3208094" y="0"/>
                  </a:lnTo>
                  <a:cubicBezTo>
                    <a:pt x="3211729" y="0"/>
                    <a:pt x="3215214" y="1444"/>
                    <a:pt x="3217784" y="4014"/>
                  </a:cubicBezTo>
                  <a:cubicBezTo>
                    <a:pt x="3220354" y="6583"/>
                    <a:pt x="3221798" y="10069"/>
                    <a:pt x="3221798" y="13703"/>
                  </a:cubicBezTo>
                  <a:lnTo>
                    <a:pt x="3221798" y="2474667"/>
                  </a:lnTo>
                  <a:cubicBezTo>
                    <a:pt x="3221798" y="2482235"/>
                    <a:pt x="3215663" y="2488370"/>
                    <a:pt x="3208094" y="2488370"/>
                  </a:cubicBezTo>
                  <a:lnTo>
                    <a:pt x="13703" y="2488370"/>
                  </a:lnTo>
                  <a:cubicBezTo>
                    <a:pt x="10069" y="2488370"/>
                    <a:pt x="6583" y="2486927"/>
                    <a:pt x="4014" y="2484357"/>
                  </a:cubicBezTo>
                  <a:cubicBezTo>
                    <a:pt x="1444" y="2481787"/>
                    <a:pt x="0" y="2478301"/>
                    <a:pt x="0" y="2474667"/>
                  </a:cubicBezTo>
                  <a:lnTo>
                    <a:pt x="0" y="13703"/>
                  </a:lnTo>
                  <a:cubicBezTo>
                    <a:pt x="0" y="10069"/>
                    <a:pt x="1444" y="6583"/>
                    <a:pt x="4014" y="4014"/>
                  </a:cubicBezTo>
                  <a:cubicBezTo>
                    <a:pt x="6583" y="1444"/>
                    <a:pt x="10069" y="0"/>
                    <a:pt x="13703" y="0"/>
                  </a:cubicBezTo>
                  <a:close/>
                </a:path>
              </a:pathLst>
            </a:custGeom>
            <a:solidFill>
              <a:srgbClr val="FBF1DE"/>
            </a:solidFill>
            <a:ln w="38100" cap="sq">
              <a:solidFill>
                <a:srgbClr val="191919"/>
              </a:solidFill>
              <a:prstDash val="solid"/>
              <a:miter/>
            </a:ln>
          </p:spPr>
        </p:sp>
        <p:sp>
          <p:nvSpPr>
            <p:cNvPr name="TextBox 4" id="4"/>
            <p:cNvSpPr txBox="true"/>
            <p:nvPr/>
          </p:nvSpPr>
          <p:spPr>
            <a:xfrm>
              <a:off x="0" y="-47625"/>
              <a:ext cx="3221798" cy="2535995"/>
            </a:xfrm>
            <a:prstGeom prst="rect">
              <a:avLst/>
            </a:prstGeom>
          </p:spPr>
          <p:txBody>
            <a:bodyPr anchor="ctr" rtlCol="false" tIns="50800" lIns="50800" bIns="50800" rIns="50800"/>
            <a:lstStyle/>
            <a:p>
              <a:pPr algn="ctr">
                <a:lnSpc>
                  <a:spcPts val="3374"/>
                </a:lnSpc>
              </a:pPr>
            </a:p>
          </p:txBody>
        </p:sp>
      </p:grpSp>
      <p:grpSp>
        <p:nvGrpSpPr>
          <p:cNvPr name="Group 5" id="5"/>
          <p:cNvGrpSpPr/>
          <p:nvPr/>
        </p:nvGrpSpPr>
        <p:grpSpPr>
          <a:xfrm rot="0">
            <a:off x="-303409" y="9912434"/>
            <a:ext cx="20354123" cy="3086100"/>
            <a:chOff x="0" y="0"/>
            <a:chExt cx="5360757" cy="812800"/>
          </a:xfrm>
        </p:grpSpPr>
        <p:sp>
          <p:nvSpPr>
            <p:cNvPr name="Freeform 6" id="6"/>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7" id="7"/>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8" id="8"/>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2165997" y="301663"/>
            <a:ext cx="14313664" cy="1109342"/>
            <a:chOff x="0" y="0"/>
            <a:chExt cx="3769854" cy="292172"/>
          </a:xfrm>
        </p:grpSpPr>
        <p:sp>
          <p:nvSpPr>
            <p:cNvPr name="Freeform 11" id="11"/>
            <p:cNvSpPr/>
            <p:nvPr/>
          </p:nvSpPr>
          <p:spPr>
            <a:xfrm flipH="false" flipV="false" rot="0">
              <a:off x="0" y="0"/>
              <a:ext cx="3769854" cy="292172"/>
            </a:xfrm>
            <a:custGeom>
              <a:avLst/>
              <a:gdLst/>
              <a:ahLst/>
              <a:cxnLst/>
              <a:rect r="r" b="b" t="t" l="l"/>
              <a:pathLst>
                <a:path h="292172" w="3769854">
                  <a:moveTo>
                    <a:pt x="10818" y="0"/>
                  </a:moveTo>
                  <a:lnTo>
                    <a:pt x="3759036" y="0"/>
                  </a:lnTo>
                  <a:cubicBezTo>
                    <a:pt x="3761906" y="0"/>
                    <a:pt x="3764657" y="1140"/>
                    <a:pt x="3766686" y="3168"/>
                  </a:cubicBezTo>
                  <a:cubicBezTo>
                    <a:pt x="3768714" y="5197"/>
                    <a:pt x="3769854" y="7949"/>
                    <a:pt x="3769854" y="10818"/>
                  </a:cubicBezTo>
                  <a:lnTo>
                    <a:pt x="3769854" y="281355"/>
                  </a:lnTo>
                  <a:cubicBezTo>
                    <a:pt x="3769854" y="284224"/>
                    <a:pt x="3768714" y="286975"/>
                    <a:pt x="3766686" y="289004"/>
                  </a:cubicBezTo>
                  <a:cubicBezTo>
                    <a:pt x="3764657" y="291033"/>
                    <a:pt x="3761906" y="292172"/>
                    <a:pt x="3759036" y="292172"/>
                  </a:cubicBezTo>
                  <a:lnTo>
                    <a:pt x="10818" y="292172"/>
                  </a:lnTo>
                  <a:cubicBezTo>
                    <a:pt x="7949" y="292172"/>
                    <a:pt x="5197" y="291033"/>
                    <a:pt x="3168" y="289004"/>
                  </a:cubicBezTo>
                  <a:cubicBezTo>
                    <a:pt x="1140" y="286975"/>
                    <a:pt x="0" y="284224"/>
                    <a:pt x="0" y="281355"/>
                  </a:cubicBezTo>
                  <a:lnTo>
                    <a:pt x="0" y="10818"/>
                  </a:lnTo>
                  <a:cubicBezTo>
                    <a:pt x="0" y="7949"/>
                    <a:pt x="1140" y="5197"/>
                    <a:pt x="3168" y="3168"/>
                  </a:cubicBezTo>
                  <a:cubicBezTo>
                    <a:pt x="5197" y="1140"/>
                    <a:pt x="7949" y="0"/>
                    <a:pt x="10818" y="0"/>
                  </a:cubicBezTo>
                  <a:close/>
                </a:path>
              </a:pathLst>
            </a:custGeom>
            <a:solidFill>
              <a:srgbClr val="FCF9DA"/>
            </a:solidFill>
            <a:ln w="38100" cap="sq">
              <a:solidFill>
                <a:srgbClr val="191919"/>
              </a:solidFill>
              <a:prstDash val="solid"/>
              <a:miter/>
            </a:ln>
          </p:spPr>
        </p:sp>
        <p:sp>
          <p:nvSpPr>
            <p:cNvPr name="TextBox 12" id="12"/>
            <p:cNvSpPr txBox="true"/>
            <p:nvPr/>
          </p:nvSpPr>
          <p:spPr>
            <a:xfrm>
              <a:off x="0" y="-47625"/>
              <a:ext cx="3769854" cy="339797"/>
            </a:xfrm>
            <a:prstGeom prst="rect">
              <a:avLst/>
            </a:prstGeom>
          </p:spPr>
          <p:txBody>
            <a:bodyPr anchor="ctr" rtlCol="false" tIns="50800" lIns="50800" bIns="50800" rIns="50800"/>
            <a:lstStyle/>
            <a:p>
              <a:pPr algn="ctr">
                <a:lnSpc>
                  <a:spcPts val="3374"/>
                </a:lnSpc>
              </a:pPr>
            </a:p>
          </p:txBody>
        </p:sp>
      </p:grpSp>
      <p:sp>
        <p:nvSpPr>
          <p:cNvPr name="TextBox 13" id="13"/>
          <p:cNvSpPr txBox="true"/>
          <p:nvPr/>
        </p:nvSpPr>
        <p:spPr>
          <a:xfrm rot="0">
            <a:off x="6389094" y="301663"/>
            <a:ext cx="4868438" cy="1109342"/>
          </a:xfrm>
          <a:prstGeom prst="rect">
            <a:avLst/>
          </a:prstGeom>
        </p:spPr>
        <p:txBody>
          <a:bodyPr anchor="t" rtlCol="false" tIns="0" lIns="0" bIns="0" rIns="0">
            <a:spAutoFit/>
          </a:bodyPr>
          <a:lstStyle/>
          <a:p>
            <a:pPr algn="l">
              <a:lnSpc>
                <a:spcPts val="7299"/>
              </a:lnSpc>
            </a:pPr>
            <a:r>
              <a:rPr lang="en-US" sz="7299">
                <a:solidFill>
                  <a:srgbClr val="191919"/>
                </a:solidFill>
                <a:latin typeface="Handyman"/>
                <a:ea typeface="Handyman"/>
                <a:cs typeface="Handyman"/>
                <a:sym typeface="Handyman"/>
              </a:rPr>
              <a:t>Pendahuluan</a:t>
            </a:r>
          </a:p>
        </p:txBody>
      </p:sp>
      <p:sp>
        <p:nvSpPr>
          <p:cNvPr name="TextBox 14" id="14"/>
          <p:cNvSpPr txBox="true"/>
          <p:nvPr/>
        </p:nvSpPr>
        <p:spPr>
          <a:xfrm rot="0">
            <a:off x="7046816" y="1682322"/>
            <a:ext cx="10533920" cy="7732902"/>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Tujuan Percobaan</a:t>
            </a:r>
          </a:p>
          <a:p>
            <a:pPr algn="just">
              <a:lnSpc>
                <a:spcPts val="3000"/>
              </a:lnSpc>
            </a:pPr>
          </a:p>
          <a:p>
            <a:pPr algn="just">
              <a:lnSpc>
                <a:spcPts val="3472"/>
              </a:lnSpc>
            </a:pPr>
            <a:r>
              <a:rPr lang="en-US" sz="2800">
                <a:solidFill>
                  <a:srgbClr val="000000"/>
                </a:solidFill>
                <a:latin typeface="Handyman"/>
                <a:ea typeface="Handyman"/>
                <a:cs typeface="Handyman"/>
                <a:sym typeface="Handyman"/>
              </a:rPr>
              <a:t>Tujuan penelitian menjawab masalah atau pertanyaan percobaan yang telah dirumuskan melalui proses analisis data dalam bentuk kalimat pernyataan. Tujuan penelitian harus memenuhi syarat berikut.</a:t>
            </a:r>
          </a:p>
          <a:p>
            <a:pPr algn="just" marL="604521" indent="-302261" lvl="1">
              <a:lnSpc>
                <a:spcPts val="3472"/>
              </a:lnSpc>
              <a:buFont typeface="Arial"/>
              <a:buChar char="•"/>
            </a:pPr>
            <a:r>
              <a:rPr lang="en-US" sz="2800">
                <a:solidFill>
                  <a:srgbClr val="000000"/>
                </a:solidFill>
                <a:latin typeface="Handyman"/>
                <a:ea typeface="Handyman"/>
                <a:cs typeface="Handyman"/>
                <a:sym typeface="Handyman"/>
              </a:rPr>
              <a:t>Spesifik dan jelas (menggambarkan apa yang ingin dicapai dalam percobaan)</a:t>
            </a:r>
          </a:p>
          <a:p>
            <a:pPr algn="just" marL="604521" indent="-302261" lvl="1">
              <a:lnSpc>
                <a:spcPts val="3472"/>
              </a:lnSpc>
              <a:buFont typeface="Arial"/>
              <a:buChar char="•"/>
            </a:pPr>
            <a:r>
              <a:rPr lang="en-US" sz="2800">
                <a:solidFill>
                  <a:srgbClr val="000000"/>
                </a:solidFill>
                <a:latin typeface="Handyman"/>
                <a:ea typeface="Handyman"/>
                <a:cs typeface="Handyman"/>
                <a:sym typeface="Handyman"/>
              </a:rPr>
              <a:t>Terukur (dapat dibuktikan bahwa tujuan percobaan telah tercapai atau tidak)</a:t>
            </a:r>
          </a:p>
          <a:p>
            <a:pPr algn="just" marL="604521" indent="-302261" lvl="1">
              <a:lnSpc>
                <a:spcPts val="3472"/>
              </a:lnSpc>
              <a:buFont typeface="Arial"/>
              <a:buChar char="•"/>
            </a:pPr>
            <a:r>
              <a:rPr lang="en-US" sz="2800">
                <a:solidFill>
                  <a:srgbClr val="000000"/>
                </a:solidFill>
                <a:latin typeface="Handyman"/>
                <a:ea typeface="Handyman"/>
                <a:cs typeface="Handyman"/>
                <a:sym typeface="Handyman"/>
              </a:rPr>
              <a:t>Relevan (memuat hubungan variabel yang diujikan, yaitu variabel bebas dan terikat)</a:t>
            </a:r>
          </a:p>
          <a:p>
            <a:pPr algn="just">
              <a:lnSpc>
                <a:spcPts val="3472"/>
              </a:lnSpc>
            </a:pPr>
            <a:r>
              <a:rPr lang="en-US" sz="2800">
                <a:solidFill>
                  <a:srgbClr val="000000"/>
                </a:solidFill>
                <a:latin typeface="Handyman"/>
                <a:ea typeface="Handyman"/>
                <a:cs typeface="Handyman"/>
                <a:sym typeface="Handyman"/>
              </a:rPr>
              <a:t>Contoh Tujuan Percobaan: </a:t>
            </a:r>
          </a:p>
          <a:p>
            <a:pPr algn="just" marL="604521" indent="-302261" lvl="1">
              <a:lnSpc>
                <a:spcPts val="3472"/>
              </a:lnSpc>
              <a:buFont typeface="Arial"/>
              <a:buChar char="•"/>
            </a:pPr>
            <a:r>
              <a:rPr lang="en-US" sz="2800">
                <a:solidFill>
                  <a:srgbClr val="000000"/>
                </a:solidFill>
                <a:latin typeface="Handyman"/>
                <a:ea typeface="Handyman"/>
                <a:cs typeface="Handyman"/>
                <a:sym typeface="Handyman"/>
              </a:rPr>
              <a:t>untuk </a:t>
            </a:r>
            <a:r>
              <a:rPr lang="en-US" sz="2800">
                <a:solidFill>
                  <a:srgbClr val="FF3131"/>
                </a:solidFill>
                <a:latin typeface="Handyman"/>
                <a:ea typeface="Handyman"/>
                <a:cs typeface="Handyman"/>
                <a:sym typeface="Handyman"/>
              </a:rPr>
              <a:t>mengetahui </a:t>
            </a:r>
            <a:r>
              <a:rPr lang="en-US" sz="2800">
                <a:solidFill>
                  <a:srgbClr val="000000"/>
                </a:solidFill>
                <a:latin typeface="Handyman"/>
                <a:ea typeface="Handyman"/>
                <a:cs typeface="Handyman"/>
                <a:sym typeface="Handyman"/>
              </a:rPr>
              <a:t>bagaimana </a:t>
            </a:r>
            <a:r>
              <a:rPr lang="en-US" sz="2800">
                <a:solidFill>
                  <a:srgbClr val="FF3131"/>
                </a:solidFill>
                <a:latin typeface="Handyman"/>
                <a:ea typeface="Handyman"/>
                <a:cs typeface="Handyman"/>
                <a:sym typeface="Handyman"/>
              </a:rPr>
              <a:t>tanaman Hydrilla verticillata</a:t>
            </a:r>
            <a:r>
              <a:rPr lang="en-US" sz="2800">
                <a:solidFill>
                  <a:srgbClr val="000000"/>
                </a:solidFill>
                <a:latin typeface="Handyman"/>
                <a:ea typeface="Handyman"/>
                <a:cs typeface="Handyman"/>
                <a:sym typeface="Handyman"/>
              </a:rPr>
              <a:t> (</a:t>
            </a:r>
            <a:r>
              <a:rPr lang="en-US" sz="2800">
                <a:solidFill>
                  <a:srgbClr val="004AAD"/>
                </a:solidFill>
                <a:latin typeface="Handyman"/>
                <a:ea typeface="Handyman"/>
                <a:cs typeface="Handyman"/>
                <a:sym typeface="Handyman"/>
              </a:rPr>
              <a:t>tidak spesifik karena masih bersifat umum, tidak terukur, dan tidak relevan</a:t>
            </a:r>
            <a:r>
              <a:rPr lang="en-US" sz="2800">
                <a:solidFill>
                  <a:srgbClr val="000000"/>
                </a:solidFill>
                <a:latin typeface="Handyman"/>
                <a:ea typeface="Handyman"/>
                <a:cs typeface="Handyman"/>
                <a:sym typeface="Handyman"/>
              </a:rPr>
              <a:t>)</a:t>
            </a:r>
          </a:p>
          <a:p>
            <a:pPr algn="just" marL="604521" indent="-302261" lvl="1">
              <a:lnSpc>
                <a:spcPts val="3472"/>
              </a:lnSpc>
              <a:buFont typeface="Arial"/>
              <a:buChar char="•"/>
            </a:pPr>
            <a:r>
              <a:rPr lang="en-US" sz="2800">
                <a:solidFill>
                  <a:srgbClr val="000000"/>
                </a:solidFill>
                <a:latin typeface="Handyman"/>
                <a:ea typeface="Handyman"/>
                <a:cs typeface="Handyman"/>
                <a:sym typeface="Handyman"/>
              </a:rPr>
              <a:t>untuk </a:t>
            </a:r>
            <a:r>
              <a:rPr lang="en-US" sz="2800">
                <a:solidFill>
                  <a:srgbClr val="FF3131"/>
                </a:solidFill>
                <a:latin typeface="Handyman"/>
                <a:ea typeface="Handyman"/>
                <a:cs typeface="Handyman"/>
                <a:sym typeface="Handyman"/>
              </a:rPr>
              <a:t>mengidentifikasi</a:t>
            </a:r>
            <a:r>
              <a:rPr lang="en-US" sz="2800">
                <a:solidFill>
                  <a:srgbClr val="000000"/>
                </a:solidFill>
                <a:latin typeface="Handyman"/>
                <a:ea typeface="Handyman"/>
                <a:cs typeface="Handyman"/>
                <a:sym typeface="Handyman"/>
              </a:rPr>
              <a:t> dan </a:t>
            </a:r>
            <a:r>
              <a:rPr lang="en-US" sz="2800">
                <a:solidFill>
                  <a:srgbClr val="FF3131"/>
                </a:solidFill>
                <a:latin typeface="Handyman"/>
                <a:ea typeface="Handyman"/>
                <a:cs typeface="Handyman"/>
                <a:sym typeface="Handyman"/>
              </a:rPr>
              <a:t>menganalisis</a:t>
            </a:r>
            <a:r>
              <a:rPr lang="en-US" sz="2800">
                <a:solidFill>
                  <a:srgbClr val="000000"/>
                </a:solidFill>
                <a:latin typeface="Handyman"/>
                <a:ea typeface="Handyman"/>
                <a:cs typeface="Handyman"/>
                <a:sym typeface="Handyman"/>
              </a:rPr>
              <a:t> hubungan antara </a:t>
            </a:r>
            <a:r>
              <a:rPr lang="en-US" sz="2800">
                <a:solidFill>
                  <a:srgbClr val="FF3131"/>
                </a:solidFill>
                <a:latin typeface="Handyman"/>
                <a:ea typeface="Handyman"/>
                <a:cs typeface="Handyman"/>
                <a:sym typeface="Handyman"/>
              </a:rPr>
              <a:t>berbagai tingkat intensitas cahaya</a:t>
            </a:r>
            <a:r>
              <a:rPr lang="en-US" sz="2800">
                <a:solidFill>
                  <a:srgbClr val="000000"/>
                </a:solidFill>
                <a:latin typeface="Handyman"/>
                <a:ea typeface="Handyman"/>
                <a:cs typeface="Handyman"/>
                <a:sym typeface="Handyman"/>
              </a:rPr>
              <a:t> </a:t>
            </a:r>
            <a:r>
              <a:rPr lang="en-US" sz="2800">
                <a:solidFill>
                  <a:srgbClr val="000000"/>
                </a:solidFill>
                <a:latin typeface="Handyman"/>
                <a:ea typeface="Handyman"/>
                <a:cs typeface="Handyman"/>
                <a:sym typeface="Handyman"/>
              </a:rPr>
              <a:t>dengan </a:t>
            </a:r>
            <a:r>
              <a:rPr lang="en-US" sz="2800">
                <a:solidFill>
                  <a:srgbClr val="FF3131"/>
                </a:solidFill>
                <a:latin typeface="Handyman"/>
                <a:ea typeface="Handyman"/>
                <a:cs typeface="Handyman"/>
                <a:sym typeface="Handyman"/>
              </a:rPr>
              <a:t>laju fotosintesis yang dihasilkan oleh tanaman Hydrilla verticillata</a:t>
            </a:r>
            <a:r>
              <a:rPr lang="en-US" sz="2800">
                <a:solidFill>
                  <a:srgbClr val="000000"/>
                </a:solidFill>
                <a:latin typeface="Handyman"/>
                <a:ea typeface="Handyman"/>
                <a:cs typeface="Handyman"/>
                <a:sym typeface="Handyman"/>
              </a:rPr>
              <a:t>. (</a:t>
            </a:r>
            <a:r>
              <a:rPr lang="en-US" sz="2800">
                <a:solidFill>
                  <a:srgbClr val="004AAD"/>
                </a:solidFill>
                <a:latin typeface="Handyman"/>
                <a:ea typeface="Handyman"/>
                <a:cs typeface="Handyman"/>
                <a:sym typeface="Handyman"/>
              </a:rPr>
              <a:t>spesifik, terukur, dan relevan</a:t>
            </a:r>
            <a:r>
              <a:rPr lang="en-US" sz="2800">
                <a:solidFill>
                  <a:srgbClr val="000000"/>
                </a:solidFill>
                <a:latin typeface="Handyman"/>
                <a:ea typeface="Handyman"/>
                <a:cs typeface="Handyman"/>
                <a:sym typeface="Handyman"/>
              </a:rPr>
              <a:t>)</a:t>
            </a:r>
          </a:p>
        </p:txBody>
      </p:sp>
      <p:grpSp>
        <p:nvGrpSpPr>
          <p:cNvPr name="Group 15" id="15"/>
          <p:cNvGrpSpPr/>
          <p:nvPr/>
        </p:nvGrpSpPr>
        <p:grpSpPr>
          <a:xfrm rot="0">
            <a:off x="1028700" y="6263230"/>
            <a:ext cx="5299752" cy="3179815"/>
            <a:chOff x="0" y="0"/>
            <a:chExt cx="1511118" cy="906661"/>
          </a:xfrm>
        </p:grpSpPr>
        <p:sp>
          <p:nvSpPr>
            <p:cNvPr name="Freeform 16" id="16"/>
            <p:cNvSpPr/>
            <p:nvPr/>
          </p:nvSpPr>
          <p:spPr>
            <a:xfrm flipH="false" flipV="false" rot="0">
              <a:off x="0" y="0"/>
              <a:ext cx="1511118" cy="906661"/>
            </a:xfrm>
            <a:custGeom>
              <a:avLst/>
              <a:gdLst/>
              <a:ahLst/>
              <a:cxnLst/>
              <a:rect r="r" b="b" t="t" l="l"/>
              <a:pathLst>
                <a:path h="906661" w="1511118">
                  <a:moveTo>
                    <a:pt x="29216" y="0"/>
                  </a:moveTo>
                  <a:lnTo>
                    <a:pt x="1481902" y="0"/>
                  </a:lnTo>
                  <a:cubicBezTo>
                    <a:pt x="1489651" y="0"/>
                    <a:pt x="1497082" y="3078"/>
                    <a:pt x="1502561" y="8557"/>
                  </a:cubicBezTo>
                  <a:cubicBezTo>
                    <a:pt x="1508040" y="14036"/>
                    <a:pt x="1511118" y="21468"/>
                    <a:pt x="1511118" y="29216"/>
                  </a:cubicBezTo>
                  <a:lnTo>
                    <a:pt x="1511118" y="877445"/>
                  </a:lnTo>
                  <a:cubicBezTo>
                    <a:pt x="1511118" y="885193"/>
                    <a:pt x="1508040" y="892624"/>
                    <a:pt x="1502561" y="898103"/>
                  </a:cubicBezTo>
                  <a:cubicBezTo>
                    <a:pt x="1497082" y="903583"/>
                    <a:pt x="1489651" y="906661"/>
                    <a:pt x="1481902" y="906661"/>
                  </a:cubicBezTo>
                  <a:lnTo>
                    <a:pt x="29216" y="906661"/>
                  </a:lnTo>
                  <a:cubicBezTo>
                    <a:pt x="21468" y="906661"/>
                    <a:pt x="14036" y="903583"/>
                    <a:pt x="8557" y="898103"/>
                  </a:cubicBezTo>
                  <a:cubicBezTo>
                    <a:pt x="3078" y="892624"/>
                    <a:pt x="0" y="885193"/>
                    <a:pt x="0" y="877445"/>
                  </a:cubicBezTo>
                  <a:lnTo>
                    <a:pt x="0" y="29216"/>
                  </a:lnTo>
                  <a:cubicBezTo>
                    <a:pt x="0" y="21468"/>
                    <a:pt x="3078" y="14036"/>
                    <a:pt x="8557" y="8557"/>
                  </a:cubicBezTo>
                  <a:cubicBezTo>
                    <a:pt x="14036" y="3078"/>
                    <a:pt x="21468" y="0"/>
                    <a:pt x="29216" y="0"/>
                  </a:cubicBezTo>
                  <a:close/>
                </a:path>
              </a:pathLst>
            </a:custGeom>
            <a:solidFill>
              <a:srgbClr val="FBF1DE"/>
            </a:solidFill>
            <a:ln w="38100" cap="sq">
              <a:solidFill>
                <a:srgbClr val="191919"/>
              </a:solidFill>
              <a:prstDash val="solid"/>
              <a:miter/>
            </a:ln>
          </p:spPr>
        </p:sp>
        <p:sp>
          <p:nvSpPr>
            <p:cNvPr name="TextBox 17" id="17"/>
            <p:cNvSpPr txBox="true"/>
            <p:nvPr/>
          </p:nvSpPr>
          <p:spPr>
            <a:xfrm>
              <a:off x="0" y="-47625"/>
              <a:ext cx="1511118" cy="954286"/>
            </a:xfrm>
            <a:prstGeom prst="rect">
              <a:avLst/>
            </a:prstGeom>
          </p:spPr>
          <p:txBody>
            <a:bodyPr anchor="ctr" rtlCol="false" tIns="50800" lIns="50800" bIns="50800" rIns="50800"/>
            <a:lstStyle/>
            <a:p>
              <a:pPr algn="ctr">
                <a:lnSpc>
                  <a:spcPts val="3374"/>
                </a:lnSpc>
              </a:pPr>
            </a:p>
          </p:txBody>
        </p:sp>
      </p:grpSp>
      <p:grpSp>
        <p:nvGrpSpPr>
          <p:cNvPr name="Group 18" id="18"/>
          <p:cNvGrpSpPr/>
          <p:nvPr/>
        </p:nvGrpSpPr>
        <p:grpSpPr>
          <a:xfrm rot="0">
            <a:off x="1247752" y="2006448"/>
            <a:ext cx="5299752" cy="3482240"/>
            <a:chOff x="0" y="0"/>
            <a:chExt cx="1511118" cy="992891"/>
          </a:xfrm>
        </p:grpSpPr>
        <p:sp>
          <p:nvSpPr>
            <p:cNvPr name="Freeform 19" id="19"/>
            <p:cNvSpPr/>
            <p:nvPr/>
          </p:nvSpPr>
          <p:spPr>
            <a:xfrm flipH="false" flipV="false" rot="0">
              <a:off x="0" y="0"/>
              <a:ext cx="1511118" cy="992891"/>
            </a:xfrm>
            <a:custGeom>
              <a:avLst/>
              <a:gdLst/>
              <a:ahLst/>
              <a:cxnLst/>
              <a:rect r="r" b="b" t="t" l="l"/>
              <a:pathLst>
                <a:path h="992891" w="1511118">
                  <a:moveTo>
                    <a:pt x="29216" y="0"/>
                  </a:moveTo>
                  <a:lnTo>
                    <a:pt x="1481902" y="0"/>
                  </a:lnTo>
                  <a:cubicBezTo>
                    <a:pt x="1489651" y="0"/>
                    <a:pt x="1497082" y="3078"/>
                    <a:pt x="1502561" y="8557"/>
                  </a:cubicBezTo>
                  <a:cubicBezTo>
                    <a:pt x="1508040" y="14036"/>
                    <a:pt x="1511118" y="21468"/>
                    <a:pt x="1511118" y="29216"/>
                  </a:cubicBezTo>
                  <a:lnTo>
                    <a:pt x="1511118" y="963675"/>
                  </a:lnTo>
                  <a:cubicBezTo>
                    <a:pt x="1511118" y="971424"/>
                    <a:pt x="1508040" y="978855"/>
                    <a:pt x="1502561" y="984334"/>
                  </a:cubicBezTo>
                  <a:cubicBezTo>
                    <a:pt x="1497082" y="989813"/>
                    <a:pt x="1489651" y="992891"/>
                    <a:pt x="1481902" y="992891"/>
                  </a:cubicBezTo>
                  <a:lnTo>
                    <a:pt x="29216" y="992891"/>
                  </a:lnTo>
                  <a:cubicBezTo>
                    <a:pt x="21468" y="992891"/>
                    <a:pt x="14036" y="989813"/>
                    <a:pt x="8557" y="984334"/>
                  </a:cubicBezTo>
                  <a:cubicBezTo>
                    <a:pt x="3078" y="978855"/>
                    <a:pt x="0" y="971424"/>
                    <a:pt x="0" y="963675"/>
                  </a:cubicBezTo>
                  <a:lnTo>
                    <a:pt x="0" y="29216"/>
                  </a:lnTo>
                  <a:cubicBezTo>
                    <a:pt x="0" y="21468"/>
                    <a:pt x="3078" y="14036"/>
                    <a:pt x="8557" y="8557"/>
                  </a:cubicBezTo>
                  <a:cubicBezTo>
                    <a:pt x="14036" y="3078"/>
                    <a:pt x="21468" y="0"/>
                    <a:pt x="29216" y="0"/>
                  </a:cubicBezTo>
                  <a:close/>
                </a:path>
              </a:pathLst>
            </a:custGeom>
            <a:solidFill>
              <a:srgbClr val="FBF1DE"/>
            </a:solidFill>
            <a:ln w="38100" cap="sq">
              <a:solidFill>
                <a:srgbClr val="191919"/>
              </a:solidFill>
              <a:prstDash val="solid"/>
              <a:miter/>
            </a:ln>
          </p:spPr>
        </p:sp>
        <p:sp>
          <p:nvSpPr>
            <p:cNvPr name="TextBox 20" id="20"/>
            <p:cNvSpPr txBox="true"/>
            <p:nvPr/>
          </p:nvSpPr>
          <p:spPr>
            <a:xfrm>
              <a:off x="0" y="-47625"/>
              <a:ext cx="1511118" cy="1040516"/>
            </a:xfrm>
            <a:prstGeom prst="rect">
              <a:avLst/>
            </a:prstGeom>
          </p:spPr>
          <p:txBody>
            <a:bodyPr anchor="ctr" rtlCol="false" tIns="50800" lIns="50800" bIns="50800" rIns="50800"/>
            <a:lstStyle/>
            <a:p>
              <a:pPr algn="ctr">
                <a:lnSpc>
                  <a:spcPts val="3374"/>
                </a:lnSpc>
              </a:pPr>
            </a:p>
          </p:txBody>
        </p:sp>
      </p:grpSp>
      <p:sp>
        <p:nvSpPr>
          <p:cNvPr name="TextBox 21" id="21"/>
          <p:cNvSpPr txBox="true"/>
          <p:nvPr/>
        </p:nvSpPr>
        <p:spPr>
          <a:xfrm rot="0">
            <a:off x="1502883" y="2006448"/>
            <a:ext cx="4886211" cy="3339718"/>
          </a:xfrm>
          <a:prstGeom prst="rect">
            <a:avLst/>
          </a:prstGeom>
        </p:spPr>
        <p:txBody>
          <a:bodyPr anchor="t" rtlCol="false" tIns="0" lIns="0" bIns="0" rIns="0">
            <a:spAutoFit/>
          </a:bodyPr>
          <a:lstStyle/>
          <a:p>
            <a:pPr algn="ctr">
              <a:lnSpc>
                <a:spcPts val="4799"/>
              </a:lnSpc>
            </a:pPr>
            <a:r>
              <a:rPr lang="en-US" sz="4799">
                <a:solidFill>
                  <a:srgbClr val="FF3131"/>
                </a:solidFill>
                <a:latin typeface="Handyman"/>
                <a:ea typeface="Handyman"/>
                <a:cs typeface="Handyman"/>
                <a:sym typeface="Handyman"/>
              </a:rPr>
              <a:t>Latar Belakang</a:t>
            </a:r>
          </a:p>
          <a:p>
            <a:pPr algn="just">
              <a:lnSpc>
                <a:spcPts val="3596"/>
              </a:lnSpc>
            </a:pPr>
          </a:p>
          <a:p>
            <a:pPr algn="just">
              <a:lnSpc>
                <a:spcPts val="3596"/>
              </a:lnSpc>
            </a:pPr>
            <a:r>
              <a:rPr lang="en-US" sz="2900">
                <a:solidFill>
                  <a:srgbClr val="000000"/>
                </a:solidFill>
                <a:latin typeface="Handyman"/>
                <a:ea typeface="Handyman"/>
                <a:cs typeface="Handyman"/>
                <a:sym typeface="Handyman"/>
              </a:rPr>
              <a:t>Latar belakang menjelaskan alasan mengapa percobaan dilakukan dan hubungannya dengan teori atau masalah yang ada</a:t>
            </a:r>
          </a:p>
        </p:txBody>
      </p:sp>
      <p:sp>
        <p:nvSpPr>
          <p:cNvPr name="TextBox 22" id="22"/>
          <p:cNvSpPr txBox="true"/>
          <p:nvPr/>
        </p:nvSpPr>
        <p:spPr>
          <a:xfrm rot="0">
            <a:off x="1247752" y="6531571"/>
            <a:ext cx="4911084" cy="2911474"/>
          </a:xfrm>
          <a:prstGeom prst="rect">
            <a:avLst/>
          </a:prstGeom>
        </p:spPr>
        <p:txBody>
          <a:bodyPr anchor="t" rtlCol="false" tIns="0" lIns="0" bIns="0" rIns="0">
            <a:spAutoFit/>
          </a:bodyPr>
          <a:lstStyle/>
          <a:p>
            <a:pPr algn="ctr">
              <a:lnSpc>
                <a:spcPts val="4999"/>
              </a:lnSpc>
            </a:pPr>
            <a:r>
              <a:rPr lang="en-US" sz="4999">
                <a:solidFill>
                  <a:srgbClr val="FF3131"/>
                </a:solidFill>
                <a:latin typeface="Handyman"/>
                <a:ea typeface="Handyman"/>
                <a:cs typeface="Handyman"/>
                <a:sym typeface="Handyman"/>
              </a:rPr>
              <a:t>Rumusan Masalah</a:t>
            </a:r>
          </a:p>
          <a:p>
            <a:pPr algn="just">
              <a:lnSpc>
                <a:spcPts val="3596"/>
              </a:lnSpc>
            </a:pPr>
          </a:p>
          <a:p>
            <a:pPr algn="just">
              <a:lnSpc>
                <a:spcPts val="3596"/>
              </a:lnSpc>
            </a:pPr>
            <a:r>
              <a:rPr lang="en-US" sz="2900">
                <a:solidFill>
                  <a:srgbClr val="000000"/>
                </a:solidFill>
                <a:latin typeface="Handyman"/>
                <a:ea typeface="Handyman"/>
                <a:cs typeface="Handyman"/>
                <a:sym typeface="Handyman"/>
              </a:rPr>
              <a:t>Rumusan masalah menjelaskan pertanyaan yang ingin dijawab melalui percobaan</a:t>
            </a:r>
          </a:p>
          <a:p>
            <a:pPr algn="just">
              <a:lnSpc>
                <a:spcPts val="300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204764" y="-1170068"/>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722644" y="1584521"/>
            <a:ext cx="15755231" cy="7503345"/>
            <a:chOff x="0" y="0"/>
            <a:chExt cx="4492289" cy="2139429"/>
          </a:xfrm>
        </p:grpSpPr>
        <p:sp>
          <p:nvSpPr>
            <p:cNvPr name="Freeform 4" id="4"/>
            <p:cNvSpPr/>
            <p:nvPr/>
          </p:nvSpPr>
          <p:spPr>
            <a:xfrm flipH="false" flipV="false" rot="0">
              <a:off x="0" y="0"/>
              <a:ext cx="4492289" cy="2139429"/>
            </a:xfrm>
            <a:custGeom>
              <a:avLst/>
              <a:gdLst/>
              <a:ahLst/>
              <a:cxnLst/>
              <a:rect r="r" b="b" t="t" l="l"/>
              <a:pathLst>
                <a:path h="2139429" w="4492289">
                  <a:moveTo>
                    <a:pt x="9828" y="0"/>
                  </a:moveTo>
                  <a:lnTo>
                    <a:pt x="4482461" y="0"/>
                  </a:lnTo>
                  <a:cubicBezTo>
                    <a:pt x="4487889" y="0"/>
                    <a:pt x="4492289" y="4400"/>
                    <a:pt x="4492289" y="9828"/>
                  </a:cubicBezTo>
                  <a:lnTo>
                    <a:pt x="4492289" y="2129601"/>
                  </a:lnTo>
                  <a:cubicBezTo>
                    <a:pt x="4492289" y="2135029"/>
                    <a:pt x="4487889" y="2139429"/>
                    <a:pt x="4482461" y="2139429"/>
                  </a:cubicBezTo>
                  <a:lnTo>
                    <a:pt x="9828" y="2139429"/>
                  </a:lnTo>
                  <a:cubicBezTo>
                    <a:pt x="4400" y="2139429"/>
                    <a:pt x="0" y="2135029"/>
                    <a:pt x="0" y="2129601"/>
                  </a:cubicBezTo>
                  <a:lnTo>
                    <a:pt x="0" y="9828"/>
                  </a:lnTo>
                  <a:cubicBezTo>
                    <a:pt x="0" y="4400"/>
                    <a:pt x="4400" y="0"/>
                    <a:pt x="9828" y="0"/>
                  </a:cubicBezTo>
                  <a:close/>
                </a:path>
              </a:pathLst>
            </a:custGeom>
            <a:solidFill>
              <a:srgbClr val="FBF1DE"/>
            </a:solidFill>
            <a:ln w="38100" cap="sq">
              <a:solidFill>
                <a:srgbClr val="191919"/>
              </a:solidFill>
              <a:prstDash val="solid"/>
              <a:miter/>
            </a:ln>
          </p:spPr>
        </p:sp>
        <p:sp>
          <p:nvSpPr>
            <p:cNvPr name="TextBox 5" id="5"/>
            <p:cNvSpPr txBox="true"/>
            <p:nvPr/>
          </p:nvSpPr>
          <p:spPr>
            <a:xfrm>
              <a:off x="0" y="-47625"/>
              <a:ext cx="4492289" cy="2187054"/>
            </a:xfrm>
            <a:prstGeom prst="rect">
              <a:avLst/>
            </a:prstGeom>
          </p:spPr>
          <p:txBody>
            <a:bodyPr anchor="ctr" rtlCol="false" tIns="50800" lIns="50800" bIns="50800" rIns="50800"/>
            <a:lstStyle/>
            <a:p>
              <a:pPr algn="just">
                <a:lnSpc>
                  <a:spcPts val="3374"/>
                </a:lnSpc>
              </a:pPr>
            </a:p>
          </p:txBody>
        </p:sp>
      </p:grpSp>
      <p:grpSp>
        <p:nvGrpSpPr>
          <p:cNvPr name="Group 6" id="6"/>
          <p:cNvGrpSpPr/>
          <p:nvPr/>
        </p:nvGrpSpPr>
        <p:grpSpPr>
          <a:xfrm rot="0">
            <a:off x="-303409" y="9912434"/>
            <a:ext cx="20354123" cy="3086100"/>
            <a:chOff x="0" y="0"/>
            <a:chExt cx="5360757" cy="812800"/>
          </a:xfrm>
        </p:grpSpPr>
        <p:sp>
          <p:nvSpPr>
            <p:cNvPr name="Freeform 7" id="7"/>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8" id="8"/>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043532" y="1778800"/>
            <a:ext cx="15004141" cy="8330564"/>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Landasan/Dasar Teori</a:t>
            </a:r>
          </a:p>
          <a:p>
            <a:pPr algn="just">
              <a:lnSpc>
                <a:spcPts val="3596"/>
              </a:lnSpc>
            </a:pPr>
          </a:p>
          <a:p>
            <a:pPr algn="just">
              <a:lnSpc>
                <a:spcPts val="4205"/>
              </a:lnSpc>
            </a:pPr>
            <a:r>
              <a:rPr lang="en-US" sz="2900">
                <a:solidFill>
                  <a:srgbClr val="000000"/>
                </a:solidFill>
                <a:latin typeface="Handyman"/>
                <a:ea typeface="Handyman"/>
                <a:cs typeface="Handyman"/>
                <a:sym typeface="Handyman"/>
              </a:rPr>
              <a:t>Lan</a:t>
            </a:r>
            <a:r>
              <a:rPr lang="en-US" sz="2900">
                <a:solidFill>
                  <a:srgbClr val="000000"/>
                </a:solidFill>
                <a:latin typeface="Handyman"/>
                <a:ea typeface="Handyman"/>
                <a:cs typeface="Handyman"/>
                <a:sym typeface="Handyman"/>
              </a:rPr>
              <a:t>dasan teori adalah kerangka konseptual yang digunakan untuk memahami, menganalisis, dan menginterpretasikan data dalam sebuah penelitian yang berupa k</a:t>
            </a:r>
            <a:r>
              <a:rPr lang="en-US" sz="2900">
                <a:solidFill>
                  <a:srgbClr val="000000"/>
                </a:solidFill>
                <a:latin typeface="Handyman"/>
                <a:ea typeface="Handyman"/>
                <a:cs typeface="Handyman"/>
                <a:sym typeface="Handyman"/>
              </a:rPr>
              <a:t>umpulan prinsip, konsep, teori, atau model yang menjadi dasar untuk menjelaskan fenomena yang sedang diteliti. Dasar teori harus mengikuti ketentuan berikut.</a:t>
            </a:r>
          </a:p>
          <a:p>
            <a:pPr algn="just" marL="626111" indent="-313055" lvl="1">
              <a:lnSpc>
                <a:spcPts val="4205"/>
              </a:lnSpc>
              <a:buFont typeface="Arial"/>
              <a:buChar char="•"/>
            </a:pPr>
            <a:r>
              <a:rPr lang="en-US" sz="2900">
                <a:solidFill>
                  <a:srgbClr val="000000"/>
                </a:solidFill>
                <a:latin typeface="Handyman"/>
                <a:ea typeface="Handyman"/>
                <a:cs typeface="Handyman"/>
                <a:sym typeface="Handyman"/>
              </a:rPr>
              <a:t>Setiap teori merupakan hasil sintesis dari dua (2) sumber (jurnal/buku)</a:t>
            </a:r>
          </a:p>
          <a:p>
            <a:pPr algn="just" marL="626111" indent="-313055" lvl="1">
              <a:lnSpc>
                <a:spcPts val="4205"/>
              </a:lnSpc>
              <a:buFont typeface="Arial"/>
              <a:buChar char="•"/>
            </a:pPr>
            <a:r>
              <a:rPr lang="en-US" sz="2900">
                <a:solidFill>
                  <a:srgbClr val="000000"/>
                </a:solidFill>
                <a:latin typeface="Handyman"/>
                <a:ea typeface="Handyman"/>
                <a:cs typeface="Handyman"/>
                <a:sym typeface="Handyman"/>
              </a:rPr>
              <a:t>Teori harus relevan/sesuai dengan percobaan yang dilakukan</a:t>
            </a:r>
          </a:p>
          <a:p>
            <a:pPr algn="just" marL="626111" indent="-313055" lvl="1">
              <a:lnSpc>
                <a:spcPts val="4205"/>
              </a:lnSpc>
              <a:buFont typeface="Arial"/>
              <a:buChar char="•"/>
            </a:pPr>
            <a:r>
              <a:rPr lang="en-US" sz="2900">
                <a:solidFill>
                  <a:srgbClr val="000000"/>
                </a:solidFill>
                <a:latin typeface="Handyman"/>
                <a:ea typeface="Handyman"/>
                <a:cs typeface="Handyman"/>
                <a:sym typeface="Handyman"/>
              </a:rPr>
              <a:t>Teori yang ditulis memuat penjelasan setiap variabel percobaan</a:t>
            </a:r>
          </a:p>
          <a:p>
            <a:pPr algn="just" marL="626111" indent="-313055" lvl="1">
              <a:lnSpc>
                <a:spcPts val="4205"/>
              </a:lnSpc>
              <a:buFont typeface="Arial"/>
              <a:buChar char="•"/>
            </a:pPr>
            <a:r>
              <a:rPr lang="en-US" sz="2900">
                <a:solidFill>
                  <a:srgbClr val="000000"/>
                </a:solidFill>
                <a:latin typeface="Handyman"/>
                <a:ea typeface="Handyman"/>
                <a:cs typeface="Handyman"/>
                <a:sym typeface="Handyman"/>
              </a:rPr>
              <a:t>Teori yang ditulis menjelaskan hubungan antara variabel bebas dan terikat</a:t>
            </a:r>
          </a:p>
          <a:p>
            <a:pPr algn="just" marL="626111" indent="-313055" lvl="1">
              <a:lnSpc>
                <a:spcPts val="4205"/>
              </a:lnSpc>
              <a:buFont typeface="Arial"/>
              <a:buChar char="•"/>
            </a:pPr>
            <a:r>
              <a:rPr lang="en-US" sz="2900">
                <a:solidFill>
                  <a:srgbClr val="000000"/>
                </a:solidFill>
                <a:latin typeface="Handyman"/>
                <a:ea typeface="Handyman"/>
                <a:cs typeface="Handyman"/>
                <a:sym typeface="Handyman"/>
              </a:rPr>
              <a:t>Teori yang dipilih berasal dari sumber asli/terpercaya (contoh: buku, jurnal, website resmi)</a:t>
            </a:r>
          </a:p>
          <a:p>
            <a:pPr algn="just" marL="626111" indent="-313055" lvl="1">
              <a:lnSpc>
                <a:spcPts val="4205"/>
              </a:lnSpc>
              <a:buFont typeface="Arial"/>
              <a:buChar char="•"/>
            </a:pPr>
            <a:r>
              <a:rPr lang="en-US" sz="2900">
                <a:solidFill>
                  <a:srgbClr val="000000"/>
                </a:solidFill>
                <a:latin typeface="Handyman"/>
                <a:ea typeface="Handyman"/>
                <a:cs typeface="Handyman"/>
                <a:sym typeface="Handyman"/>
              </a:rPr>
              <a:t>Sumber teori ditulis dengan menggunakan gaya penulisan referensi APA</a:t>
            </a:r>
          </a:p>
          <a:p>
            <a:pPr algn="just">
              <a:lnSpc>
                <a:spcPts val="3596"/>
              </a:lnSpc>
            </a:pPr>
          </a:p>
          <a:p>
            <a:pPr algn="just">
              <a:lnSpc>
                <a:spcPts val="3596"/>
              </a:lnSpc>
            </a:pPr>
          </a:p>
          <a:p>
            <a:pPr algn="just">
              <a:lnSpc>
                <a:spcPts val="3596"/>
              </a:lnSpc>
            </a:pPr>
          </a:p>
          <a:p>
            <a:pPr algn="just">
              <a:lnSpc>
                <a:spcPts val="3000"/>
              </a:lnSpc>
            </a:pPr>
          </a:p>
        </p:txBody>
      </p:sp>
      <p:sp>
        <p:nvSpPr>
          <p:cNvPr name="Freeform 12" id="12"/>
          <p:cNvSpPr/>
          <p:nvPr/>
        </p:nvSpPr>
        <p:spPr>
          <a:xfrm flipH="false" flipV="false" rot="0">
            <a:off x="15415235" y="431681"/>
            <a:ext cx="2407217" cy="1766296"/>
          </a:xfrm>
          <a:custGeom>
            <a:avLst/>
            <a:gdLst/>
            <a:ahLst/>
            <a:cxnLst/>
            <a:rect r="r" b="b" t="t" l="l"/>
            <a:pathLst>
              <a:path h="1766296" w="2407217">
                <a:moveTo>
                  <a:pt x="0" y="0"/>
                </a:moveTo>
                <a:lnTo>
                  <a:pt x="2407217" y="0"/>
                </a:lnTo>
                <a:lnTo>
                  <a:pt x="2407217" y="1766296"/>
                </a:lnTo>
                <a:lnTo>
                  <a:pt x="0" y="1766296"/>
                </a:lnTo>
                <a:lnTo>
                  <a:pt x="0" y="0"/>
                </a:lnTo>
                <a:close/>
              </a:path>
            </a:pathLst>
          </a:custGeom>
          <a:blipFill>
            <a:blip r:embed="rId8"/>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grpSp>
        <p:nvGrpSpPr>
          <p:cNvPr name="Group 2" id="2"/>
          <p:cNvGrpSpPr/>
          <p:nvPr/>
        </p:nvGrpSpPr>
        <p:grpSpPr>
          <a:xfrm rot="0">
            <a:off x="-303409" y="9912434"/>
            <a:ext cx="20354123" cy="3086100"/>
            <a:chOff x="0" y="0"/>
            <a:chExt cx="5360757" cy="812800"/>
          </a:xfrm>
        </p:grpSpPr>
        <p:sp>
          <p:nvSpPr>
            <p:cNvPr name="Freeform 3" id="3"/>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4" id="4"/>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5" id="5"/>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7" id="7"/>
          <p:cNvGrpSpPr/>
          <p:nvPr/>
        </p:nvGrpSpPr>
        <p:grpSpPr>
          <a:xfrm rot="0">
            <a:off x="309216" y="384366"/>
            <a:ext cx="7625439" cy="9282889"/>
            <a:chOff x="0" y="0"/>
            <a:chExt cx="2174241" cy="2646830"/>
          </a:xfrm>
        </p:grpSpPr>
        <p:sp>
          <p:nvSpPr>
            <p:cNvPr name="Freeform 8" id="8"/>
            <p:cNvSpPr/>
            <p:nvPr/>
          </p:nvSpPr>
          <p:spPr>
            <a:xfrm flipH="false" flipV="false" rot="0">
              <a:off x="0" y="0"/>
              <a:ext cx="2174241" cy="2646830"/>
            </a:xfrm>
            <a:custGeom>
              <a:avLst/>
              <a:gdLst/>
              <a:ahLst/>
              <a:cxnLst/>
              <a:rect r="r" b="b" t="t" l="l"/>
              <a:pathLst>
                <a:path h="2646830" w="2174241">
                  <a:moveTo>
                    <a:pt x="20306" y="0"/>
                  </a:moveTo>
                  <a:lnTo>
                    <a:pt x="2153936" y="0"/>
                  </a:lnTo>
                  <a:cubicBezTo>
                    <a:pt x="2159321" y="0"/>
                    <a:pt x="2164486" y="2139"/>
                    <a:pt x="2168294" y="5947"/>
                  </a:cubicBezTo>
                  <a:cubicBezTo>
                    <a:pt x="2172102" y="9755"/>
                    <a:pt x="2174241" y="14920"/>
                    <a:pt x="2174241" y="20306"/>
                  </a:cubicBezTo>
                  <a:lnTo>
                    <a:pt x="2174241" y="2626525"/>
                  </a:lnTo>
                  <a:cubicBezTo>
                    <a:pt x="2174241" y="2631910"/>
                    <a:pt x="2172102" y="2637075"/>
                    <a:pt x="2168294" y="2640883"/>
                  </a:cubicBezTo>
                  <a:cubicBezTo>
                    <a:pt x="2164486" y="2644691"/>
                    <a:pt x="2159321" y="2646830"/>
                    <a:pt x="2153936" y="2646830"/>
                  </a:cubicBezTo>
                  <a:lnTo>
                    <a:pt x="20306" y="2646830"/>
                  </a:lnTo>
                  <a:cubicBezTo>
                    <a:pt x="14920" y="2646830"/>
                    <a:pt x="9755" y="2644691"/>
                    <a:pt x="5947" y="2640883"/>
                  </a:cubicBezTo>
                  <a:cubicBezTo>
                    <a:pt x="2139" y="2637075"/>
                    <a:pt x="0" y="2631910"/>
                    <a:pt x="0" y="2626525"/>
                  </a:cubicBezTo>
                  <a:lnTo>
                    <a:pt x="0" y="20306"/>
                  </a:lnTo>
                  <a:cubicBezTo>
                    <a:pt x="0" y="14920"/>
                    <a:pt x="2139" y="9755"/>
                    <a:pt x="5947" y="5947"/>
                  </a:cubicBezTo>
                  <a:cubicBezTo>
                    <a:pt x="9755" y="2139"/>
                    <a:pt x="14920" y="0"/>
                    <a:pt x="20306" y="0"/>
                  </a:cubicBezTo>
                  <a:close/>
                </a:path>
              </a:pathLst>
            </a:custGeom>
            <a:solidFill>
              <a:srgbClr val="FBF1DE"/>
            </a:solidFill>
            <a:ln w="38100" cap="sq">
              <a:solidFill>
                <a:srgbClr val="191919"/>
              </a:solidFill>
              <a:prstDash val="solid"/>
              <a:miter/>
            </a:ln>
          </p:spPr>
        </p:sp>
        <p:sp>
          <p:nvSpPr>
            <p:cNvPr name="TextBox 9" id="9"/>
            <p:cNvSpPr txBox="true"/>
            <p:nvPr/>
          </p:nvSpPr>
          <p:spPr>
            <a:xfrm>
              <a:off x="0" y="-47625"/>
              <a:ext cx="2174241" cy="2694455"/>
            </a:xfrm>
            <a:prstGeom prst="rect">
              <a:avLst/>
            </a:prstGeom>
          </p:spPr>
          <p:txBody>
            <a:bodyPr anchor="ctr" rtlCol="false" tIns="50800" lIns="50800" bIns="50800" rIns="50800"/>
            <a:lstStyle/>
            <a:p>
              <a:pPr algn="ctr">
                <a:lnSpc>
                  <a:spcPts val="3374"/>
                </a:lnSpc>
              </a:pPr>
            </a:p>
          </p:txBody>
        </p:sp>
      </p:grpSp>
      <p:sp>
        <p:nvSpPr>
          <p:cNvPr name="TextBox 10" id="10"/>
          <p:cNvSpPr txBox="true"/>
          <p:nvPr/>
        </p:nvSpPr>
        <p:spPr>
          <a:xfrm rot="0">
            <a:off x="576216" y="774656"/>
            <a:ext cx="7091440" cy="9711689"/>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Variabel Penelitian</a:t>
            </a:r>
          </a:p>
          <a:p>
            <a:pPr algn="just">
              <a:lnSpc>
                <a:spcPts val="3596"/>
              </a:lnSpc>
            </a:pPr>
          </a:p>
          <a:p>
            <a:pPr algn="just">
              <a:lnSpc>
                <a:spcPts val="3596"/>
              </a:lnSpc>
            </a:pPr>
            <a:r>
              <a:rPr lang="en-US" sz="2900">
                <a:solidFill>
                  <a:srgbClr val="000000"/>
                </a:solidFill>
                <a:latin typeface="Handyman"/>
                <a:ea typeface="Handyman"/>
                <a:cs typeface="Handyman"/>
                <a:sym typeface="Handyman"/>
              </a:rPr>
              <a:t>V</a:t>
            </a:r>
            <a:r>
              <a:rPr lang="en-US" sz="2900">
                <a:solidFill>
                  <a:srgbClr val="000000"/>
                </a:solidFill>
                <a:latin typeface="Handyman"/>
                <a:ea typeface="Handyman"/>
                <a:cs typeface="Handyman"/>
                <a:sym typeface="Handyman"/>
              </a:rPr>
              <a:t>ariabel penelitian adalah faktor atau karakteristik yang dapat berubah dan mempengaruhi hasil penelitian. Variabel yang ada dalam percobaan harus memuat ketentuan berikut.</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Variabel bebas harus menunjukkan “hal/perlakuan” yang diubah atau dibuat berbeda dalam eksperimen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Variabel terikat harus menunjukkan “apa yang diamati/diukur” (hasilnya dipengaruhi oleh variabel bebas)</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Variabel kontrol harus menunjukkan “hal/perlakuan” yang dijaga konstan atau tetap sama</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Semua variabel yang disampaikan terbukti dalam percobaan yang dilakukan</a:t>
            </a:r>
          </a:p>
          <a:p>
            <a:pPr algn="just">
              <a:lnSpc>
                <a:spcPts val="3596"/>
              </a:lnSpc>
            </a:pPr>
          </a:p>
          <a:p>
            <a:pPr algn="just">
              <a:lnSpc>
                <a:spcPts val="3596"/>
              </a:lnSpc>
            </a:pPr>
          </a:p>
          <a:p>
            <a:pPr algn="just">
              <a:lnSpc>
                <a:spcPts val="3000"/>
              </a:lnSpc>
            </a:pPr>
          </a:p>
        </p:txBody>
      </p:sp>
      <p:grpSp>
        <p:nvGrpSpPr>
          <p:cNvPr name="Group 11" id="11"/>
          <p:cNvGrpSpPr/>
          <p:nvPr/>
        </p:nvGrpSpPr>
        <p:grpSpPr>
          <a:xfrm rot="0">
            <a:off x="8083614" y="384366"/>
            <a:ext cx="9693196" cy="9528068"/>
            <a:chOff x="0" y="0"/>
            <a:chExt cx="2763821" cy="2716738"/>
          </a:xfrm>
        </p:grpSpPr>
        <p:sp>
          <p:nvSpPr>
            <p:cNvPr name="Freeform 12" id="12"/>
            <p:cNvSpPr/>
            <p:nvPr/>
          </p:nvSpPr>
          <p:spPr>
            <a:xfrm flipH="false" flipV="false" rot="0">
              <a:off x="0" y="0"/>
              <a:ext cx="2763821" cy="2716738"/>
            </a:xfrm>
            <a:custGeom>
              <a:avLst/>
              <a:gdLst/>
              <a:ahLst/>
              <a:cxnLst/>
              <a:rect r="r" b="b" t="t" l="l"/>
              <a:pathLst>
                <a:path h="2716738" w="2763821">
                  <a:moveTo>
                    <a:pt x="15974" y="0"/>
                  </a:moveTo>
                  <a:lnTo>
                    <a:pt x="2747847" y="0"/>
                  </a:lnTo>
                  <a:cubicBezTo>
                    <a:pt x="2756669" y="0"/>
                    <a:pt x="2763821" y="7152"/>
                    <a:pt x="2763821" y="15974"/>
                  </a:cubicBezTo>
                  <a:lnTo>
                    <a:pt x="2763821" y="2700764"/>
                  </a:lnTo>
                  <a:cubicBezTo>
                    <a:pt x="2763821" y="2705000"/>
                    <a:pt x="2762138" y="2709064"/>
                    <a:pt x="2759142" y="2712059"/>
                  </a:cubicBezTo>
                  <a:cubicBezTo>
                    <a:pt x="2756147" y="2715055"/>
                    <a:pt x="2752084" y="2716738"/>
                    <a:pt x="2747847" y="2716738"/>
                  </a:cubicBezTo>
                  <a:lnTo>
                    <a:pt x="15974" y="2716738"/>
                  </a:lnTo>
                  <a:cubicBezTo>
                    <a:pt x="7152" y="2716738"/>
                    <a:pt x="0" y="2709586"/>
                    <a:pt x="0" y="2700764"/>
                  </a:cubicBezTo>
                  <a:lnTo>
                    <a:pt x="0" y="15974"/>
                  </a:lnTo>
                  <a:cubicBezTo>
                    <a:pt x="0" y="7152"/>
                    <a:pt x="7152" y="0"/>
                    <a:pt x="15974" y="0"/>
                  </a:cubicBezTo>
                  <a:close/>
                </a:path>
              </a:pathLst>
            </a:custGeom>
            <a:solidFill>
              <a:srgbClr val="FBF1DE"/>
            </a:solidFill>
            <a:ln w="38100" cap="sq">
              <a:solidFill>
                <a:srgbClr val="191919"/>
              </a:solidFill>
              <a:prstDash val="solid"/>
              <a:miter/>
            </a:ln>
          </p:spPr>
        </p:sp>
        <p:sp>
          <p:nvSpPr>
            <p:cNvPr name="TextBox 13" id="13"/>
            <p:cNvSpPr txBox="true"/>
            <p:nvPr/>
          </p:nvSpPr>
          <p:spPr>
            <a:xfrm>
              <a:off x="0" y="-47625"/>
              <a:ext cx="2763821" cy="2764363"/>
            </a:xfrm>
            <a:prstGeom prst="rect">
              <a:avLst/>
            </a:prstGeom>
          </p:spPr>
          <p:txBody>
            <a:bodyPr anchor="ctr" rtlCol="false" tIns="50800" lIns="50800" bIns="50800" rIns="50800"/>
            <a:lstStyle/>
            <a:p>
              <a:pPr algn="ctr">
                <a:lnSpc>
                  <a:spcPts val="3374"/>
                </a:lnSpc>
              </a:pPr>
            </a:p>
          </p:txBody>
        </p:sp>
      </p:grpSp>
      <p:sp>
        <p:nvSpPr>
          <p:cNvPr name="TextBox 14" id="14"/>
          <p:cNvSpPr txBox="true"/>
          <p:nvPr/>
        </p:nvSpPr>
        <p:spPr>
          <a:xfrm rot="0">
            <a:off x="8321504" y="584156"/>
            <a:ext cx="9217417" cy="9197339"/>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Hipotesis</a:t>
            </a:r>
          </a:p>
          <a:p>
            <a:pPr algn="just">
              <a:lnSpc>
                <a:spcPts val="3000"/>
              </a:lnSpc>
            </a:pPr>
          </a:p>
          <a:p>
            <a:pPr algn="just">
              <a:lnSpc>
                <a:spcPts val="3596"/>
              </a:lnSpc>
            </a:pPr>
            <a:r>
              <a:rPr lang="en-US" sz="2900">
                <a:solidFill>
                  <a:srgbClr val="000000"/>
                </a:solidFill>
                <a:latin typeface="Handyman"/>
                <a:ea typeface="Handyman"/>
                <a:cs typeface="Handyman"/>
                <a:sym typeface="Handyman"/>
              </a:rPr>
              <a:t>Hipotesis a</a:t>
            </a:r>
            <a:r>
              <a:rPr lang="en-US" sz="2900">
                <a:solidFill>
                  <a:srgbClr val="000000"/>
                </a:solidFill>
                <a:latin typeface="Handyman"/>
                <a:ea typeface="Handyman"/>
                <a:cs typeface="Handyman"/>
                <a:sym typeface="Handyman"/>
              </a:rPr>
              <a:t>dalah perkiraan atau dugaan dari hasil percobaan yang akan dilakukan berdasarkan pada variabel bebas dan terikat, dan didukung dengan penjelasan secara ilmiah. Hipotesis harus mengikuti ketentuan berikut.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Hipotesis y</a:t>
            </a:r>
            <a:r>
              <a:rPr lang="en-US" sz="2900">
                <a:solidFill>
                  <a:srgbClr val="000000"/>
                </a:solidFill>
                <a:latin typeface="Handyman"/>
                <a:ea typeface="Handyman"/>
                <a:cs typeface="Handyman"/>
                <a:sym typeface="Handyman"/>
              </a:rPr>
              <a:t>ang dibuat menyatakan hubungan antarvariabel</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Hipotesis disusun secara singkat, jelas, dan relevan dengan tujuan percobaan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Hipotesis dirumuskan secara logis dan rasional berdasarkan teori dan pengetahuan yang ada</a:t>
            </a:r>
          </a:p>
          <a:p>
            <a:pPr algn="just">
              <a:lnSpc>
                <a:spcPts val="3596"/>
              </a:lnSpc>
            </a:pPr>
            <a:r>
              <a:rPr lang="en-US" sz="2900">
                <a:solidFill>
                  <a:srgbClr val="000000"/>
                </a:solidFill>
                <a:latin typeface="Handyman"/>
                <a:ea typeface="Handyman"/>
                <a:cs typeface="Handyman"/>
                <a:sym typeface="Handyman"/>
              </a:rPr>
              <a:t>Contoh:</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"Jika </a:t>
            </a:r>
            <a:r>
              <a:rPr lang="en-US" sz="2900">
                <a:solidFill>
                  <a:srgbClr val="FF3131"/>
                </a:solidFill>
                <a:latin typeface="Handyman"/>
                <a:ea typeface="Handyman"/>
                <a:cs typeface="Handyman"/>
                <a:sym typeface="Handyman"/>
              </a:rPr>
              <a:t>intensitas cahaya</a:t>
            </a:r>
            <a:r>
              <a:rPr lang="en-US" sz="2900">
                <a:solidFill>
                  <a:srgbClr val="000000"/>
                </a:solidFill>
                <a:latin typeface="Handyman"/>
                <a:ea typeface="Handyman"/>
                <a:cs typeface="Handyman"/>
                <a:sym typeface="Handyman"/>
              </a:rPr>
              <a:t> (</a:t>
            </a:r>
            <a:r>
              <a:rPr lang="en-US" sz="2900">
                <a:solidFill>
                  <a:srgbClr val="004AAD"/>
                </a:solidFill>
                <a:latin typeface="Handyman"/>
                <a:ea typeface="Handyman"/>
                <a:cs typeface="Handyman"/>
                <a:sym typeface="Handyman"/>
              </a:rPr>
              <a:t>variabel bebas</a:t>
            </a:r>
            <a:r>
              <a:rPr lang="en-US" sz="2900">
                <a:solidFill>
                  <a:srgbClr val="000000"/>
                </a:solidFill>
                <a:latin typeface="Handyman"/>
                <a:ea typeface="Handyman"/>
                <a:cs typeface="Handyman"/>
                <a:sym typeface="Handyman"/>
              </a:rPr>
              <a:t>) ditingkatkan, maka </a:t>
            </a:r>
            <a:r>
              <a:rPr lang="en-US" sz="2900">
                <a:solidFill>
                  <a:srgbClr val="FF3131"/>
                </a:solidFill>
                <a:latin typeface="Handyman"/>
                <a:ea typeface="Handyman"/>
                <a:cs typeface="Handyman"/>
                <a:sym typeface="Handyman"/>
              </a:rPr>
              <a:t>laju fotosintesis</a:t>
            </a:r>
            <a:r>
              <a:rPr lang="en-US" sz="2900">
                <a:solidFill>
                  <a:srgbClr val="000000"/>
                </a:solidFill>
                <a:latin typeface="Handyman"/>
                <a:ea typeface="Handyman"/>
                <a:cs typeface="Handyman"/>
                <a:sym typeface="Handyman"/>
              </a:rPr>
              <a:t> (</a:t>
            </a:r>
            <a:r>
              <a:rPr lang="en-US" sz="2900">
                <a:solidFill>
                  <a:srgbClr val="004AAD"/>
                </a:solidFill>
                <a:latin typeface="Handyman"/>
                <a:ea typeface="Handyman"/>
                <a:cs typeface="Handyman"/>
                <a:sym typeface="Handyman"/>
              </a:rPr>
              <a:t>variabel terikat</a:t>
            </a:r>
            <a:r>
              <a:rPr lang="en-US" sz="2900">
                <a:solidFill>
                  <a:srgbClr val="000000"/>
                </a:solidFill>
                <a:latin typeface="Handyman"/>
                <a:ea typeface="Handyman"/>
                <a:cs typeface="Handyman"/>
                <a:sym typeface="Handyman"/>
              </a:rPr>
              <a:t>) tanaman Hydrilla verticillata akan meningkat hingga mencapai titik saturasi cahaya."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"Tidak ada pengaruh signifikan </a:t>
            </a:r>
            <a:r>
              <a:rPr lang="en-US" sz="2900">
                <a:solidFill>
                  <a:srgbClr val="FF3131"/>
                </a:solidFill>
                <a:latin typeface="Handyman"/>
                <a:ea typeface="Handyman"/>
                <a:cs typeface="Handyman"/>
                <a:sym typeface="Handyman"/>
              </a:rPr>
              <a:t>intensitas cahaya</a:t>
            </a:r>
            <a:r>
              <a:rPr lang="en-US" sz="2900">
                <a:solidFill>
                  <a:srgbClr val="000000"/>
                </a:solidFill>
                <a:latin typeface="Handyman"/>
                <a:ea typeface="Handyman"/>
                <a:cs typeface="Handyman"/>
                <a:sym typeface="Handyman"/>
              </a:rPr>
              <a:t> terhadap </a:t>
            </a:r>
            <a:r>
              <a:rPr lang="en-US" sz="2900">
                <a:solidFill>
                  <a:srgbClr val="FF3131"/>
                </a:solidFill>
                <a:latin typeface="Handyman"/>
                <a:ea typeface="Handyman"/>
                <a:cs typeface="Handyman"/>
                <a:sym typeface="Handyman"/>
              </a:rPr>
              <a:t>laju fotosintesis</a:t>
            </a:r>
            <a:r>
              <a:rPr lang="en-US" sz="2900">
                <a:solidFill>
                  <a:srgbClr val="000000"/>
                </a:solidFill>
                <a:latin typeface="Handyman"/>
                <a:ea typeface="Handyman"/>
                <a:cs typeface="Handyman"/>
                <a:sym typeface="Handyman"/>
              </a:rPr>
              <a:t> tanaman Hydrilla verticillata.</a:t>
            </a:r>
          </a:p>
          <a:p>
            <a:pPr algn="just">
              <a:lnSpc>
                <a:spcPts val="3596"/>
              </a:lnSpc>
            </a:pPr>
          </a:p>
          <a:p>
            <a:pPr algn="just">
              <a:lnSpc>
                <a:spcPts val="3000"/>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541544" y="-422025"/>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339462" y="268533"/>
            <a:ext cx="8407310" cy="9287255"/>
            <a:chOff x="0" y="0"/>
            <a:chExt cx="2397176" cy="2648075"/>
          </a:xfrm>
        </p:grpSpPr>
        <p:sp>
          <p:nvSpPr>
            <p:cNvPr name="Freeform 4" id="4"/>
            <p:cNvSpPr/>
            <p:nvPr/>
          </p:nvSpPr>
          <p:spPr>
            <a:xfrm flipH="false" flipV="false" rot="0">
              <a:off x="0" y="0"/>
              <a:ext cx="2397176" cy="2648075"/>
            </a:xfrm>
            <a:custGeom>
              <a:avLst/>
              <a:gdLst/>
              <a:ahLst/>
              <a:cxnLst/>
              <a:rect r="r" b="b" t="t" l="l"/>
              <a:pathLst>
                <a:path h="2648075" w="2397176">
                  <a:moveTo>
                    <a:pt x="18417" y="0"/>
                  </a:moveTo>
                  <a:lnTo>
                    <a:pt x="2378759" y="0"/>
                  </a:lnTo>
                  <a:cubicBezTo>
                    <a:pt x="2383644" y="0"/>
                    <a:pt x="2388328" y="1940"/>
                    <a:pt x="2391782" y="5394"/>
                  </a:cubicBezTo>
                  <a:cubicBezTo>
                    <a:pt x="2395236" y="8848"/>
                    <a:pt x="2397176" y="13533"/>
                    <a:pt x="2397176" y="18417"/>
                  </a:cubicBezTo>
                  <a:lnTo>
                    <a:pt x="2397176" y="2629658"/>
                  </a:lnTo>
                  <a:cubicBezTo>
                    <a:pt x="2397176" y="2634542"/>
                    <a:pt x="2395236" y="2639227"/>
                    <a:pt x="2391782" y="2642681"/>
                  </a:cubicBezTo>
                  <a:cubicBezTo>
                    <a:pt x="2388328" y="2646135"/>
                    <a:pt x="2383644" y="2648075"/>
                    <a:pt x="2378759" y="2648075"/>
                  </a:cubicBezTo>
                  <a:lnTo>
                    <a:pt x="18417" y="2648075"/>
                  </a:lnTo>
                  <a:cubicBezTo>
                    <a:pt x="13533" y="2648075"/>
                    <a:pt x="8848" y="2646135"/>
                    <a:pt x="5394" y="2642681"/>
                  </a:cubicBezTo>
                  <a:cubicBezTo>
                    <a:pt x="1940" y="2639227"/>
                    <a:pt x="0" y="2634542"/>
                    <a:pt x="0" y="2629658"/>
                  </a:cubicBezTo>
                  <a:lnTo>
                    <a:pt x="0" y="18417"/>
                  </a:lnTo>
                  <a:cubicBezTo>
                    <a:pt x="0" y="13533"/>
                    <a:pt x="1940" y="8848"/>
                    <a:pt x="5394" y="5394"/>
                  </a:cubicBezTo>
                  <a:cubicBezTo>
                    <a:pt x="8848" y="1940"/>
                    <a:pt x="13533" y="0"/>
                    <a:pt x="18417" y="0"/>
                  </a:cubicBezTo>
                  <a:close/>
                </a:path>
              </a:pathLst>
            </a:custGeom>
            <a:solidFill>
              <a:srgbClr val="FBF1DE"/>
            </a:solidFill>
            <a:ln w="38100" cap="sq">
              <a:solidFill>
                <a:srgbClr val="191919"/>
              </a:solidFill>
              <a:prstDash val="solid"/>
              <a:miter/>
            </a:ln>
          </p:spPr>
        </p:sp>
        <p:sp>
          <p:nvSpPr>
            <p:cNvPr name="TextBox 5" id="5"/>
            <p:cNvSpPr txBox="true"/>
            <p:nvPr/>
          </p:nvSpPr>
          <p:spPr>
            <a:xfrm>
              <a:off x="0" y="-47625"/>
              <a:ext cx="2397176" cy="2695700"/>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303409" y="9912434"/>
            <a:ext cx="20354123" cy="3086100"/>
            <a:chOff x="0" y="0"/>
            <a:chExt cx="5360757" cy="812800"/>
          </a:xfrm>
        </p:grpSpPr>
        <p:sp>
          <p:nvSpPr>
            <p:cNvPr name="Freeform 7" id="7"/>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8" id="8"/>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638584" y="375790"/>
            <a:ext cx="7809066" cy="10159364"/>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Alat dan Bahan</a:t>
            </a:r>
          </a:p>
          <a:p>
            <a:pPr algn="just">
              <a:lnSpc>
                <a:spcPts val="3596"/>
              </a:lnSpc>
            </a:pPr>
          </a:p>
          <a:p>
            <a:pPr algn="just">
              <a:lnSpc>
                <a:spcPts val="3596"/>
              </a:lnSpc>
            </a:pPr>
            <a:r>
              <a:rPr lang="en-US" sz="2900">
                <a:solidFill>
                  <a:srgbClr val="000000"/>
                </a:solidFill>
                <a:latin typeface="Handyman"/>
                <a:ea typeface="Handyman"/>
                <a:cs typeface="Handyman"/>
                <a:sym typeface="Handyman"/>
              </a:rPr>
              <a:t>Alat dan bahan meliputi daftar alat-alat dan bahan-bahan yang digunakan dalam perco</a:t>
            </a:r>
            <a:r>
              <a:rPr lang="en-US" sz="2900">
                <a:solidFill>
                  <a:srgbClr val="000000"/>
                </a:solidFill>
                <a:latin typeface="Handyman"/>
                <a:ea typeface="Handyman"/>
                <a:cs typeface="Handyman"/>
                <a:sym typeface="Handyman"/>
              </a:rPr>
              <a:t>baan beserta jumlah dan ukuran alat serta bahan tersebut. Alat dan bahan harus memenuhi kriteria berikut.</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Alat dan bahan yang digunakan ditulis secara lengkap</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Alat dan bahan yang digunakan ditulis dengan detail, baik dari segi jumlah maupun jenisnya</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Alat yang digunakan sesuai dengan fungsinya</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Alat dan bahan didokumentasikan dalam bentuk lampiran</a:t>
            </a:r>
          </a:p>
          <a:p>
            <a:pPr algn="just">
              <a:lnSpc>
                <a:spcPts val="3596"/>
              </a:lnSpc>
            </a:pPr>
            <a:r>
              <a:rPr lang="en-US" sz="2900">
                <a:solidFill>
                  <a:srgbClr val="000000"/>
                </a:solidFill>
                <a:latin typeface="Handyman"/>
                <a:ea typeface="Handyman"/>
                <a:cs typeface="Handyman"/>
                <a:sym typeface="Handyman"/>
              </a:rPr>
              <a:t>Contoh: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"Gelas Beaker." (</a:t>
            </a:r>
            <a:r>
              <a:rPr lang="en-US" sz="2900">
                <a:solidFill>
                  <a:srgbClr val="FF3131"/>
                </a:solidFill>
                <a:latin typeface="Handyman"/>
                <a:ea typeface="Handyman"/>
                <a:cs typeface="Handyman"/>
                <a:sym typeface="Handyman"/>
              </a:rPr>
              <a:t>Tidak ada detail spesifik, bisa salah interpretasi</a:t>
            </a:r>
            <a:r>
              <a:rPr lang="en-US" sz="2900">
                <a:solidFill>
                  <a:srgbClr val="000000"/>
                </a:solidFill>
                <a:latin typeface="Handyman"/>
                <a:ea typeface="Handyman"/>
                <a:cs typeface="Handyman"/>
                <a:sym typeface="Handyman"/>
              </a:rPr>
              <a:t>.)</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"Gelas Beaker </a:t>
            </a:r>
            <a:r>
              <a:rPr lang="en-US" sz="2900">
                <a:solidFill>
                  <a:srgbClr val="FF3131"/>
                </a:solidFill>
                <a:latin typeface="Handyman"/>
                <a:ea typeface="Handyman"/>
                <a:cs typeface="Handyman"/>
                <a:sym typeface="Handyman"/>
              </a:rPr>
              <a:t>250 mL (merek Pyrex</a:t>
            </a:r>
            <a:r>
              <a:rPr lang="en-US" sz="2900">
                <a:solidFill>
                  <a:srgbClr val="000000"/>
                </a:solidFill>
                <a:latin typeface="Handyman"/>
                <a:ea typeface="Handyman"/>
                <a:cs typeface="Handyman"/>
                <a:sym typeface="Handyman"/>
              </a:rPr>
              <a:t>) sebanyak </a:t>
            </a:r>
            <a:r>
              <a:rPr lang="en-US" sz="2900">
                <a:solidFill>
                  <a:srgbClr val="FF3131"/>
                </a:solidFill>
                <a:latin typeface="Handyman"/>
                <a:ea typeface="Handyman"/>
                <a:cs typeface="Handyman"/>
                <a:sym typeface="Handyman"/>
              </a:rPr>
              <a:t>3 buah. </a:t>
            </a:r>
            <a:r>
              <a:rPr lang="en-US" sz="2900">
                <a:solidFill>
                  <a:srgbClr val="004AAD"/>
                </a:solidFill>
                <a:latin typeface="Handyman"/>
                <a:ea typeface="Handyman"/>
                <a:cs typeface="Handyman"/>
                <a:sym typeface="Handyman"/>
              </a:rPr>
              <a:t>(detail)</a:t>
            </a:r>
          </a:p>
          <a:p>
            <a:pPr algn="just">
              <a:lnSpc>
                <a:spcPts val="3596"/>
              </a:lnSpc>
            </a:pPr>
            <a:r>
              <a:rPr lang="en-US" sz="2900">
                <a:solidFill>
                  <a:srgbClr val="000000"/>
                </a:solidFill>
                <a:latin typeface="Handyman"/>
                <a:ea typeface="Handyman"/>
                <a:cs typeface="Handyman"/>
                <a:sym typeface="Handyman"/>
              </a:rPr>
              <a:t> </a:t>
            </a:r>
          </a:p>
          <a:p>
            <a:pPr algn="just">
              <a:lnSpc>
                <a:spcPts val="3596"/>
              </a:lnSpc>
            </a:pPr>
          </a:p>
          <a:p>
            <a:pPr algn="just">
              <a:lnSpc>
                <a:spcPts val="3596"/>
              </a:lnSpc>
            </a:pPr>
          </a:p>
          <a:p>
            <a:pPr algn="just">
              <a:lnSpc>
                <a:spcPts val="3000"/>
              </a:lnSpc>
            </a:pPr>
          </a:p>
        </p:txBody>
      </p:sp>
      <p:grpSp>
        <p:nvGrpSpPr>
          <p:cNvPr name="Group 11" id="11"/>
          <p:cNvGrpSpPr/>
          <p:nvPr/>
        </p:nvGrpSpPr>
        <p:grpSpPr>
          <a:xfrm rot="0">
            <a:off x="8979871" y="375790"/>
            <a:ext cx="8834784" cy="8882510"/>
            <a:chOff x="0" y="0"/>
            <a:chExt cx="2519062" cy="2532670"/>
          </a:xfrm>
        </p:grpSpPr>
        <p:sp>
          <p:nvSpPr>
            <p:cNvPr name="Freeform 12" id="12"/>
            <p:cNvSpPr/>
            <p:nvPr/>
          </p:nvSpPr>
          <p:spPr>
            <a:xfrm flipH="false" flipV="false" rot="0">
              <a:off x="0" y="0"/>
              <a:ext cx="2519062" cy="2532670"/>
            </a:xfrm>
            <a:custGeom>
              <a:avLst/>
              <a:gdLst/>
              <a:ahLst/>
              <a:cxnLst/>
              <a:rect r="r" b="b" t="t" l="l"/>
              <a:pathLst>
                <a:path h="2532670" w="2519062">
                  <a:moveTo>
                    <a:pt x="17526" y="0"/>
                  </a:moveTo>
                  <a:lnTo>
                    <a:pt x="2501536" y="0"/>
                  </a:lnTo>
                  <a:cubicBezTo>
                    <a:pt x="2506184" y="0"/>
                    <a:pt x="2510642" y="1846"/>
                    <a:pt x="2513929" y="5133"/>
                  </a:cubicBezTo>
                  <a:cubicBezTo>
                    <a:pt x="2517216" y="8420"/>
                    <a:pt x="2519062" y="12878"/>
                    <a:pt x="2519062" y="17526"/>
                  </a:cubicBezTo>
                  <a:lnTo>
                    <a:pt x="2519062" y="2515144"/>
                  </a:lnTo>
                  <a:cubicBezTo>
                    <a:pt x="2519062" y="2524823"/>
                    <a:pt x="2511215" y="2532670"/>
                    <a:pt x="2501536" y="2532670"/>
                  </a:cubicBezTo>
                  <a:lnTo>
                    <a:pt x="17526" y="2532670"/>
                  </a:lnTo>
                  <a:cubicBezTo>
                    <a:pt x="12878" y="2532670"/>
                    <a:pt x="8420" y="2530824"/>
                    <a:pt x="5133" y="2527537"/>
                  </a:cubicBezTo>
                  <a:cubicBezTo>
                    <a:pt x="1846" y="2524250"/>
                    <a:pt x="0" y="2519792"/>
                    <a:pt x="0" y="2515144"/>
                  </a:cubicBezTo>
                  <a:lnTo>
                    <a:pt x="0" y="17526"/>
                  </a:lnTo>
                  <a:cubicBezTo>
                    <a:pt x="0" y="12878"/>
                    <a:pt x="1846" y="8420"/>
                    <a:pt x="5133" y="5133"/>
                  </a:cubicBezTo>
                  <a:cubicBezTo>
                    <a:pt x="8420" y="1846"/>
                    <a:pt x="12878" y="0"/>
                    <a:pt x="17526" y="0"/>
                  </a:cubicBezTo>
                  <a:close/>
                </a:path>
              </a:pathLst>
            </a:custGeom>
            <a:solidFill>
              <a:srgbClr val="FBF1DE"/>
            </a:solidFill>
            <a:ln w="38100" cap="sq">
              <a:solidFill>
                <a:srgbClr val="191919"/>
              </a:solidFill>
              <a:prstDash val="solid"/>
              <a:miter/>
            </a:ln>
          </p:spPr>
        </p:sp>
        <p:sp>
          <p:nvSpPr>
            <p:cNvPr name="TextBox 13" id="13"/>
            <p:cNvSpPr txBox="true"/>
            <p:nvPr/>
          </p:nvSpPr>
          <p:spPr>
            <a:xfrm>
              <a:off x="0" y="-47625"/>
              <a:ext cx="2519062" cy="2580295"/>
            </a:xfrm>
            <a:prstGeom prst="rect">
              <a:avLst/>
            </a:prstGeom>
          </p:spPr>
          <p:txBody>
            <a:bodyPr anchor="ctr" rtlCol="false" tIns="50800" lIns="50800" bIns="50800" rIns="50800"/>
            <a:lstStyle/>
            <a:p>
              <a:pPr algn="ctr">
                <a:lnSpc>
                  <a:spcPts val="3374"/>
                </a:lnSpc>
              </a:pPr>
            </a:p>
          </p:txBody>
        </p:sp>
      </p:grpSp>
      <p:sp>
        <p:nvSpPr>
          <p:cNvPr name="TextBox 14" id="14"/>
          <p:cNvSpPr txBox="true"/>
          <p:nvPr/>
        </p:nvSpPr>
        <p:spPr>
          <a:xfrm rot="0">
            <a:off x="9253631" y="632713"/>
            <a:ext cx="8239552" cy="10159364"/>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Langkah Kerja</a:t>
            </a:r>
          </a:p>
          <a:p>
            <a:pPr algn="just">
              <a:lnSpc>
                <a:spcPts val="3596"/>
              </a:lnSpc>
            </a:pPr>
          </a:p>
          <a:p>
            <a:pPr algn="just">
              <a:lnSpc>
                <a:spcPts val="3596"/>
              </a:lnSpc>
            </a:pPr>
            <a:r>
              <a:rPr lang="en-US" sz="2900">
                <a:solidFill>
                  <a:srgbClr val="000000"/>
                </a:solidFill>
                <a:latin typeface="Handyman"/>
                <a:ea typeface="Handyman"/>
                <a:cs typeface="Handyman"/>
                <a:sym typeface="Handyman"/>
              </a:rPr>
              <a:t>L</a:t>
            </a:r>
            <a:r>
              <a:rPr lang="en-US" sz="2900">
                <a:solidFill>
                  <a:srgbClr val="000000"/>
                </a:solidFill>
                <a:latin typeface="Handyman"/>
                <a:ea typeface="Handyman"/>
                <a:cs typeface="Handyman"/>
                <a:sym typeface="Handyman"/>
              </a:rPr>
              <a:t>angkah kerja adalah tahapan atau prosedur yang dilakukan secara sistematis untuk mencapai suatu tujuan, baik dalam penelitian maupun percobaan. Langkah kerja yang baik harus memenuhi ketentuan berikut.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Sistematis (langkah kerja ditulis secara berurutan)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Efektif (l</a:t>
            </a:r>
            <a:r>
              <a:rPr lang="en-US" sz="2900">
                <a:solidFill>
                  <a:srgbClr val="000000"/>
                </a:solidFill>
                <a:latin typeface="Handyman"/>
                <a:ea typeface="Handyman"/>
                <a:cs typeface="Handyman"/>
                <a:sym typeface="Handyman"/>
              </a:rPr>
              <a:t>angkah kerja disusun dengan menggunakan bahasa yang baku dalam bentuk kalimat imperatif</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Sesuai (langkah kerja yang ditulis sesuai dengan percobaan yang dilakukan sehingga harus detail)</a:t>
            </a:r>
          </a:p>
          <a:p>
            <a:pPr algn="just">
              <a:lnSpc>
                <a:spcPts val="3596"/>
              </a:lnSpc>
            </a:pPr>
            <a:r>
              <a:rPr lang="en-US" sz="2900">
                <a:solidFill>
                  <a:srgbClr val="000000"/>
                </a:solidFill>
                <a:latin typeface="Handyman"/>
                <a:ea typeface="Handyman"/>
                <a:cs typeface="Handyman"/>
                <a:sym typeface="Handyman"/>
              </a:rPr>
              <a:t>Contoh:</a:t>
            </a:r>
          </a:p>
          <a:p>
            <a:pPr algn="just" marL="626111" indent="-313055" lvl="1">
              <a:lnSpc>
                <a:spcPts val="3596"/>
              </a:lnSpc>
              <a:buFont typeface="Arial"/>
              <a:buChar char="•"/>
            </a:pPr>
            <a:r>
              <a:rPr lang="en-US" sz="2900">
                <a:solidFill>
                  <a:srgbClr val="FF3131"/>
                </a:solidFill>
                <a:latin typeface="Handyman"/>
                <a:ea typeface="Handyman"/>
                <a:cs typeface="Handyman"/>
                <a:sym typeface="Handyman"/>
              </a:rPr>
              <a:t>Memanaskan</a:t>
            </a:r>
            <a:r>
              <a:rPr lang="en-US" sz="2900">
                <a:solidFill>
                  <a:srgbClr val="000000"/>
                </a:solidFill>
                <a:latin typeface="Handyman"/>
                <a:ea typeface="Handyman"/>
                <a:cs typeface="Handyman"/>
                <a:sym typeface="Handyman"/>
              </a:rPr>
              <a:t> larutan (</a:t>
            </a:r>
            <a:r>
              <a:rPr lang="en-US" sz="2900">
                <a:solidFill>
                  <a:srgbClr val="FF3131"/>
                </a:solidFill>
                <a:latin typeface="Handyman"/>
                <a:ea typeface="Handyman"/>
                <a:cs typeface="Handyman"/>
                <a:sym typeface="Handyman"/>
              </a:rPr>
              <a:t>tidak efektif dan tidak detail)</a:t>
            </a:r>
          </a:p>
          <a:p>
            <a:pPr algn="just" marL="626111" indent="-313055" lvl="1">
              <a:lnSpc>
                <a:spcPts val="3596"/>
              </a:lnSpc>
              <a:buFont typeface="Arial"/>
              <a:buChar char="•"/>
            </a:pPr>
            <a:r>
              <a:rPr lang="en-US" sz="2900">
                <a:solidFill>
                  <a:srgbClr val="FF3131"/>
                </a:solidFill>
                <a:latin typeface="Handyman"/>
                <a:ea typeface="Handyman"/>
                <a:cs typeface="Handyman"/>
                <a:sym typeface="Handyman"/>
              </a:rPr>
              <a:t>Panaskan</a:t>
            </a:r>
            <a:r>
              <a:rPr lang="en-US" sz="2900">
                <a:solidFill>
                  <a:srgbClr val="000000"/>
                </a:solidFill>
                <a:latin typeface="Handyman"/>
                <a:ea typeface="Handyman"/>
                <a:cs typeface="Handyman"/>
                <a:sym typeface="Handyman"/>
              </a:rPr>
              <a:t> larutan hingga mencapai suhu 75°C  menggunakan </a:t>
            </a:r>
            <a:r>
              <a:rPr lang="en-US" sz="2900">
                <a:solidFill>
                  <a:srgbClr val="FF3131"/>
                </a:solidFill>
                <a:latin typeface="Handyman"/>
                <a:ea typeface="Handyman"/>
                <a:cs typeface="Handyman"/>
                <a:sym typeface="Handyman"/>
              </a:rPr>
              <a:t>hot plate</a:t>
            </a:r>
            <a:r>
              <a:rPr lang="en-US" sz="2900">
                <a:solidFill>
                  <a:srgbClr val="000000"/>
                </a:solidFill>
                <a:latin typeface="Handyman"/>
                <a:ea typeface="Handyman"/>
                <a:cs typeface="Handyman"/>
                <a:sym typeface="Handyman"/>
              </a:rPr>
              <a:t> dan </a:t>
            </a:r>
            <a:r>
              <a:rPr lang="en-US" sz="2900">
                <a:solidFill>
                  <a:srgbClr val="FF3131"/>
                </a:solidFill>
                <a:latin typeface="Handyman"/>
                <a:ea typeface="Handyman"/>
                <a:cs typeface="Handyman"/>
                <a:sym typeface="Handyman"/>
              </a:rPr>
              <a:t>pertahankan selama 15 menit</a:t>
            </a:r>
            <a:r>
              <a:rPr lang="en-US" sz="2900">
                <a:solidFill>
                  <a:srgbClr val="000000"/>
                </a:solidFill>
                <a:latin typeface="Handyman"/>
                <a:ea typeface="Handyman"/>
                <a:cs typeface="Handyman"/>
                <a:sym typeface="Handyman"/>
              </a:rPr>
              <a:t>. (efektif, jelas, dan detail)</a:t>
            </a:r>
          </a:p>
          <a:p>
            <a:pPr algn="just">
              <a:lnSpc>
                <a:spcPts val="3596"/>
              </a:lnSpc>
            </a:pPr>
          </a:p>
          <a:p>
            <a:pPr algn="just">
              <a:lnSpc>
                <a:spcPts val="3596"/>
              </a:lnSpc>
            </a:pPr>
          </a:p>
          <a:p>
            <a:pPr algn="just">
              <a:lnSpc>
                <a:spcPts val="3596"/>
              </a:lnSpc>
            </a:pPr>
          </a:p>
          <a:p>
            <a:pPr algn="just">
              <a:lnSpc>
                <a:spcPts val="300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BC5FF"/>
        </a:solidFill>
      </p:bgPr>
    </p:bg>
    <p:spTree>
      <p:nvGrpSpPr>
        <p:cNvPr id="1" name=""/>
        <p:cNvGrpSpPr/>
        <p:nvPr/>
      </p:nvGrpSpPr>
      <p:grpSpPr>
        <a:xfrm>
          <a:off x="0" y="0"/>
          <a:ext cx="0" cy="0"/>
          <a:chOff x="0" y="0"/>
          <a:chExt cx="0" cy="0"/>
        </a:xfrm>
      </p:grpSpPr>
      <p:sp>
        <p:nvSpPr>
          <p:cNvPr name="Freeform 2" id="2"/>
          <p:cNvSpPr/>
          <p:nvPr/>
        </p:nvSpPr>
        <p:spPr>
          <a:xfrm flipH="false" flipV="false" rot="-1283131">
            <a:off x="2541544" y="-422025"/>
            <a:ext cx="13975270" cy="9757279"/>
          </a:xfrm>
          <a:custGeom>
            <a:avLst/>
            <a:gdLst/>
            <a:ahLst/>
            <a:cxnLst/>
            <a:rect r="r" b="b" t="t" l="l"/>
            <a:pathLst>
              <a:path h="9757279" w="13975270">
                <a:moveTo>
                  <a:pt x="0" y="0"/>
                </a:moveTo>
                <a:lnTo>
                  <a:pt x="13975269" y="0"/>
                </a:lnTo>
                <a:lnTo>
                  <a:pt x="13975269" y="9757279"/>
                </a:lnTo>
                <a:lnTo>
                  <a:pt x="0" y="9757279"/>
                </a:lnTo>
                <a:lnTo>
                  <a:pt x="0" y="0"/>
                </a:lnTo>
                <a:close/>
              </a:path>
            </a:pathLst>
          </a:custGeom>
          <a:blipFill>
            <a:blip r:embed="rId2">
              <a:alphaModFix amt="3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411034" y="911476"/>
            <a:ext cx="7335738" cy="7832978"/>
            <a:chOff x="0" y="0"/>
            <a:chExt cx="2091639" cy="2233417"/>
          </a:xfrm>
        </p:grpSpPr>
        <p:sp>
          <p:nvSpPr>
            <p:cNvPr name="Freeform 4" id="4"/>
            <p:cNvSpPr/>
            <p:nvPr/>
          </p:nvSpPr>
          <p:spPr>
            <a:xfrm flipH="false" flipV="false" rot="0">
              <a:off x="0" y="0"/>
              <a:ext cx="2091639" cy="2233417"/>
            </a:xfrm>
            <a:custGeom>
              <a:avLst/>
              <a:gdLst/>
              <a:ahLst/>
              <a:cxnLst/>
              <a:rect r="r" b="b" t="t" l="l"/>
              <a:pathLst>
                <a:path h="2233417" w="2091639">
                  <a:moveTo>
                    <a:pt x="21107" y="0"/>
                  </a:moveTo>
                  <a:lnTo>
                    <a:pt x="2070532" y="0"/>
                  </a:lnTo>
                  <a:cubicBezTo>
                    <a:pt x="2076130" y="0"/>
                    <a:pt x="2081498" y="2224"/>
                    <a:pt x="2085457" y="6182"/>
                  </a:cubicBezTo>
                  <a:cubicBezTo>
                    <a:pt x="2089415" y="10141"/>
                    <a:pt x="2091639" y="15509"/>
                    <a:pt x="2091639" y="21107"/>
                  </a:cubicBezTo>
                  <a:lnTo>
                    <a:pt x="2091639" y="2212310"/>
                  </a:lnTo>
                  <a:cubicBezTo>
                    <a:pt x="2091639" y="2223967"/>
                    <a:pt x="2082189" y="2233417"/>
                    <a:pt x="2070532" y="2233417"/>
                  </a:cubicBezTo>
                  <a:lnTo>
                    <a:pt x="21107" y="2233417"/>
                  </a:lnTo>
                  <a:cubicBezTo>
                    <a:pt x="9450" y="2233417"/>
                    <a:pt x="0" y="2223967"/>
                    <a:pt x="0" y="2212310"/>
                  </a:cubicBezTo>
                  <a:lnTo>
                    <a:pt x="0" y="21107"/>
                  </a:lnTo>
                  <a:cubicBezTo>
                    <a:pt x="0" y="9450"/>
                    <a:pt x="9450" y="0"/>
                    <a:pt x="21107" y="0"/>
                  </a:cubicBezTo>
                  <a:close/>
                </a:path>
              </a:pathLst>
            </a:custGeom>
            <a:solidFill>
              <a:srgbClr val="FBF1DE"/>
            </a:solidFill>
            <a:ln w="38100" cap="sq">
              <a:solidFill>
                <a:srgbClr val="191919"/>
              </a:solidFill>
              <a:prstDash val="solid"/>
              <a:miter/>
            </a:ln>
          </p:spPr>
        </p:sp>
        <p:sp>
          <p:nvSpPr>
            <p:cNvPr name="TextBox 5" id="5"/>
            <p:cNvSpPr txBox="true"/>
            <p:nvPr/>
          </p:nvSpPr>
          <p:spPr>
            <a:xfrm>
              <a:off x="0" y="-47625"/>
              <a:ext cx="2091639" cy="2281042"/>
            </a:xfrm>
            <a:prstGeom prst="rect">
              <a:avLst/>
            </a:prstGeom>
          </p:spPr>
          <p:txBody>
            <a:bodyPr anchor="ctr" rtlCol="false" tIns="50800" lIns="50800" bIns="50800" rIns="50800"/>
            <a:lstStyle/>
            <a:p>
              <a:pPr algn="ctr">
                <a:lnSpc>
                  <a:spcPts val="3374"/>
                </a:lnSpc>
              </a:pPr>
            </a:p>
          </p:txBody>
        </p:sp>
      </p:grpSp>
      <p:grpSp>
        <p:nvGrpSpPr>
          <p:cNvPr name="Group 6" id="6"/>
          <p:cNvGrpSpPr/>
          <p:nvPr/>
        </p:nvGrpSpPr>
        <p:grpSpPr>
          <a:xfrm rot="0">
            <a:off x="-303409" y="9912434"/>
            <a:ext cx="20354123" cy="3086100"/>
            <a:chOff x="0" y="0"/>
            <a:chExt cx="5360757" cy="812800"/>
          </a:xfrm>
        </p:grpSpPr>
        <p:sp>
          <p:nvSpPr>
            <p:cNvPr name="Freeform 7" id="7"/>
            <p:cNvSpPr/>
            <p:nvPr/>
          </p:nvSpPr>
          <p:spPr>
            <a:xfrm flipH="false" flipV="false" rot="0">
              <a:off x="0" y="0"/>
              <a:ext cx="5360757" cy="812800"/>
            </a:xfrm>
            <a:custGeom>
              <a:avLst/>
              <a:gdLst/>
              <a:ahLst/>
              <a:cxnLst/>
              <a:rect r="r" b="b" t="t" l="l"/>
              <a:pathLst>
                <a:path h="812800" w="5360757">
                  <a:moveTo>
                    <a:pt x="0" y="0"/>
                  </a:moveTo>
                  <a:lnTo>
                    <a:pt x="5360757" y="0"/>
                  </a:lnTo>
                  <a:lnTo>
                    <a:pt x="5360757" y="812800"/>
                  </a:lnTo>
                  <a:lnTo>
                    <a:pt x="0" y="812800"/>
                  </a:lnTo>
                  <a:close/>
                </a:path>
              </a:pathLst>
            </a:custGeom>
            <a:solidFill>
              <a:srgbClr val="FFFFFF"/>
            </a:solidFill>
          </p:spPr>
        </p:sp>
        <p:sp>
          <p:nvSpPr>
            <p:cNvPr name="TextBox 8" id="8"/>
            <p:cNvSpPr txBox="true"/>
            <p:nvPr/>
          </p:nvSpPr>
          <p:spPr>
            <a:xfrm>
              <a:off x="0" y="-47625"/>
              <a:ext cx="5360757" cy="860425"/>
            </a:xfrm>
            <a:prstGeom prst="rect">
              <a:avLst/>
            </a:prstGeom>
          </p:spPr>
          <p:txBody>
            <a:bodyPr anchor="ctr" rtlCol="false" tIns="50800" lIns="50800" bIns="50800" rIns="50800"/>
            <a:lstStyle/>
            <a:p>
              <a:pPr algn="ctr">
                <a:lnSpc>
                  <a:spcPts val="3374"/>
                </a:lnSpc>
              </a:pPr>
            </a:p>
          </p:txBody>
        </p:sp>
      </p:grpSp>
      <p:sp>
        <p:nvSpPr>
          <p:cNvPr name="Freeform 9" id="9"/>
          <p:cNvSpPr/>
          <p:nvPr/>
        </p:nvSpPr>
        <p:spPr>
          <a:xfrm flipH="false" flipV="false" rot="308681">
            <a:off x="-1840794" y="-1240217"/>
            <a:ext cx="3681588" cy="4687207"/>
          </a:xfrm>
          <a:custGeom>
            <a:avLst/>
            <a:gdLst/>
            <a:ahLst/>
            <a:cxnLst/>
            <a:rect r="r" b="b" t="t" l="l"/>
            <a:pathLst>
              <a:path h="4687207" w="3681588">
                <a:moveTo>
                  <a:pt x="0" y="0"/>
                </a:moveTo>
                <a:lnTo>
                  <a:pt x="3681588" y="0"/>
                </a:lnTo>
                <a:lnTo>
                  <a:pt x="3681588" y="4687207"/>
                </a:lnTo>
                <a:lnTo>
                  <a:pt x="0" y="46872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170080">
            <a:off x="4939264" y="8254251"/>
            <a:ext cx="980406" cy="980406"/>
          </a:xfrm>
          <a:custGeom>
            <a:avLst/>
            <a:gdLst/>
            <a:ahLst/>
            <a:cxnLst/>
            <a:rect r="r" b="b" t="t" l="l"/>
            <a:pathLst>
              <a:path h="980406" w="980406">
                <a:moveTo>
                  <a:pt x="0" y="0"/>
                </a:moveTo>
                <a:lnTo>
                  <a:pt x="980406" y="0"/>
                </a:lnTo>
                <a:lnTo>
                  <a:pt x="980406" y="980406"/>
                </a:lnTo>
                <a:lnTo>
                  <a:pt x="0" y="9804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648924" y="1028700"/>
            <a:ext cx="6859959" cy="9264014"/>
          </a:xfrm>
          <a:prstGeom prst="rect">
            <a:avLst/>
          </a:prstGeom>
        </p:spPr>
        <p:txBody>
          <a:bodyPr anchor="t" rtlCol="false" tIns="0" lIns="0" bIns="0" rIns="0">
            <a:spAutoFit/>
          </a:bodyPr>
          <a:lstStyle/>
          <a:p>
            <a:pPr algn="ctr">
              <a:lnSpc>
                <a:spcPts val="5699"/>
              </a:lnSpc>
            </a:pPr>
            <a:r>
              <a:rPr lang="en-US" sz="5699">
                <a:solidFill>
                  <a:srgbClr val="FF3131"/>
                </a:solidFill>
                <a:latin typeface="Handyman"/>
                <a:ea typeface="Handyman"/>
                <a:cs typeface="Handyman"/>
                <a:sym typeface="Handyman"/>
              </a:rPr>
              <a:t>Hasil Percobaan</a:t>
            </a:r>
          </a:p>
          <a:p>
            <a:pPr algn="just">
              <a:lnSpc>
                <a:spcPts val="3596"/>
              </a:lnSpc>
            </a:pP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Hasil percobaan adalah data atau temuan yang diperoleh setelah melakukan sebuah percobaan atau observasi, yang bisa berupa angka, grafik, tabel, gambar, atau deskripsi yang menunjukkan bagaimana variabel dalam percobaan berinteraksi dan memengaruhi satu sama lain.</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Hasil percobaan biasanya dianalisis untuk menentukan apakah hipotesis awal terbukti benar atau perlu direvisi. Jika hasilnya tidak sesuai dengan harapan, maka bisa menjadi peluang untuk menggali lebih dalam dan memahami faktor-faktor yang memengaruhi percobaan.</a:t>
            </a:r>
          </a:p>
          <a:p>
            <a:pPr algn="just">
              <a:lnSpc>
                <a:spcPts val="3596"/>
              </a:lnSpc>
            </a:pPr>
          </a:p>
          <a:p>
            <a:pPr algn="just">
              <a:lnSpc>
                <a:spcPts val="3596"/>
              </a:lnSpc>
            </a:pPr>
          </a:p>
          <a:p>
            <a:pPr algn="just">
              <a:lnSpc>
                <a:spcPts val="3596"/>
              </a:lnSpc>
            </a:pPr>
          </a:p>
          <a:p>
            <a:pPr algn="just">
              <a:lnSpc>
                <a:spcPts val="3000"/>
              </a:lnSpc>
            </a:pPr>
          </a:p>
        </p:txBody>
      </p:sp>
      <p:grpSp>
        <p:nvGrpSpPr>
          <p:cNvPr name="Group 12" id="12"/>
          <p:cNvGrpSpPr/>
          <p:nvPr/>
        </p:nvGrpSpPr>
        <p:grpSpPr>
          <a:xfrm rot="0">
            <a:off x="9144000" y="911476"/>
            <a:ext cx="8926633" cy="7945573"/>
            <a:chOff x="0" y="0"/>
            <a:chExt cx="2545251" cy="2265521"/>
          </a:xfrm>
        </p:grpSpPr>
        <p:sp>
          <p:nvSpPr>
            <p:cNvPr name="Freeform 13" id="13"/>
            <p:cNvSpPr/>
            <p:nvPr/>
          </p:nvSpPr>
          <p:spPr>
            <a:xfrm flipH="false" flipV="false" rot="0">
              <a:off x="0" y="0"/>
              <a:ext cx="2545251" cy="2265521"/>
            </a:xfrm>
            <a:custGeom>
              <a:avLst/>
              <a:gdLst/>
              <a:ahLst/>
              <a:cxnLst/>
              <a:rect r="r" b="b" t="t" l="l"/>
              <a:pathLst>
                <a:path h="2265521" w="2545251">
                  <a:moveTo>
                    <a:pt x="17346" y="0"/>
                  </a:moveTo>
                  <a:lnTo>
                    <a:pt x="2527905" y="0"/>
                  </a:lnTo>
                  <a:cubicBezTo>
                    <a:pt x="2537485" y="0"/>
                    <a:pt x="2545251" y="7766"/>
                    <a:pt x="2545251" y="17346"/>
                  </a:cubicBezTo>
                  <a:lnTo>
                    <a:pt x="2545251" y="2248176"/>
                  </a:lnTo>
                  <a:cubicBezTo>
                    <a:pt x="2545251" y="2257755"/>
                    <a:pt x="2537485" y="2265521"/>
                    <a:pt x="2527905" y="2265521"/>
                  </a:cubicBezTo>
                  <a:lnTo>
                    <a:pt x="17346" y="2265521"/>
                  </a:lnTo>
                  <a:cubicBezTo>
                    <a:pt x="7766" y="2265521"/>
                    <a:pt x="0" y="2257755"/>
                    <a:pt x="0" y="2248176"/>
                  </a:cubicBezTo>
                  <a:lnTo>
                    <a:pt x="0" y="17346"/>
                  </a:lnTo>
                  <a:cubicBezTo>
                    <a:pt x="0" y="7766"/>
                    <a:pt x="7766" y="0"/>
                    <a:pt x="17346" y="0"/>
                  </a:cubicBezTo>
                  <a:close/>
                </a:path>
              </a:pathLst>
            </a:custGeom>
            <a:solidFill>
              <a:srgbClr val="FBF1DE"/>
            </a:solidFill>
            <a:ln w="38100" cap="sq">
              <a:solidFill>
                <a:srgbClr val="191919"/>
              </a:solidFill>
              <a:prstDash val="solid"/>
              <a:miter/>
            </a:ln>
          </p:spPr>
        </p:sp>
        <p:sp>
          <p:nvSpPr>
            <p:cNvPr name="TextBox 14" id="14"/>
            <p:cNvSpPr txBox="true"/>
            <p:nvPr/>
          </p:nvSpPr>
          <p:spPr>
            <a:xfrm>
              <a:off x="0" y="-47625"/>
              <a:ext cx="2545251" cy="2313146"/>
            </a:xfrm>
            <a:prstGeom prst="rect">
              <a:avLst/>
            </a:prstGeom>
          </p:spPr>
          <p:txBody>
            <a:bodyPr anchor="ctr" rtlCol="false" tIns="50800" lIns="50800" bIns="50800" rIns="50800"/>
            <a:lstStyle/>
            <a:p>
              <a:pPr algn="ctr">
                <a:lnSpc>
                  <a:spcPts val="3374"/>
                </a:lnSpc>
              </a:pPr>
            </a:p>
          </p:txBody>
        </p:sp>
      </p:grpSp>
      <p:sp>
        <p:nvSpPr>
          <p:cNvPr name="TextBox 15" id="15"/>
          <p:cNvSpPr txBox="true"/>
          <p:nvPr/>
        </p:nvSpPr>
        <p:spPr>
          <a:xfrm rot="0">
            <a:off x="9529178" y="1281808"/>
            <a:ext cx="8285477" cy="9431909"/>
          </a:xfrm>
          <a:prstGeom prst="rect">
            <a:avLst/>
          </a:prstGeom>
        </p:spPr>
        <p:txBody>
          <a:bodyPr anchor="t" rtlCol="false" tIns="0" lIns="0" bIns="0" rIns="0">
            <a:spAutoFit/>
          </a:bodyPr>
          <a:lstStyle/>
          <a:p>
            <a:pPr algn="just">
              <a:lnSpc>
                <a:spcPts val="3596"/>
              </a:lnSpc>
            </a:pPr>
            <a:r>
              <a:rPr lang="en-US" sz="2900">
                <a:solidFill>
                  <a:srgbClr val="000000"/>
                </a:solidFill>
                <a:latin typeface="Handyman"/>
                <a:ea typeface="Handyman"/>
                <a:cs typeface="Handyman"/>
                <a:sym typeface="Handyman"/>
              </a:rPr>
              <a:t>Hasil</a:t>
            </a:r>
            <a:r>
              <a:rPr lang="en-US" sz="2900">
                <a:solidFill>
                  <a:srgbClr val="000000"/>
                </a:solidFill>
                <a:latin typeface="Handyman"/>
                <a:ea typeface="Handyman"/>
                <a:cs typeface="Handyman"/>
                <a:sym typeface="Handyman"/>
              </a:rPr>
              <a:t> percobaan harus memenuhi ketentuan berikut. </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Hasil percobaan didata/dicatat dalam bentuk tabel atau diagram atau grafik dengan jelas, mudah dianalisis, dan sesuai dengan hasil percobaan yang sebenarnya</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Semua hasil percobaan didokumentasikan s</a:t>
            </a:r>
            <a:r>
              <a:rPr lang="en-US" sz="2900">
                <a:solidFill>
                  <a:srgbClr val="000000"/>
                </a:solidFill>
                <a:latin typeface="Handyman"/>
                <a:ea typeface="Handyman"/>
                <a:cs typeface="Handyman"/>
                <a:sym typeface="Handyman"/>
              </a:rPr>
              <a:t>ecara rapi dal</a:t>
            </a:r>
            <a:r>
              <a:rPr lang="en-US" sz="2900">
                <a:solidFill>
                  <a:srgbClr val="000000"/>
                </a:solidFill>
                <a:latin typeface="Handyman"/>
                <a:ea typeface="Handyman"/>
                <a:cs typeface="Handyman"/>
                <a:sym typeface="Handyman"/>
              </a:rPr>
              <a:t>am bentuk foto</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Hasil percobaan menunjukkan hubungan atau pengaruh variabel bebas terhadap variabel terikat</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Data percobaan menggunakan penulisan hasil pengukuran tunggal/berulang yang benar disertai dengan nilai ketidakpastiannya</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Data percobaan merupakan hasil dari penggunaan alat ukur yang benar</a:t>
            </a:r>
          </a:p>
          <a:p>
            <a:pPr algn="just" marL="626111" indent="-313055" lvl="1">
              <a:lnSpc>
                <a:spcPts val="3596"/>
              </a:lnSpc>
              <a:buFont typeface="Arial"/>
              <a:buChar char="•"/>
            </a:pPr>
            <a:r>
              <a:rPr lang="en-US" sz="2900">
                <a:solidFill>
                  <a:srgbClr val="000000"/>
                </a:solidFill>
                <a:latin typeface="Handyman"/>
                <a:ea typeface="Handyman"/>
                <a:cs typeface="Handyman"/>
                <a:sym typeface="Handyman"/>
              </a:rPr>
              <a:t>Hasil percobaan ditulis dengan notasi ilmiah dan Satuan Internasional</a:t>
            </a:r>
          </a:p>
          <a:p>
            <a:pPr algn="just">
              <a:lnSpc>
                <a:spcPts val="3596"/>
              </a:lnSpc>
            </a:pPr>
          </a:p>
          <a:p>
            <a:pPr algn="just">
              <a:lnSpc>
                <a:spcPts val="3596"/>
              </a:lnSpc>
            </a:pPr>
          </a:p>
          <a:p>
            <a:pPr algn="just">
              <a:lnSpc>
                <a:spcPts val="3596"/>
              </a:lnSpc>
            </a:pPr>
          </a:p>
          <a:p>
            <a:pPr algn="just">
              <a:lnSpc>
                <a:spcPts val="3596"/>
              </a:lnSpc>
            </a:pPr>
          </a:p>
          <a:p>
            <a:pPr algn="just">
              <a:lnSpc>
                <a:spcPts val="300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 ma:contentTypeID="0x010100CA08E49EA560E84BB65791B1EAD2AA8E" ma:contentTypeVersion="15" ma:contentTypeDescription="Buat sebuah dokumen baru." ma:contentTypeScope="" ma:versionID="5aa7c9aa11938329ccfc11f9f21298fc">
  <xsd:schema xmlns:xsd="http://www.w3.org/2001/XMLSchema" xmlns:xs="http://www.w3.org/2001/XMLSchema" xmlns:p="http://schemas.microsoft.com/office/2006/metadata/properties" xmlns:ns2="31c37605-6383-4f38-99ef-77a8a0c5a3b2" xmlns:ns3="65ba3628-a216-40b4-a64c-b6bf6a5773ee" targetNamespace="http://schemas.microsoft.com/office/2006/metadata/properties" ma:root="true" ma:fieldsID="f34fc30ab1fcb07ad50aa31fc0213f97" ns2:_="" ns3:_="">
    <xsd:import namespace="31c37605-6383-4f38-99ef-77a8a0c5a3b2"/>
    <xsd:import namespace="65ba3628-a216-40b4-a64c-b6bf6a5773e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c37605-6383-4f38-99ef-77a8a0c5a3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Gambar" ma:readOnly="false" ma:fieldId="{5cf76f15-5ced-4ddc-b409-7134ff3c332f}" ma:taxonomyMulti="true" ma:sspId="4822645d-bbc6-434d-bf36-84bd98ba623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a3628-a216-40b4-a64c-b6bf6a5773e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c8c089f-292b-4652-a2ca-d4c091074693}" ma:internalName="TaxCatchAll" ma:showField="CatchAllData" ma:web="65ba3628-a216-40b4-a64c-b6bf6a5773e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ibagikan Denga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ibagikan Dengan Detail"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e Isi"/>
        <xsd:element ref="dc:title" minOccurs="0" maxOccurs="1" ma:index="4" ma:displayName="Judu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5ba3628-a216-40b4-a64c-b6bf6a5773ee" xsi:nil="true"/>
    <lcf76f155ced4ddcb4097134ff3c332f xmlns="31c37605-6383-4f38-99ef-77a8a0c5a3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E7C8802-E30B-4B44-8896-8703E54AEF8D}"/>
</file>

<file path=customXml/itemProps2.xml><?xml version="1.0" encoding="utf-8"?>
<ds:datastoreItem xmlns:ds="http://schemas.openxmlformats.org/officeDocument/2006/customXml" ds:itemID="{358F9C6F-0180-4764-BD18-6FDEA2168B83}"/>
</file>

<file path=customXml/itemProps3.xml><?xml version="1.0" encoding="utf-8"?>
<ds:datastoreItem xmlns:ds="http://schemas.openxmlformats.org/officeDocument/2006/customXml" ds:itemID="{8DD750C4-DF6B-4469-98FD-55ABE11C0A77}"/>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Panduan Menulis Laporan Hasil Percobaan</dc:title>
  <cp:revision>1</cp:revision>
  <dcterms:created xsi:type="dcterms:W3CDTF">2006-08-16T00:00:00Z</dcterms:created>
  <dcterms:modified xsi:type="dcterms:W3CDTF">2011-08-01T06:04:30Z</dcterms:modified>
  <dc:identifier>DAGqlh_GQmI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0x010100CA08E49EA560E84BB65791B1EAD2AA8E</vt:lpwstr>
  </property>
</Properties>
</file>