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60" r:id="rId4"/>
    <p:sldId id="259" r:id="rId5"/>
    <p:sldId id="263" r:id="rId6"/>
    <p:sldId id="264" r:id="rId7"/>
    <p:sldId id="261" r:id="rId8"/>
    <p:sldId id="262" r:id="rId9"/>
    <p:sldId id="266" r:id="rId10"/>
    <p:sldId id="270" r:id="rId11"/>
    <p:sldId id="265" r:id="rId12"/>
    <p:sldId id="267" r:id="rId13"/>
    <p:sldId id="269" r:id="rId14"/>
    <p:sldId id="268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1" r:id="rId26"/>
  </p:sldIdLst>
  <p:sldSz cx="12192000" cy="6858000"/>
  <p:notesSz cx="6858000" cy="9144000"/>
  <p:embeddedFontLst>
    <p:embeddedFont>
      <p:font typeface="Balsamiq Sans" panose="02000603000000000000" pitchFamily="2" charset="0"/>
      <p:regular r:id="rId27"/>
      <p:bold r:id="rId28"/>
      <p:italic r:id="rId29"/>
      <p:boldItalic r:id="rId30"/>
    </p:embeddedFont>
    <p:embeddedFont>
      <p:font typeface="Dancing Script" pitchFamily="2" charset="0"/>
      <p:regular r:id="rId31"/>
      <p:bold r:id="rId32"/>
    </p:embeddedFont>
    <p:embeddedFont>
      <p:font typeface="Dosis" panose="02010303020202060003" pitchFamily="2" charset="0"/>
      <p:regular r:id="rId33"/>
      <p:bold r:id="rId34"/>
    </p:embeddedFont>
    <p:embeddedFont>
      <p:font typeface="Goudy Old Style" panose="02020502050305020303" pitchFamily="18" charset="0"/>
      <p:regular r:id="rId35"/>
      <p:bold r:id="rId36"/>
      <p:italic r:id="rId37"/>
    </p:embeddedFont>
    <p:embeddedFont>
      <p:font typeface="Neuton" panose="00000500000000000000" pitchFamily="2" charset="0"/>
      <p:regular r:id="rId38"/>
      <p:bold r:id="rId39"/>
      <p:italic r:id="rId40"/>
    </p:embeddedFont>
    <p:embeddedFont>
      <p:font typeface="Poppins" panose="00000500000000000000" pitchFamily="2" charset="0"/>
      <p:regular r:id="rId41"/>
      <p:bold r:id="rId42"/>
      <p:italic r:id="rId43"/>
      <p:boldItalic r:id="rId44"/>
    </p:embeddedFont>
    <p:embeddedFont>
      <p:font typeface="Roboto Condensed" panose="02000000000000000000" pitchFamily="2" charset="0"/>
      <p:regular r:id="rId45"/>
      <p:bold r:id="rId46"/>
      <p:italic r:id="rId47"/>
      <p:boldItalic r:id="rId48"/>
    </p:embeddedFont>
    <p:embeddedFont>
      <p:font typeface="Script MT Bold" panose="03040602040607080904" pitchFamily="66" charset="0"/>
      <p:bold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Univers Light" panose="020B0403020202020204" pitchFamily="3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5FA8"/>
    <a:srgbClr val="6671BF"/>
    <a:srgbClr val="424242"/>
    <a:srgbClr val="F4F0E6"/>
    <a:srgbClr val="7F7F7F"/>
    <a:srgbClr val="FFD743"/>
    <a:srgbClr val="FFC802"/>
    <a:srgbClr val="FFB743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701464"/>
            <a:ext cx="8952782" cy="120403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952500"/>
            <a:ext cx="8952781" cy="3748824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8414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8334" y="952499"/>
            <a:ext cx="2051165" cy="4953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952499"/>
            <a:ext cx="8235834" cy="49530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9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0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618211"/>
            <a:ext cx="8412190" cy="394438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908858"/>
            <a:ext cx="8412192" cy="676102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260121"/>
            <a:ext cx="4350026" cy="36568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6574" y="2260120"/>
            <a:ext cx="4350025" cy="36568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29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66788"/>
            <a:ext cx="10059988" cy="105178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018581"/>
            <a:ext cx="4350027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774756"/>
            <a:ext cx="4350027" cy="3150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6572" y="2018581"/>
            <a:ext cx="4350028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6572" y="2774756"/>
            <a:ext cx="4350028" cy="31507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657975" y="2625552"/>
            <a:ext cx="42386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403684" y="2625552"/>
            <a:ext cx="4241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84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7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0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6484"/>
            <a:ext cx="3932237" cy="2122516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12026"/>
            <a:ext cx="5143500" cy="456565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5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7185"/>
            <a:ext cx="3932237" cy="2121813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57702" y="1307186"/>
            <a:ext cx="5038898" cy="4598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7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42963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262188"/>
            <a:ext cx="9601200" cy="36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5DBDDF98-C922-483F-97E9-3E76B0201B42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810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7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49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zonaebt.com/sampah/sampah-plastik-daur-ulang-atau-ancaman-lingkungan/?utm_campaign=read-zonaebt&amp;utm_medium=read-more&amp;utm_source=gnfi" TargetMode="Externa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hyperlink" Target="https://waste4change.com/blog/membuang-sampah-di-sungai-indonesia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0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nksampahbersinar.com/" TargetMode="External"/><Relationship Id="rId13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12" Type="http://schemas.openxmlformats.org/officeDocument/2006/relationships/image" Target="../media/image3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jpeg"/><Relationship Id="rId10" Type="http://schemas.openxmlformats.org/officeDocument/2006/relationships/image" Target="../media/image5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hyperlink" Target="https://www.its.ac.id/news/2023/05/03/mahasiswa-its-gagas-alat-daur-ulang-plastik-menjadi-bahan-baka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19.jp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8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hyperlink" Target="https://innovillage.id/lini-masa/portfolio/pengolahan-sampah-plastik-menjadi-bahan-bakar-minyak-fuplas-fuel-from-plastic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12.png"/><Relationship Id="rId4" Type="http://schemas.openxmlformats.org/officeDocument/2006/relationships/hyperlink" Target="https://indonesiaproud.wordpress.com/2011/12/01/tri-handoko-mengubah-limbah-plastik-jadi-bahan-bakar-minyak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0.jpeg"/><Relationship Id="rId7" Type="http://schemas.openxmlformats.org/officeDocument/2006/relationships/hyperlink" Target="https://kupang.tribunnews.com/2023/08/17/78-tahun-indonesia-merdeka-warga-dusun-oeika-timor-tengah-utara-belum-nikmati-listrik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hyperlink" Target="https://news.un.org/en/story/2021/09/1101532" TargetMode="External"/><Relationship Id="rId5" Type="http://schemas.openxmlformats.org/officeDocument/2006/relationships/hyperlink" Target="https://megapolitan.kompas.com/read/2023/09/12/08132421/tercemarnya-sungai-perbatasan-bogor-bekasi-air-menghitam-dan-bau-ribuan?page=all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hyperlink" Target="https://www.acs.org/sustainability/chemistry-sustainable-development-goals.html" TargetMode="Externa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12" Type="http://schemas.openxmlformats.org/officeDocument/2006/relationships/image" Target="../media/image3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test tubes with plants in them&#10;&#10;Description automatically generated">
            <a:extLst>
              <a:ext uri="{FF2B5EF4-FFF2-40B4-BE49-F238E27FC236}">
                <a16:creationId xmlns:a16="http://schemas.microsoft.com/office/drawing/2014/main" id="{C8FFD7F3-E87B-1A02-84AC-84CEE30F9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22996"/>
            <a:ext cx="7074526" cy="4373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3D8C056-8457-4C7D-2FC5-A45BEBE6EA85}"/>
              </a:ext>
            </a:extLst>
          </p:cNvPr>
          <p:cNvSpPr/>
          <p:nvPr/>
        </p:nvSpPr>
        <p:spPr>
          <a:xfrm>
            <a:off x="545473" y="1511485"/>
            <a:ext cx="4866491" cy="2871027"/>
          </a:xfrm>
          <a:custGeom>
            <a:avLst/>
            <a:gdLst/>
            <a:ahLst/>
            <a:cxnLst/>
            <a:rect l="l" t="t" r="r" b="b"/>
            <a:pathLst>
              <a:path w="6880599" h="4253279">
                <a:moveTo>
                  <a:pt x="4292379" y="2773210"/>
                </a:moveTo>
                <a:lnTo>
                  <a:pt x="4292379" y="3374885"/>
                </a:lnTo>
                <a:cubicBezTo>
                  <a:pt x="4292379" y="3396221"/>
                  <a:pt x="4303657" y="3406889"/>
                  <a:pt x="4326212" y="3406889"/>
                </a:cubicBezTo>
                <a:lnTo>
                  <a:pt x="4437769" y="3406889"/>
                </a:lnTo>
                <a:lnTo>
                  <a:pt x="4437769" y="3022841"/>
                </a:lnTo>
                <a:cubicBezTo>
                  <a:pt x="4449351" y="3044787"/>
                  <a:pt x="4461391" y="3069780"/>
                  <a:pt x="4473888" y="3097822"/>
                </a:cubicBezTo>
                <a:cubicBezTo>
                  <a:pt x="4486384" y="3125863"/>
                  <a:pt x="4499186" y="3155124"/>
                  <a:pt x="4512292" y="3185604"/>
                </a:cubicBezTo>
                <a:cubicBezTo>
                  <a:pt x="4525399" y="3216084"/>
                  <a:pt x="4538353" y="3247326"/>
                  <a:pt x="4551154" y="3279330"/>
                </a:cubicBezTo>
                <a:cubicBezTo>
                  <a:pt x="4563956" y="3311334"/>
                  <a:pt x="4576453" y="3342881"/>
                  <a:pt x="4588645" y="3373971"/>
                </a:cubicBezTo>
                <a:cubicBezTo>
                  <a:pt x="4591693" y="3382505"/>
                  <a:pt x="4596112" y="3390125"/>
                  <a:pt x="4601904" y="3396831"/>
                </a:cubicBezTo>
                <a:cubicBezTo>
                  <a:pt x="4607695" y="3403536"/>
                  <a:pt x="4615162" y="3406889"/>
                  <a:pt x="4624306" y="3406889"/>
                </a:cubicBezTo>
                <a:lnTo>
                  <a:pt x="4749579" y="3406889"/>
                </a:lnTo>
                <a:lnTo>
                  <a:pt x="4749579" y="2805214"/>
                </a:lnTo>
                <a:cubicBezTo>
                  <a:pt x="4749579" y="2783878"/>
                  <a:pt x="4738302" y="2773210"/>
                  <a:pt x="4715746" y="2773210"/>
                </a:cubicBezTo>
                <a:lnTo>
                  <a:pt x="4604190" y="2773210"/>
                </a:lnTo>
                <a:lnTo>
                  <a:pt x="4604190" y="3138970"/>
                </a:lnTo>
                <a:cubicBezTo>
                  <a:pt x="4593217" y="3110928"/>
                  <a:pt x="4581025" y="3081820"/>
                  <a:pt x="4567614" y="3051645"/>
                </a:cubicBezTo>
                <a:cubicBezTo>
                  <a:pt x="4554202" y="3021470"/>
                  <a:pt x="4540791" y="2991752"/>
                  <a:pt x="4527380" y="2962491"/>
                </a:cubicBezTo>
                <a:cubicBezTo>
                  <a:pt x="4513969" y="2933230"/>
                  <a:pt x="4500710" y="2905188"/>
                  <a:pt x="4487604" y="2878366"/>
                </a:cubicBezTo>
                <a:cubicBezTo>
                  <a:pt x="4474497" y="2851544"/>
                  <a:pt x="4462762" y="2827464"/>
                  <a:pt x="4452400" y="2806128"/>
                </a:cubicBezTo>
                <a:cubicBezTo>
                  <a:pt x="4448132" y="2797594"/>
                  <a:pt x="4442646" y="2789974"/>
                  <a:pt x="4435940" y="2783268"/>
                </a:cubicBezTo>
                <a:cubicBezTo>
                  <a:pt x="4429234" y="2776563"/>
                  <a:pt x="4421310" y="2773210"/>
                  <a:pt x="4412166" y="2773210"/>
                </a:cubicBezTo>
                <a:close/>
                <a:moveTo>
                  <a:pt x="4026594" y="2773210"/>
                </a:moveTo>
                <a:lnTo>
                  <a:pt x="4026594" y="3374885"/>
                </a:lnTo>
                <a:cubicBezTo>
                  <a:pt x="4026594" y="3396221"/>
                  <a:pt x="4037871" y="3406889"/>
                  <a:pt x="4060426" y="3406889"/>
                </a:cubicBezTo>
                <a:lnTo>
                  <a:pt x="4186614" y="3406889"/>
                </a:lnTo>
                <a:lnTo>
                  <a:pt x="4186614" y="2805214"/>
                </a:lnTo>
                <a:cubicBezTo>
                  <a:pt x="4186614" y="2783878"/>
                  <a:pt x="4175336" y="2773210"/>
                  <a:pt x="4152781" y="2773210"/>
                </a:cubicBezTo>
                <a:close/>
                <a:moveTo>
                  <a:pt x="3492279" y="2773210"/>
                </a:moveTo>
                <a:lnTo>
                  <a:pt x="3492279" y="3374885"/>
                </a:lnTo>
                <a:cubicBezTo>
                  <a:pt x="3492279" y="3396221"/>
                  <a:pt x="3503557" y="3406889"/>
                  <a:pt x="3526112" y="3406889"/>
                </a:cubicBezTo>
                <a:lnTo>
                  <a:pt x="3650470" y="3406889"/>
                </a:lnTo>
                <a:lnTo>
                  <a:pt x="3650470" y="3149028"/>
                </a:lnTo>
                <a:cubicBezTo>
                  <a:pt x="3664491" y="3167316"/>
                  <a:pt x="3677598" y="3186671"/>
                  <a:pt x="3689790" y="3207093"/>
                </a:cubicBezTo>
                <a:cubicBezTo>
                  <a:pt x="3701982" y="3227514"/>
                  <a:pt x="3712954" y="3247479"/>
                  <a:pt x="3722708" y="3266986"/>
                </a:cubicBezTo>
                <a:cubicBezTo>
                  <a:pt x="3732461" y="3286493"/>
                  <a:pt x="3740996" y="3305086"/>
                  <a:pt x="3748311" y="3322764"/>
                </a:cubicBezTo>
                <a:cubicBezTo>
                  <a:pt x="3755626" y="3340443"/>
                  <a:pt x="3761722" y="3355073"/>
                  <a:pt x="3766599" y="3366655"/>
                </a:cubicBezTo>
                <a:cubicBezTo>
                  <a:pt x="3770866" y="3377019"/>
                  <a:pt x="3775895" y="3386315"/>
                  <a:pt x="3781687" y="3394545"/>
                </a:cubicBezTo>
                <a:cubicBezTo>
                  <a:pt x="3787478" y="3402774"/>
                  <a:pt x="3796165" y="3406889"/>
                  <a:pt x="3807747" y="3406889"/>
                </a:cubicBezTo>
                <a:lnTo>
                  <a:pt x="3957709" y="3406889"/>
                </a:lnTo>
                <a:cubicBezTo>
                  <a:pt x="3946736" y="3377019"/>
                  <a:pt x="3934696" y="3346844"/>
                  <a:pt x="3921590" y="3316363"/>
                </a:cubicBezTo>
                <a:cubicBezTo>
                  <a:pt x="3908484" y="3285884"/>
                  <a:pt x="3894310" y="3256318"/>
                  <a:pt x="3879070" y="3227667"/>
                </a:cubicBezTo>
                <a:cubicBezTo>
                  <a:pt x="3863830" y="3199016"/>
                  <a:pt x="3847371" y="3171584"/>
                  <a:pt x="3829693" y="3145371"/>
                </a:cubicBezTo>
                <a:cubicBezTo>
                  <a:pt x="3812014" y="3119158"/>
                  <a:pt x="3792812" y="3095384"/>
                  <a:pt x="3772086" y="3074047"/>
                </a:cubicBezTo>
                <a:cubicBezTo>
                  <a:pt x="3787326" y="3058198"/>
                  <a:pt x="3802566" y="3040520"/>
                  <a:pt x="3817806" y="3021012"/>
                </a:cubicBezTo>
                <a:cubicBezTo>
                  <a:pt x="3833045" y="3001505"/>
                  <a:pt x="3847676" y="2981388"/>
                  <a:pt x="3861697" y="2960662"/>
                </a:cubicBezTo>
                <a:cubicBezTo>
                  <a:pt x="3875718" y="2939936"/>
                  <a:pt x="3888824" y="2918904"/>
                  <a:pt x="3901016" y="2897568"/>
                </a:cubicBezTo>
                <a:cubicBezTo>
                  <a:pt x="3913208" y="2876232"/>
                  <a:pt x="3924181" y="2855811"/>
                  <a:pt x="3933934" y="2836303"/>
                </a:cubicBezTo>
                <a:cubicBezTo>
                  <a:pt x="3938811" y="2827160"/>
                  <a:pt x="3942012" y="2819997"/>
                  <a:pt x="3943536" y="2814815"/>
                </a:cubicBezTo>
                <a:cubicBezTo>
                  <a:pt x="3945060" y="2809634"/>
                  <a:pt x="3945822" y="2804604"/>
                  <a:pt x="3945822" y="2799728"/>
                </a:cubicBezTo>
                <a:cubicBezTo>
                  <a:pt x="3945822" y="2791803"/>
                  <a:pt x="3943383" y="2785402"/>
                  <a:pt x="3938506" y="2780525"/>
                </a:cubicBezTo>
                <a:cubicBezTo>
                  <a:pt x="3933629" y="2775648"/>
                  <a:pt x="3926924" y="2773210"/>
                  <a:pt x="3918390" y="2773210"/>
                </a:cubicBezTo>
                <a:lnTo>
                  <a:pt x="3791288" y="2773210"/>
                </a:lnTo>
                <a:cubicBezTo>
                  <a:pt x="3771781" y="2818930"/>
                  <a:pt x="3750750" y="2862364"/>
                  <a:pt x="3728194" y="2903512"/>
                </a:cubicBezTo>
                <a:cubicBezTo>
                  <a:pt x="3705639" y="2944660"/>
                  <a:pt x="3679731" y="2983217"/>
                  <a:pt x="3650470" y="3019184"/>
                </a:cubicBezTo>
                <a:lnTo>
                  <a:pt x="3650470" y="2805214"/>
                </a:lnTo>
                <a:cubicBezTo>
                  <a:pt x="3650470" y="2783878"/>
                  <a:pt x="3639193" y="2773210"/>
                  <a:pt x="3616638" y="2773210"/>
                </a:cubicBezTo>
                <a:close/>
                <a:moveTo>
                  <a:pt x="2930304" y="2773210"/>
                </a:moveTo>
                <a:lnTo>
                  <a:pt x="2930304" y="3374885"/>
                </a:lnTo>
                <a:cubicBezTo>
                  <a:pt x="2930304" y="3396221"/>
                  <a:pt x="2941582" y="3406889"/>
                  <a:pt x="2964137" y="3406889"/>
                </a:cubicBezTo>
                <a:lnTo>
                  <a:pt x="3075694" y="3406889"/>
                </a:lnTo>
                <a:lnTo>
                  <a:pt x="3075694" y="3022841"/>
                </a:lnTo>
                <a:cubicBezTo>
                  <a:pt x="3087276" y="3044787"/>
                  <a:pt x="3099316" y="3069780"/>
                  <a:pt x="3111813" y="3097822"/>
                </a:cubicBezTo>
                <a:cubicBezTo>
                  <a:pt x="3124310" y="3125863"/>
                  <a:pt x="3137111" y="3155124"/>
                  <a:pt x="3150217" y="3185604"/>
                </a:cubicBezTo>
                <a:cubicBezTo>
                  <a:pt x="3163324" y="3216084"/>
                  <a:pt x="3176278" y="3247326"/>
                  <a:pt x="3189080" y="3279330"/>
                </a:cubicBezTo>
                <a:cubicBezTo>
                  <a:pt x="3201881" y="3311334"/>
                  <a:pt x="3214378" y="3342881"/>
                  <a:pt x="3226570" y="3373971"/>
                </a:cubicBezTo>
                <a:cubicBezTo>
                  <a:pt x="3229618" y="3382505"/>
                  <a:pt x="3234038" y="3390125"/>
                  <a:pt x="3239829" y="3396831"/>
                </a:cubicBezTo>
                <a:cubicBezTo>
                  <a:pt x="3245620" y="3403536"/>
                  <a:pt x="3253088" y="3406889"/>
                  <a:pt x="3262231" y="3406889"/>
                </a:cubicBezTo>
                <a:lnTo>
                  <a:pt x="3387504" y="3406889"/>
                </a:lnTo>
                <a:lnTo>
                  <a:pt x="3387504" y="2805214"/>
                </a:lnTo>
                <a:cubicBezTo>
                  <a:pt x="3387504" y="2783878"/>
                  <a:pt x="3376226" y="2773210"/>
                  <a:pt x="3353672" y="2773210"/>
                </a:cubicBezTo>
                <a:lnTo>
                  <a:pt x="3242115" y="2773210"/>
                </a:lnTo>
                <a:lnTo>
                  <a:pt x="3242115" y="3138970"/>
                </a:lnTo>
                <a:cubicBezTo>
                  <a:pt x="3231142" y="3110928"/>
                  <a:pt x="3218950" y="3081820"/>
                  <a:pt x="3205539" y="3051645"/>
                </a:cubicBezTo>
                <a:cubicBezTo>
                  <a:pt x="3192127" y="3021470"/>
                  <a:pt x="3178717" y="2991752"/>
                  <a:pt x="3165305" y="2962491"/>
                </a:cubicBezTo>
                <a:cubicBezTo>
                  <a:pt x="3151894" y="2933230"/>
                  <a:pt x="3138635" y="2905188"/>
                  <a:pt x="3125529" y="2878366"/>
                </a:cubicBezTo>
                <a:cubicBezTo>
                  <a:pt x="3112422" y="2851544"/>
                  <a:pt x="3100688" y="2827464"/>
                  <a:pt x="3090324" y="2806128"/>
                </a:cubicBezTo>
                <a:cubicBezTo>
                  <a:pt x="3086057" y="2797594"/>
                  <a:pt x="3080571" y="2789974"/>
                  <a:pt x="3073865" y="2783268"/>
                </a:cubicBezTo>
                <a:cubicBezTo>
                  <a:pt x="3067159" y="2776563"/>
                  <a:pt x="3059235" y="2773210"/>
                  <a:pt x="3050091" y="2773210"/>
                </a:cubicBezTo>
                <a:close/>
                <a:moveTo>
                  <a:pt x="2664519" y="2773210"/>
                </a:moveTo>
                <a:lnTo>
                  <a:pt x="2664519" y="3374885"/>
                </a:lnTo>
                <a:cubicBezTo>
                  <a:pt x="2664519" y="3396221"/>
                  <a:pt x="2675796" y="3406889"/>
                  <a:pt x="2698352" y="3406889"/>
                </a:cubicBezTo>
                <a:lnTo>
                  <a:pt x="2824539" y="3406889"/>
                </a:lnTo>
                <a:lnTo>
                  <a:pt x="2824539" y="2805214"/>
                </a:lnTo>
                <a:cubicBezTo>
                  <a:pt x="2824539" y="2783878"/>
                  <a:pt x="2813261" y="2773210"/>
                  <a:pt x="2790706" y="2773210"/>
                </a:cubicBezTo>
                <a:close/>
                <a:moveTo>
                  <a:pt x="2101629" y="2773210"/>
                </a:moveTo>
                <a:lnTo>
                  <a:pt x="2101629" y="3374885"/>
                </a:lnTo>
                <a:cubicBezTo>
                  <a:pt x="2101629" y="3396221"/>
                  <a:pt x="2112907" y="3406889"/>
                  <a:pt x="2135462" y="3406889"/>
                </a:cubicBezTo>
                <a:lnTo>
                  <a:pt x="2261649" y="3406889"/>
                </a:lnTo>
                <a:lnTo>
                  <a:pt x="2261649" y="3147200"/>
                </a:lnTo>
                <a:lnTo>
                  <a:pt x="2396981" y="3147200"/>
                </a:lnTo>
                <a:lnTo>
                  <a:pt x="2396981" y="3374885"/>
                </a:lnTo>
                <a:cubicBezTo>
                  <a:pt x="2396981" y="3396221"/>
                  <a:pt x="2408258" y="3406889"/>
                  <a:pt x="2430813" y="3406889"/>
                </a:cubicBezTo>
                <a:lnTo>
                  <a:pt x="2557001" y="3406889"/>
                </a:lnTo>
                <a:lnTo>
                  <a:pt x="2557001" y="2805214"/>
                </a:lnTo>
                <a:cubicBezTo>
                  <a:pt x="2557001" y="2783878"/>
                  <a:pt x="2545723" y="2773210"/>
                  <a:pt x="2523168" y="2773210"/>
                </a:cubicBezTo>
                <a:lnTo>
                  <a:pt x="2396981" y="2773210"/>
                </a:lnTo>
                <a:lnTo>
                  <a:pt x="2396981" y="3017355"/>
                </a:lnTo>
                <a:lnTo>
                  <a:pt x="2261649" y="3017355"/>
                </a:lnTo>
                <a:lnTo>
                  <a:pt x="2261649" y="2805214"/>
                </a:lnTo>
                <a:cubicBezTo>
                  <a:pt x="2261649" y="2783878"/>
                  <a:pt x="2250372" y="2773210"/>
                  <a:pt x="2227816" y="2773210"/>
                </a:cubicBezTo>
                <a:close/>
                <a:moveTo>
                  <a:pt x="1565715" y="2773210"/>
                </a:moveTo>
                <a:lnTo>
                  <a:pt x="1565715" y="2871965"/>
                </a:lnTo>
                <a:cubicBezTo>
                  <a:pt x="1565715" y="2893301"/>
                  <a:pt x="1576992" y="2903969"/>
                  <a:pt x="1599548" y="2903969"/>
                </a:cubicBezTo>
                <a:lnTo>
                  <a:pt x="1714762" y="2903969"/>
                </a:lnTo>
                <a:lnTo>
                  <a:pt x="1714762" y="3374885"/>
                </a:lnTo>
                <a:cubicBezTo>
                  <a:pt x="1714762" y="3396221"/>
                  <a:pt x="1726040" y="3406889"/>
                  <a:pt x="1748595" y="3406889"/>
                </a:cubicBezTo>
                <a:lnTo>
                  <a:pt x="1874782" y="3406889"/>
                </a:lnTo>
                <a:lnTo>
                  <a:pt x="1874782" y="2903969"/>
                </a:lnTo>
                <a:lnTo>
                  <a:pt x="2022915" y="2903969"/>
                </a:lnTo>
                <a:lnTo>
                  <a:pt x="2022915" y="2805214"/>
                </a:lnTo>
                <a:cubicBezTo>
                  <a:pt x="2022915" y="2783878"/>
                  <a:pt x="2011637" y="2773210"/>
                  <a:pt x="1989082" y="2773210"/>
                </a:cubicBezTo>
                <a:close/>
                <a:moveTo>
                  <a:pt x="5096670" y="2761323"/>
                </a:moveTo>
                <a:cubicBezTo>
                  <a:pt x="5054608" y="2761323"/>
                  <a:pt x="5017727" y="2766200"/>
                  <a:pt x="4986028" y="2775953"/>
                </a:cubicBezTo>
                <a:cubicBezTo>
                  <a:pt x="4954328" y="2785707"/>
                  <a:pt x="4927964" y="2802928"/>
                  <a:pt x="4906932" y="2827617"/>
                </a:cubicBezTo>
                <a:cubicBezTo>
                  <a:pt x="4885901" y="2852305"/>
                  <a:pt x="4870204" y="2885986"/>
                  <a:pt x="4859840" y="2928658"/>
                </a:cubicBezTo>
                <a:cubicBezTo>
                  <a:pt x="4849478" y="2971330"/>
                  <a:pt x="4844296" y="3025279"/>
                  <a:pt x="4844296" y="3090507"/>
                </a:cubicBezTo>
                <a:cubicBezTo>
                  <a:pt x="4844296" y="3153905"/>
                  <a:pt x="4849325" y="3206636"/>
                  <a:pt x="4859384" y="3248698"/>
                </a:cubicBezTo>
                <a:cubicBezTo>
                  <a:pt x="4869442" y="3290760"/>
                  <a:pt x="4884986" y="3324441"/>
                  <a:pt x="4906018" y="3349739"/>
                </a:cubicBezTo>
                <a:cubicBezTo>
                  <a:pt x="4927049" y="3375037"/>
                  <a:pt x="4953566" y="3392868"/>
                  <a:pt x="4985570" y="3403231"/>
                </a:cubicBezTo>
                <a:cubicBezTo>
                  <a:pt x="5017574" y="3413595"/>
                  <a:pt x="5055827" y="3418776"/>
                  <a:pt x="5100328" y="3418776"/>
                </a:cubicBezTo>
                <a:cubicBezTo>
                  <a:pt x="5138123" y="3418776"/>
                  <a:pt x="5171804" y="3416033"/>
                  <a:pt x="5201369" y="3410547"/>
                </a:cubicBezTo>
                <a:cubicBezTo>
                  <a:pt x="5230934" y="3405060"/>
                  <a:pt x="5257604" y="3397440"/>
                  <a:pt x="5281379" y="3387687"/>
                </a:cubicBezTo>
                <a:lnTo>
                  <a:pt x="5281379" y="3082277"/>
                </a:lnTo>
                <a:cubicBezTo>
                  <a:pt x="5281379" y="3060941"/>
                  <a:pt x="5270102" y="3050273"/>
                  <a:pt x="5247546" y="3050273"/>
                </a:cubicBezTo>
                <a:lnTo>
                  <a:pt x="5080211" y="3050273"/>
                </a:lnTo>
                <a:lnTo>
                  <a:pt x="5080211" y="3138970"/>
                </a:lnTo>
                <a:cubicBezTo>
                  <a:pt x="5080211" y="3148724"/>
                  <a:pt x="5082954" y="3156191"/>
                  <a:pt x="5088440" y="3161373"/>
                </a:cubicBezTo>
                <a:cubicBezTo>
                  <a:pt x="5093927" y="3166554"/>
                  <a:pt x="5100632" y="3169145"/>
                  <a:pt x="5108558" y="3169145"/>
                </a:cubicBezTo>
                <a:lnTo>
                  <a:pt x="5139647" y="3169145"/>
                </a:lnTo>
                <a:lnTo>
                  <a:pt x="5139647" y="3291675"/>
                </a:lnTo>
                <a:cubicBezTo>
                  <a:pt x="5133551" y="3292284"/>
                  <a:pt x="5127455" y="3292589"/>
                  <a:pt x="5121359" y="3292589"/>
                </a:cubicBezTo>
                <a:cubicBezTo>
                  <a:pt x="5115263" y="3292589"/>
                  <a:pt x="5109776" y="3292589"/>
                  <a:pt x="5104900" y="3292589"/>
                </a:cubicBezTo>
                <a:cubicBezTo>
                  <a:pt x="5086002" y="3292589"/>
                  <a:pt x="5070152" y="3290151"/>
                  <a:pt x="5057351" y="3285274"/>
                </a:cubicBezTo>
                <a:cubicBezTo>
                  <a:pt x="5044550" y="3280397"/>
                  <a:pt x="5034186" y="3270644"/>
                  <a:pt x="5026262" y="3256013"/>
                </a:cubicBezTo>
                <a:cubicBezTo>
                  <a:pt x="5018336" y="3241383"/>
                  <a:pt x="5012698" y="3220504"/>
                  <a:pt x="5009345" y="3193377"/>
                </a:cubicBezTo>
                <a:cubicBezTo>
                  <a:pt x="5005992" y="3166250"/>
                  <a:pt x="5004316" y="3130436"/>
                  <a:pt x="5004316" y="3085935"/>
                </a:cubicBezTo>
                <a:cubicBezTo>
                  <a:pt x="5004316" y="3041434"/>
                  <a:pt x="5006297" y="3006229"/>
                  <a:pt x="5010260" y="2980321"/>
                </a:cubicBezTo>
                <a:cubicBezTo>
                  <a:pt x="5014222" y="2954413"/>
                  <a:pt x="5021080" y="2935059"/>
                  <a:pt x="5030834" y="2922257"/>
                </a:cubicBezTo>
                <a:cubicBezTo>
                  <a:pt x="5040587" y="2909455"/>
                  <a:pt x="5053541" y="2901378"/>
                  <a:pt x="5069696" y="2898026"/>
                </a:cubicBezTo>
                <a:cubicBezTo>
                  <a:pt x="5085850" y="2894673"/>
                  <a:pt x="5105814" y="2892996"/>
                  <a:pt x="5129588" y="2892996"/>
                </a:cubicBezTo>
                <a:cubicBezTo>
                  <a:pt x="5136294" y="2892996"/>
                  <a:pt x="5144828" y="2893149"/>
                  <a:pt x="5155192" y="2893453"/>
                </a:cubicBezTo>
                <a:cubicBezTo>
                  <a:pt x="5165555" y="2893758"/>
                  <a:pt x="5176528" y="2894063"/>
                  <a:pt x="5188110" y="2894368"/>
                </a:cubicBezTo>
                <a:cubicBezTo>
                  <a:pt x="5199692" y="2894673"/>
                  <a:pt x="5211275" y="2895282"/>
                  <a:pt x="5222858" y="2896197"/>
                </a:cubicBezTo>
                <a:cubicBezTo>
                  <a:pt x="5234440" y="2897111"/>
                  <a:pt x="5245108" y="2897873"/>
                  <a:pt x="5254862" y="2898483"/>
                </a:cubicBezTo>
                <a:lnTo>
                  <a:pt x="5254862" y="2833560"/>
                </a:lnTo>
                <a:cubicBezTo>
                  <a:pt x="5254862" y="2820759"/>
                  <a:pt x="5253642" y="2811310"/>
                  <a:pt x="5251204" y="2805214"/>
                </a:cubicBezTo>
                <a:cubicBezTo>
                  <a:pt x="5248766" y="2799118"/>
                  <a:pt x="5242060" y="2793022"/>
                  <a:pt x="5231087" y="2786926"/>
                </a:cubicBezTo>
                <a:cubicBezTo>
                  <a:pt x="5224382" y="2783268"/>
                  <a:pt x="5210513" y="2778087"/>
                  <a:pt x="5189482" y="2771381"/>
                </a:cubicBezTo>
                <a:cubicBezTo>
                  <a:pt x="5168451" y="2764676"/>
                  <a:pt x="5137514" y="2761323"/>
                  <a:pt x="5096670" y="2761323"/>
                </a:cubicBezTo>
                <a:close/>
                <a:moveTo>
                  <a:pt x="2256087" y="1789392"/>
                </a:moveTo>
                <a:cubicBezTo>
                  <a:pt x="2274984" y="1789392"/>
                  <a:pt x="2290529" y="1791525"/>
                  <a:pt x="2302721" y="1795793"/>
                </a:cubicBezTo>
                <a:cubicBezTo>
                  <a:pt x="2314913" y="1800060"/>
                  <a:pt x="2324667" y="1809051"/>
                  <a:pt x="2331982" y="1822767"/>
                </a:cubicBezTo>
                <a:cubicBezTo>
                  <a:pt x="2339297" y="1836483"/>
                  <a:pt x="2344479" y="1856295"/>
                  <a:pt x="2347527" y="1882203"/>
                </a:cubicBezTo>
                <a:cubicBezTo>
                  <a:pt x="2350575" y="1908111"/>
                  <a:pt x="2352099" y="1943011"/>
                  <a:pt x="2352099" y="1986902"/>
                </a:cubicBezTo>
                <a:cubicBezTo>
                  <a:pt x="2352099" y="2032622"/>
                  <a:pt x="2350422" y="2068893"/>
                  <a:pt x="2347070" y="2095716"/>
                </a:cubicBezTo>
                <a:cubicBezTo>
                  <a:pt x="2343717" y="2122538"/>
                  <a:pt x="2338078" y="2142960"/>
                  <a:pt x="2330153" y="2156981"/>
                </a:cubicBezTo>
                <a:cubicBezTo>
                  <a:pt x="2322228" y="2171001"/>
                  <a:pt x="2311713" y="2179993"/>
                  <a:pt x="2298606" y="2183955"/>
                </a:cubicBezTo>
                <a:cubicBezTo>
                  <a:pt x="2285500" y="2187918"/>
                  <a:pt x="2268888" y="2189899"/>
                  <a:pt x="2248772" y="2189899"/>
                </a:cubicBezTo>
                <a:lnTo>
                  <a:pt x="2212195" y="2189899"/>
                </a:lnTo>
                <a:lnTo>
                  <a:pt x="2212195" y="1791221"/>
                </a:lnTo>
                <a:cubicBezTo>
                  <a:pt x="2217072" y="1790611"/>
                  <a:pt x="2223626" y="1790154"/>
                  <a:pt x="2231855" y="1789849"/>
                </a:cubicBezTo>
                <a:cubicBezTo>
                  <a:pt x="2240085" y="1789544"/>
                  <a:pt x="2248162" y="1789392"/>
                  <a:pt x="2256087" y="1789392"/>
                </a:cubicBezTo>
                <a:close/>
                <a:moveTo>
                  <a:pt x="4359054" y="1677835"/>
                </a:moveTo>
                <a:lnTo>
                  <a:pt x="4359054" y="2279510"/>
                </a:lnTo>
                <a:cubicBezTo>
                  <a:pt x="4359054" y="2300846"/>
                  <a:pt x="4370332" y="2311514"/>
                  <a:pt x="4392887" y="2311514"/>
                </a:cubicBezTo>
                <a:lnTo>
                  <a:pt x="4504444" y="2311514"/>
                </a:lnTo>
                <a:lnTo>
                  <a:pt x="4504444" y="1927466"/>
                </a:lnTo>
                <a:cubicBezTo>
                  <a:pt x="4516026" y="1949412"/>
                  <a:pt x="4528066" y="1974405"/>
                  <a:pt x="4540563" y="2002447"/>
                </a:cubicBezTo>
                <a:cubicBezTo>
                  <a:pt x="4553060" y="2030489"/>
                  <a:pt x="4565861" y="2059749"/>
                  <a:pt x="4578967" y="2090229"/>
                </a:cubicBezTo>
                <a:cubicBezTo>
                  <a:pt x="4592074" y="2120709"/>
                  <a:pt x="4605028" y="2151951"/>
                  <a:pt x="4617830" y="2183955"/>
                </a:cubicBezTo>
                <a:cubicBezTo>
                  <a:pt x="4630631" y="2215959"/>
                  <a:pt x="4643128" y="2247506"/>
                  <a:pt x="4655320" y="2278596"/>
                </a:cubicBezTo>
                <a:cubicBezTo>
                  <a:pt x="4658368" y="2287130"/>
                  <a:pt x="4662788" y="2294750"/>
                  <a:pt x="4668579" y="2301456"/>
                </a:cubicBezTo>
                <a:cubicBezTo>
                  <a:pt x="4674370" y="2308161"/>
                  <a:pt x="4681838" y="2311514"/>
                  <a:pt x="4690981" y="2311514"/>
                </a:cubicBezTo>
                <a:lnTo>
                  <a:pt x="4816254" y="2311514"/>
                </a:lnTo>
                <a:lnTo>
                  <a:pt x="4816254" y="1709839"/>
                </a:lnTo>
                <a:cubicBezTo>
                  <a:pt x="4816254" y="1688503"/>
                  <a:pt x="4804976" y="1677835"/>
                  <a:pt x="4782422" y="1677835"/>
                </a:cubicBezTo>
                <a:lnTo>
                  <a:pt x="4670864" y="1677835"/>
                </a:lnTo>
                <a:lnTo>
                  <a:pt x="4670864" y="2043595"/>
                </a:lnTo>
                <a:cubicBezTo>
                  <a:pt x="4659892" y="2015553"/>
                  <a:pt x="4647700" y="1986445"/>
                  <a:pt x="4634288" y="1956270"/>
                </a:cubicBezTo>
                <a:cubicBezTo>
                  <a:pt x="4620878" y="1926095"/>
                  <a:pt x="4607466" y="1896377"/>
                  <a:pt x="4594055" y="1867116"/>
                </a:cubicBezTo>
                <a:cubicBezTo>
                  <a:pt x="4580644" y="1837855"/>
                  <a:pt x="4567385" y="1809813"/>
                  <a:pt x="4554279" y="1782991"/>
                </a:cubicBezTo>
                <a:cubicBezTo>
                  <a:pt x="4541172" y="1756169"/>
                  <a:pt x="4529438" y="1732089"/>
                  <a:pt x="4519074" y="1710753"/>
                </a:cubicBezTo>
                <a:cubicBezTo>
                  <a:pt x="4514807" y="1702219"/>
                  <a:pt x="4509321" y="1694599"/>
                  <a:pt x="4502615" y="1687893"/>
                </a:cubicBezTo>
                <a:cubicBezTo>
                  <a:pt x="4495910" y="1681188"/>
                  <a:pt x="4487984" y="1677835"/>
                  <a:pt x="4478840" y="1677835"/>
                </a:cubicBezTo>
                <a:close/>
                <a:moveTo>
                  <a:pt x="3569394" y="1677835"/>
                </a:moveTo>
                <a:lnTo>
                  <a:pt x="3569394" y="2279510"/>
                </a:lnTo>
                <a:cubicBezTo>
                  <a:pt x="3569394" y="2300846"/>
                  <a:pt x="3580671" y="2311514"/>
                  <a:pt x="3603226" y="2311514"/>
                </a:cubicBezTo>
                <a:lnTo>
                  <a:pt x="3729414" y="2311514"/>
                </a:lnTo>
                <a:lnTo>
                  <a:pt x="3729414" y="1709839"/>
                </a:lnTo>
                <a:cubicBezTo>
                  <a:pt x="3729414" y="1688503"/>
                  <a:pt x="3718136" y="1677835"/>
                  <a:pt x="3695581" y="1677835"/>
                </a:cubicBezTo>
                <a:close/>
                <a:moveTo>
                  <a:pt x="2615979" y="1677835"/>
                </a:moveTo>
                <a:lnTo>
                  <a:pt x="2615979" y="2279510"/>
                </a:lnTo>
                <a:cubicBezTo>
                  <a:pt x="2615979" y="2300846"/>
                  <a:pt x="2627257" y="2311514"/>
                  <a:pt x="2649812" y="2311514"/>
                </a:cubicBezTo>
                <a:lnTo>
                  <a:pt x="3001856" y="2311514"/>
                </a:lnTo>
                <a:lnTo>
                  <a:pt x="3001856" y="2217331"/>
                </a:lnTo>
                <a:cubicBezTo>
                  <a:pt x="3001856" y="2195995"/>
                  <a:pt x="2990578" y="2185327"/>
                  <a:pt x="2968023" y="2185327"/>
                </a:cubicBezTo>
                <a:lnTo>
                  <a:pt x="2771427" y="2185327"/>
                </a:lnTo>
                <a:lnTo>
                  <a:pt x="2771427" y="2050910"/>
                </a:lnTo>
                <a:lnTo>
                  <a:pt x="2966195" y="2050910"/>
                </a:lnTo>
                <a:lnTo>
                  <a:pt x="2966195" y="1956727"/>
                </a:lnTo>
                <a:cubicBezTo>
                  <a:pt x="2966195" y="1935391"/>
                  <a:pt x="2954917" y="1924723"/>
                  <a:pt x="2932362" y="1924723"/>
                </a:cubicBezTo>
                <a:lnTo>
                  <a:pt x="2771427" y="1924723"/>
                </a:lnTo>
                <a:lnTo>
                  <a:pt x="2771427" y="1804022"/>
                </a:lnTo>
                <a:lnTo>
                  <a:pt x="2992712" y="1804022"/>
                </a:lnTo>
                <a:lnTo>
                  <a:pt x="2992712" y="1709839"/>
                </a:lnTo>
                <a:cubicBezTo>
                  <a:pt x="2992712" y="1688503"/>
                  <a:pt x="2981435" y="1677835"/>
                  <a:pt x="2958879" y="1677835"/>
                </a:cubicBezTo>
                <a:close/>
                <a:moveTo>
                  <a:pt x="2253344" y="1668691"/>
                </a:moveTo>
                <a:cubicBezTo>
                  <a:pt x="2221035" y="1668691"/>
                  <a:pt x="2188574" y="1670367"/>
                  <a:pt x="2155960" y="1673720"/>
                </a:cubicBezTo>
                <a:cubicBezTo>
                  <a:pt x="2123346" y="1677073"/>
                  <a:pt x="2089361" y="1682102"/>
                  <a:pt x="2054004" y="1688808"/>
                </a:cubicBezTo>
                <a:lnTo>
                  <a:pt x="2054004" y="2279510"/>
                </a:lnTo>
                <a:cubicBezTo>
                  <a:pt x="2054004" y="2300846"/>
                  <a:pt x="2065282" y="2311514"/>
                  <a:pt x="2087837" y="2311514"/>
                </a:cubicBezTo>
                <a:lnTo>
                  <a:pt x="2255172" y="2311514"/>
                </a:lnTo>
                <a:cubicBezTo>
                  <a:pt x="2297235" y="2311514"/>
                  <a:pt x="2334420" y="2307399"/>
                  <a:pt x="2366729" y="2299170"/>
                </a:cubicBezTo>
                <a:cubicBezTo>
                  <a:pt x="2399038" y="2290940"/>
                  <a:pt x="2426165" y="2275243"/>
                  <a:pt x="2448111" y="2252078"/>
                </a:cubicBezTo>
                <a:cubicBezTo>
                  <a:pt x="2470056" y="2228913"/>
                  <a:pt x="2486516" y="2196605"/>
                  <a:pt x="2497488" y="2155152"/>
                </a:cubicBezTo>
                <a:cubicBezTo>
                  <a:pt x="2508461" y="2113699"/>
                  <a:pt x="2513948" y="2059445"/>
                  <a:pt x="2513948" y="1992389"/>
                </a:cubicBezTo>
                <a:cubicBezTo>
                  <a:pt x="2513948" y="1924723"/>
                  <a:pt x="2508309" y="1869859"/>
                  <a:pt x="2497031" y="1827797"/>
                </a:cubicBezTo>
                <a:cubicBezTo>
                  <a:pt x="2485753" y="1785734"/>
                  <a:pt x="2469142" y="1752816"/>
                  <a:pt x="2447196" y="1729041"/>
                </a:cubicBezTo>
                <a:cubicBezTo>
                  <a:pt x="2425251" y="1705267"/>
                  <a:pt x="2397971" y="1689265"/>
                  <a:pt x="2365358" y="1681035"/>
                </a:cubicBezTo>
                <a:cubicBezTo>
                  <a:pt x="2332744" y="1672806"/>
                  <a:pt x="2295406" y="1668691"/>
                  <a:pt x="2253344" y="1668691"/>
                </a:cubicBezTo>
                <a:close/>
                <a:moveTo>
                  <a:pt x="4077495" y="1665948"/>
                </a:moveTo>
                <a:cubicBezTo>
                  <a:pt x="4035433" y="1665948"/>
                  <a:pt x="3998552" y="1670825"/>
                  <a:pt x="3966853" y="1680578"/>
                </a:cubicBezTo>
                <a:cubicBezTo>
                  <a:pt x="3935154" y="1690332"/>
                  <a:pt x="3908788" y="1707553"/>
                  <a:pt x="3887757" y="1732242"/>
                </a:cubicBezTo>
                <a:cubicBezTo>
                  <a:pt x="3866726" y="1756931"/>
                  <a:pt x="3851029" y="1790611"/>
                  <a:pt x="3840666" y="1833283"/>
                </a:cubicBezTo>
                <a:cubicBezTo>
                  <a:pt x="3830302" y="1875955"/>
                  <a:pt x="3825121" y="1929905"/>
                  <a:pt x="3825121" y="1995132"/>
                </a:cubicBezTo>
                <a:cubicBezTo>
                  <a:pt x="3825121" y="2058530"/>
                  <a:pt x="3830150" y="2111261"/>
                  <a:pt x="3840208" y="2153323"/>
                </a:cubicBezTo>
                <a:cubicBezTo>
                  <a:pt x="3850267" y="2195385"/>
                  <a:pt x="3865812" y="2229066"/>
                  <a:pt x="3886843" y="2254364"/>
                </a:cubicBezTo>
                <a:cubicBezTo>
                  <a:pt x="3907874" y="2279663"/>
                  <a:pt x="3934392" y="2297493"/>
                  <a:pt x="3966396" y="2307857"/>
                </a:cubicBezTo>
                <a:cubicBezTo>
                  <a:pt x="3998400" y="2318220"/>
                  <a:pt x="4036652" y="2323401"/>
                  <a:pt x="4081153" y="2323401"/>
                </a:cubicBezTo>
                <a:cubicBezTo>
                  <a:pt x="4118948" y="2323401"/>
                  <a:pt x="4152628" y="2320658"/>
                  <a:pt x="4182194" y="2315172"/>
                </a:cubicBezTo>
                <a:cubicBezTo>
                  <a:pt x="4211760" y="2309685"/>
                  <a:pt x="4238430" y="2302065"/>
                  <a:pt x="4262204" y="2292312"/>
                </a:cubicBezTo>
                <a:lnTo>
                  <a:pt x="4262204" y="1986902"/>
                </a:lnTo>
                <a:cubicBezTo>
                  <a:pt x="4262204" y="1965566"/>
                  <a:pt x="4250926" y="1954898"/>
                  <a:pt x="4228371" y="1954898"/>
                </a:cubicBezTo>
                <a:lnTo>
                  <a:pt x="4061036" y="1954898"/>
                </a:lnTo>
                <a:lnTo>
                  <a:pt x="4061036" y="2043595"/>
                </a:lnTo>
                <a:cubicBezTo>
                  <a:pt x="4061036" y="2053349"/>
                  <a:pt x="4063779" y="2060816"/>
                  <a:pt x="4069266" y="2065998"/>
                </a:cubicBezTo>
                <a:cubicBezTo>
                  <a:pt x="4074752" y="2071179"/>
                  <a:pt x="4081458" y="2073770"/>
                  <a:pt x="4089382" y="2073770"/>
                </a:cubicBezTo>
                <a:lnTo>
                  <a:pt x="4120472" y="2073770"/>
                </a:lnTo>
                <a:lnTo>
                  <a:pt x="4120472" y="2196300"/>
                </a:lnTo>
                <a:cubicBezTo>
                  <a:pt x="4114376" y="2196909"/>
                  <a:pt x="4108280" y="2197214"/>
                  <a:pt x="4102184" y="2197214"/>
                </a:cubicBezTo>
                <a:cubicBezTo>
                  <a:pt x="4096088" y="2197214"/>
                  <a:pt x="4090602" y="2197214"/>
                  <a:pt x="4085725" y="2197214"/>
                </a:cubicBezTo>
                <a:cubicBezTo>
                  <a:pt x="4066827" y="2197214"/>
                  <a:pt x="4050978" y="2194776"/>
                  <a:pt x="4038176" y="2189899"/>
                </a:cubicBezTo>
                <a:cubicBezTo>
                  <a:pt x="4025374" y="2185022"/>
                  <a:pt x="4015011" y="2175269"/>
                  <a:pt x="4007086" y="2160638"/>
                </a:cubicBezTo>
                <a:cubicBezTo>
                  <a:pt x="3999162" y="2146008"/>
                  <a:pt x="3993523" y="2125129"/>
                  <a:pt x="3990170" y="2098002"/>
                </a:cubicBezTo>
                <a:cubicBezTo>
                  <a:pt x="3986817" y="2070875"/>
                  <a:pt x="3985141" y="2035061"/>
                  <a:pt x="3985141" y="1990560"/>
                </a:cubicBezTo>
                <a:cubicBezTo>
                  <a:pt x="3985141" y="1946059"/>
                  <a:pt x="3987122" y="1910855"/>
                  <a:pt x="3991084" y="1884947"/>
                </a:cubicBezTo>
                <a:cubicBezTo>
                  <a:pt x="3995047" y="1859039"/>
                  <a:pt x="4001905" y="1839684"/>
                  <a:pt x="4011658" y="1826882"/>
                </a:cubicBezTo>
                <a:cubicBezTo>
                  <a:pt x="4021412" y="1814081"/>
                  <a:pt x="4034366" y="1806003"/>
                  <a:pt x="4050520" y="1802651"/>
                </a:cubicBezTo>
                <a:cubicBezTo>
                  <a:pt x="4066675" y="1799298"/>
                  <a:pt x="4086639" y="1797621"/>
                  <a:pt x="4110414" y="1797621"/>
                </a:cubicBezTo>
                <a:cubicBezTo>
                  <a:pt x="4117119" y="1797621"/>
                  <a:pt x="4125653" y="1797774"/>
                  <a:pt x="4136017" y="1798079"/>
                </a:cubicBezTo>
                <a:cubicBezTo>
                  <a:pt x="4146380" y="1798383"/>
                  <a:pt x="4157353" y="1798688"/>
                  <a:pt x="4168935" y="1798993"/>
                </a:cubicBezTo>
                <a:cubicBezTo>
                  <a:pt x="4180518" y="1799298"/>
                  <a:pt x="4192100" y="1799907"/>
                  <a:pt x="4203682" y="1800822"/>
                </a:cubicBezTo>
                <a:cubicBezTo>
                  <a:pt x="4215265" y="1801736"/>
                  <a:pt x="4225933" y="1802498"/>
                  <a:pt x="4235686" y="1803108"/>
                </a:cubicBezTo>
                <a:lnTo>
                  <a:pt x="4235686" y="1738185"/>
                </a:lnTo>
                <a:cubicBezTo>
                  <a:pt x="4235686" y="1725384"/>
                  <a:pt x="4234467" y="1715935"/>
                  <a:pt x="4232029" y="1709839"/>
                </a:cubicBezTo>
                <a:cubicBezTo>
                  <a:pt x="4229590" y="1703743"/>
                  <a:pt x="4222885" y="1697647"/>
                  <a:pt x="4211912" y="1691551"/>
                </a:cubicBezTo>
                <a:cubicBezTo>
                  <a:pt x="4205206" y="1687893"/>
                  <a:pt x="4191338" y="1682712"/>
                  <a:pt x="4170307" y="1676006"/>
                </a:cubicBezTo>
                <a:cubicBezTo>
                  <a:pt x="4149276" y="1669301"/>
                  <a:pt x="4118338" y="1665948"/>
                  <a:pt x="4077495" y="1665948"/>
                </a:cubicBezTo>
                <a:close/>
                <a:moveTo>
                  <a:pt x="3298884" y="1665948"/>
                </a:moveTo>
                <a:cubicBezTo>
                  <a:pt x="3265356" y="1665948"/>
                  <a:pt x="3235181" y="1669301"/>
                  <a:pt x="3208358" y="1676006"/>
                </a:cubicBezTo>
                <a:cubicBezTo>
                  <a:pt x="3181536" y="1682712"/>
                  <a:pt x="3158676" y="1693685"/>
                  <a:pt x="3139778" y="1708925"/>
                </a:cubicBezTo>
                <a:cubicBezTo>
                  <a:pt x="3120881" y="1724165"/>
                  <a:pt x="3106402" y="1744129"/>
                  <a:pt x="3096344" y="1768818"/>
                </a:cubicBezTo>
                <a:cubicBezTo>
                  <a:pt x="3086286" y="1793507"/>
                  <a:pt x="3081256" y="1823834"/>
                  <a:pt x="3081256" y="1859801"/>
                </a:cubicBezTo>
                <a:cubicBezTo>
                  <a:pt x="3081256" y="1883575"/>
                  <a:pt x="3083390" y="1904759"/>
                  <a:pt x="3087657" y="1923351"/>
                </a:cubicBezTo>
                <a:cubicBezTo>
                  <a:pt x="3091924" y="1941944"/>
                  <a:pt x="3099240" y="1958861"/>
                  <a:pt x="3109603" y="1974101"/>
                </a:cubicBezTo>
                <a:cubicBezTo>
                  <a:pt x="3119966" y="1989341"/>
                  <a:pt x="3134292" y="2003057"/>
                  <a:pt x="3152580" y="2015249"/>
                </a:cubicBezTo>
                <a:cubicBezTo>
                  <a:pt x="3170868" y="2027441"/>
                  <a:pt x="3194337" y="2039328"/>
                  <a:pt x="3222989" y="2050910"/>
                </a:cubicBezTo>
                <a:cubicBezTo>
                  <a:pt x="3243105" y="2059445"/>
                  <a:pt x="3259717" y="2066607"/>
                  <a:pt x="3272823" y="2072399"/>
                </a:cubicBezTo>
                <a:cubicBezTo>
                  <a:pt x="3285930" y="2078190"/>
                  <a:pt x="3296293" y="2083981"/>
                  <a:pt x="3303913" y="2089772"/>
                </a:cubicBezTo>
                <a:cubicBezTo>
                  <a:pt x="3311533" y="2095563"/>
                  <a:pt x="3316867" y="2101964"/>
                  <a:pt x="3319915" y="2108975"/>
                </a:cubicBezTo>
                <a:cubicBezTo>
                  <a:pt x="3322963" y="2115985"/>
                  <a:pt x="3324486" y="2124977"/>
                  <a:pt x="3324486" y="2135949"/>
                </a:cubicBezTo>
                <a:cubicBezTo>
                  <a:pt x="3324486" y="2144484"/>
                  <a:pt x="3323268" y="2152256"/>
                  <a:pt x="3320829" y="2159267"/>
                </a:cubicBezTo>
                <a:cubicBezTo>
                  <a:pt x="3318391" y="2166277"/>
                  <a:pt x="3313666" y="2172068"/>
                  <a:pt x="3306656" y="2176640"/>
                </a:cubicBezTo>
                <a:cubicBezTo>
                  <a:pt x="3299646" y="2181212"/>
                  <a:pt x="3289587" y="2184717"/>
                  <a:pt x="3276481" y="2187156"/>
                </a:cubicBezTo>
                <a:cubicBezTo>
                  <a:pt x="3263374" y="2189594"/>
                  <a:pt x="3246458" y="2190813"/>
                  <a:pt x="3225732" y="2190813"/>
                </a:cubicBezTo>
                <a:cubicBezTo>
                  <a:pt x="3201957" y="2190813"/>
                  <a:pt x="3178792" y="2190356"/>
                  <a:pt x="3156237" y="2189442"/>
                </a:cubicBezTo>
                <a:cubicBezTo>
                  <a:pt x="3133682" y="2188527"/>
                  <a:pt x="3110517" y="2187156"/>
                  <a:pt x="3086743" y="2185327"/>
                </a:cubicBezTo>
                <a:lnTo>
                  <a:pt x="3086743" y="2259393"/>
                </a:lnTo>
                <a:cubicBezTo>
                  <a:pt x="3086743" y="2269757"/>
                  <a:pt x="3089181" y="2278748"/>
                  <a:pt x="3094058" y="2286368"/>
                </a:cubicBezTo>
                <a:cubicBezTo>
                  <a:pt x="3098935" y="2293988"/>
                  <a:pt x="3107774" y="2300237"/>
                  <a:pt x="3120576" y="2305113"/>
                </a:cubicBezTo>
                <a:cubicBezTo>
                  <a:pt x="3134597" y="2310600"/>
                  <a:pt x="3154408" y="2315019"/>
                  <a:pt x="3180012" y="2318372"/>
                </a:cubicBezTo>
                <a:cubicBezTo>
                  <a:pt x="3205615" y="2321725"/>
                  <a:pt x="3233047" y="2323401"/>
                  <a:pt x="3262308" y="2323401"/>
                </a:cubicBezTo>
                <a:cubicBezTo>
                  <a:pt x="3301932" y="2323401"/>
                  <a:pt x="3335460" y="2319591"/>
                  <a:pt x="3362892" y="2311971"/>
                </a:cubicBezTo>
                <a:cubicBezTo>
                  <a:pt x="3390324" y="2304351"/>
                  <a:pt x="3412726" y="2292464"/>
                  <a:pt x="3430100" y="2276310"/>
                </a:cubicBezTo>
                <a:cubicBezTo>
                  <a:pt x="3447474" y="2260155"/>
                  <a:pt x="3460123" y="2239734"/>
                  <a:pt x="3468048" y="2215045"/>
                </a:cubicBezTo>
                <a:cubicBezTo>
                  <a:pt x="3475972" y="2190356"/>
                  <a:pt x="3479935" y="2160638"/>
                  <a:pt x="3479935" y="2125891"/>
                </a:cubicBezTo>
                <a:cubicBezTo>
                  <a:pt x="3479935" y="2098459"/>
                  <a:pt x="3477344" y="2074989"/>
                  <a:pt x="3472162" y="2055482"/>
                </a:cubicBezTo>
                <a:cubicBezTo>
                  <a:pt x="3466981" y="2035975"/>
                  <a:pt x="3458446" y="2018906"/>
                  <a:pt x="3446559" y="2004276"/>
                </a:cubicBezTo>
                <a:cubicBezTo>
                  <a:pt x="3434672" y="1989645"/>
                  <a:pt x="3419127" y="1976539"/>
                  <a:pt x="3399925" y="1964957"/>
                </a:cubicBezTo>
                <a:cubicBezTo>
                  <a:pt x="3380722" y="1953374"/>
                  <a:pt x="3357100" y="1941487"/>
                  <a:pt x="3329059" y="1929295"/>
                </a:cubicBezTo>
                <a:cubicBezTo>
                  <a:pt x="3307723" y="1920151"/>
                  <a:pt x="3290806" y="1912531"/>
                  <a:pt x="3278310" y="1906435"/>
                </a:cubicBezTo>
                <a:cubicBezTo>
                  <a:pt x="3265813" y="1900339"/>
                  <a:pt x="3256364" y="1894548"/>
                  <a:pt x="3249963" y="1889061"/>
                </a:cubicBezTo>
                <a:cubicBezTo>
                  <a:pt x="3243563" y="1883575"/>
                  <a:pt x="3239295" y="1877631"/>
                  <a:pt x="3237161" y="1871231"/>
                </a:cubicBezTo>
                <a:cubicBezTo>
                  <a:pt x="3235028" y="1864830"/>
                  <a:pt x="3233961" y="1857057"/>
                  <a:pt x="3233961" y="1847913"/>
                </a:cubicBezTo>
                <a:cubicBezTo>
                  <a:pt x="3233961" y="1839989"/>
                  <a:pt x="3235181" y="1832673"/>
                  <a:pt x="3237619" y="1825968"/>
                </a:cubicBezTo>
                <a:cubicBezTo>
                  <a:pt x="3240057" y="1819262"/>
                  <a:pt x="3244629" y="1813776"/>
                  <a:pt x="3251335" y="1809509"/>
                </a:cubicBezTo>
                <a:cubicBezTo>
                  <a:pt x="3258040" y="1805241"/>
                  <a:pt x="3267336" y="1801889"/>
                  <a:pt x="3279224" y="1799450"/>
                </a:cubicBezTo>
                <a:cubicBezTo>
                  <a:pt x="3291111" y="1797012"/>
                  <a:pt x="3306504" y="1795793"/>
                  <a:pt x="3325401" y="1795793"/>
                </a:cubicBezTo>
                <a:cubicBezTo>
                  <a:pt x="3337593" y="1795793"/>
                  <a:pt x="3348871" y="1795945"/>
                  <a:pt x="3359234" y="1796250"/>
                </a:cubicBezTo>
                <a:cubicBezTo>
                  <a:pt x="3369597" y="1796555"/>
                  <a:pt x="3379960" y="1796859"/>
                  <a:pt x="3390324" y="1797164"/>
                </a:cubicBezTo>
                <a:cubicBezTo>
                  <a:pt x="3400687" y="1797469"/>
                  <a:pt x="3411355" y="1798079"/>
                  <a:pt x="3422328" y="1798993"/>
                </a:cubicBezTo>
                <a:cubicBezTo>
                  <a:pt x="3433300" y="1799907"/>
                  <a:pt x="3445797" y="1800669"/>
                  <a:pt x="3459818" y="1801279"/>
                </a:cubicBezTo>
                <a:lnTo>
                  <a:pt x="3459818" y="1735442"/>
                </a:lnTo>
                <a:cubicBezTo>
                  <a:pt x="3459818" y="1726908"/>
                  <a:pt x="3458446" y="1718069"/>
                  <a:pt x="3455703" y="1708925"/>
                </a:cubicBezTo>
                <a:cubicBezTo>
                  <a:pt x="3452960" y="1699781"/>
                  <a:pt x="3443664" y="1691856"/>
                  <a:pt x="3427814" y="1685150"/>
                </a:cubicBezTo>
                <a:cubicBezTo>
                  <a:pt x="3415622" y="1680273"/>
                  <a:pt x="3398706" y="1675854"/>
                  <a:pt x="3377065" y="1671891"/>
                </a:cubicBezTo>
                <a:cubicBezTo>
                  <a:pt x="3355424" y="1667929"/>
                  <a:pt x="3329364" y="1665948"/>
                  <a:pt x="3298884" y="1665948"/>
                </a:cubicBezTo>
                <a:close/>
                <a:moveTo>
                  <a:pt x="3035079" y="696760"/>
                </a:moveTo>
                <a:cubicBezTo>
                  <a:pt x="3050929" y="696760"/>
                  <a:pt x="3063883" y="699351"/>
                  <a:pt x="3073941" y="704532"/>
                </a:cubicBezTo>
                <a:cubicBezTo>
                  <a:pt x="3084000" y="709714"/>
                  <a:pt x="3091772" y="719620"/>
                  <a:pt x="3097258" y="734250"/>
                </a:cubicBezTo>
                <a:cubicBezTo>
                  <a:pt x="3102745" y="748881"/>
                  <a:pt x="3106555" y="769455"/>
                  <a:pt x="3108689" y="795972"/>
                </a:cubicBezTo>
                <a:cubicBezTo>
                  <a:pt x="3110822" y="822490"/>
                  <a:pt x="3111889" y="857085"/>
                  <a:pt x="3111889" y="899757"/>
                </a:cubicBezTo>
                <a:cubicBezTo>
                  <a:pt x="3111889" y="943038"/>
                  <a:pt x="3110822" y="977938"/>
                  <a:pt x="3108689" y="1004456"/>
                </a:cubicBezTo>
                <a:cubicBezTo>
                  <a:pt x="3106555" y="1030973"/>
                  <a:pt x="3102745" y="1051547"/>
                  <a:pt x="3097258" y="1066178"/>
                </a:cubicBezTo>
                <a:cubicBezTo>
                  <a:pt x="3091772" y="1080808"/>
                  <a:pt x="3084000" y="1090562"/>
                  <a:pt x="3073941" y="1095438"/>
                </a:cubicBezTo>
                <a:cubicBezTo>
                  <a:pt x="3063883" y="1100315"/>
                  <a:pt x="3050929" y="1102754"/>
                  <a:pt x="3035079" y="1102754"/>
                </a:cubicBezTo>
                <a:cubicBezTo>
                  <a:pt x="3019230" y="1102754"/>
                  <a:pt x="3006276" y="1100315"/>
                  <a:pt x="2996217" y="1095438"/>
                </a:cubicBezTo>
                <a:cubicBezTo>
                  <a:pt x="2986159" y="1090562"/>
                  <a:pt x="2978387" y="1080808"/>
                  <a:pt x="2972900" y="1066178"/>
                </a:cubicBezTo>
                <a:cubicBezTo>
                  <a:pt x="2967414" y="1051547"/>
                  <a:pt x="2963604" y="1030973"/>
                  <a:pt x="2961470" y="1004456"/>
                </a:cubicBezTo>
                <a:cubicBezTo>
                  <a:pt x="2959336" y="977938"/>
                  <a:pt x="2958270" y="943038"/>
                  <a:pt x="2958270" y="899757"/>
                </a:cubicBezTo>
                <a:cubicBezTo>
                  <a:pt x="2958270" y="857085"/>
                  <a:pt x="2959336" y="822490"/>
                  <a:pt x="2961470" y="795972"/>
                </a:cubicBezTo>
                <a:cubicBezTo>
                  <a:pt x="2963604" y="769455"/>
                  <a:pt x="2967414" y="748881"/>
                  <a:pt x="2972900" y="734250"/>
                </a:cubicBezTo>
                <a:cubicBezTo>
                  <a:pt x="2978387" y="719620"/>
                  <a:pt x="2986159" y="709714"/>
                  <a:pt x="2996217" y="704532"/>
                </a:cubicBezTo>
                <a:cubicBezTo>
                  <a:pt x="3006276" y="699351"/>
                  <a:pt x="3019230" y="696760"/>
                  <a:pt x="3035079" y="696760"/>
                </a:cubicBezTo>
                <a:close/>
                <a:moveTo>
                  <a:pt x="3570537" y="694017"/>
                </a:moveTo>
                <a:cubicBezTo>
                  <a:pt x="3589434" y="694017"/>
                  <a:pt x="3604979" y="696150"/>
                  <a:pt x="3617171" y="700418"/>
                </a:cubicBezTo>
                <a:cubicBezTo>
                  <a:pt x="3629363" y="704685"/>
                  <a:pt x="3639116" y="713676"/>
                  <a:pt x="3646432" y="727392"/>
                </a:cubicBezTo>
                <a:cubicBezTo>
                  <a:pt x="3653747" y="741108"/>
                  <a:pt x="3658929" y="760920"/>
                  <a:pt x="3661976" y="786828"/>
                </a:cubicBezTo>
                <a:cubicBezTo>
                  <a:pt x="3665024" y="812736"/>
                  <a:pt x="3666548" y="847636"/>
                  <a:pt x="3666548" y="891527"/>
                </a:cubicBezTo>
                <a:cubicBezTo>
                  <a:pt x="3666548" y="937247"/>
                  <a:pt x="3664872" y="973518"/>
                  <a:pt x="3661520" y="1000341"/>
                </a:cubicBezTo>
                <a:cubicBezTo>
                  <a:pt x="3658166" y="1027163"/>
                  <a:pt x="3652528" y="1047585"/>
                  <a:pt x="3644603" y="1061606"/>
                </a:cubicBezTo>
                <a:cubicBezTo>
                  <a:pt x="3636678" y="1075626"/>
                  <a:pt x="3626163" y="1084618"/>
                  <a:pt x="3613056" y="1088580"/>
                </a:cubicBezTo>
                <a:cubicBezTo>
                  <a:pt x="3599950" y="1092543"/>
                  <a:pt x="3583338" y="1094524"/>
                  <a:pt x="3563222" y="1094524"/>
                </a:cubicBezTo>
                <a:lnTo>
                  <a:pt x="3526646" y="1094524"/>
                </a:lnTo>
                <a:lnTo>
                  <a:pt x="3526646" y="695846"/>
                </a:lnTo>
                <a:cubicBezTo>
                  <a:pt x="3531522" y="695236"/>
                  <a:pt x="3538075" y="694779"/>
                  <a:pt x="3546305" y="694474"/>
                </a:cubicBezTo>
                <a:cubicBezTo>
                  <a:pt x="3554534" y="694169"/>
                  <a:pt x="3562612" y="694017"/>
                  <a:pt x="3570537" y="694017"/>
                </a:cubicBezTo>
                <a:close/>
                <a:moveTo>
                  <a:pt x="4406679" y="582460"/>
                </a:moveTo>
                <a:lnTo>
                  <a:pt x="4406679" y="1184135"/>
                </a:lnTo>
                <a:cubicBezTo>
                  <a:pt x="4406679" y="1205471"/>
                  <a:pt x="4417957" y="1216139"/>
                  <a:pt x="4440512" y="1216139"/>
                </a:cubicBezTo>
                <a:lnTo>
                  <a:pt x="4770610" y="1216139"/>
                </a:lnTo>
                <a:lnTo>
                  <a:pt x="4770610" y="1117384"/>
                </a:lnTo>
                <a:cubicBezTo>
                  <a:pt x="4770610" y="1096048"/>
                  <a:pt x="4759333" y="1085380"/>
                  <a:pt x="4736778" y="1085380"/>
                </a:cubicBezTo>
                <a:lnTo>
                  <a:pt x="4566700" y="1085380"/>
                </a:lnTo>
                <a:lnTo>
                  <a:pt x="4566700" y="614464"/>
                </a:lnTo>
                <a:cubicBezTo>
                  <a:pt x="4566700" y="593128"/>
                  <a:pt x="4555422" y="582460"/>
                  <a:pt x="4532866" y="582460"/>
                </a:cubicBezTo>
                <a:close/>
                <a:moveTo>
                  <a:pt x="3930429" y="582460"/>
                </a:moveTo>
                <a:lnTo>
                  <a:pt x="3930429" y="1184135"/>
                </a:lnTo>
                <a:cubicBezTo>
                  <a:pt x="3930429" y="1205471"/>
                  <a:pt x="3941707" y="1216139"/>
                  <a:pt x="3964262" y="1216139"/>
                </a:cubicBezTo>
                <a:lnTo>
                  <a:pt x="4316306" y="1216139"/>
                </a:lnTo>
                <a:lnTo>
                  <a:pt x="4316306" y="1121956"/>
                </a:lnTo>
                <a:cubicBezTo>
                  <a:pt x="4316306" y="1100620"/>
                  <a:pt x="4305028" y="1089952"/>
                  <a:pt x="4282473" y="1089952"/>
                </a:cubicBezTo>
                <a:lnTo>
                  <a:pt x="4085877" y="1089952"/>
                </a:lnTo>
                <a:lnTo>
                  <a:pt x="4085877" y="955535"/>
                </a:lnTo>
                <a:lnTo>
                  <a:pt x="4280644" y="955535"/>
                </a:lnTo>
                <a:lnTo>
                  <a:pt x="4280644" y="861352"/>
                </a:lnTo>
                <a:cubicBezTo>
                  <a:pt x="4280644" y="840016"/>
                  <a:pt x="4269367" y="829348"/>
                  <a:pt x="4246811" y="829348"/>
                </a:cubicBezTo>
                <a:lnTo>
                  <a:pt x="4085877" y="829348"/>
                </a:lnTo>
                <a:lnTo>
                  <a:pt x="4085877" y="708647"/>
                </a:lnTo>
                <a:lnTo>
                  <a:pt x="4307162" y="708647"/>
                </a:lnTo>
                <a:lnTo>
                  <a:pt x="4307162" y="614464"/>
                </a:lnTo>
                <a:cubicBezTo>
                  <a:pt x="4307162" y="593128"/>
                  <a:pt x="4295884" y="582460"/>
                  <a:pt x="4273329" y="582460"/>
                </a:cubicBezTo>
                <a:close/>
                <a:moveTo>
                  <a:pt x="2158932" y="582460"/>
                </a:moveTo>
                <a:cubicBezTo>
                  <a:pt x="2152226" y="688530"/>
                  <a:pt x="2146283" y="790943"/>
                  <a:pt x="2141101" y="889698"/>
                </a:cubicBezTo>
                <a:cubicBezTo>
                  <a:pt x="2135919" y="988454"/>
                  <a:pt x="2133328" y="1086599"/>
                  <a:pt x="2133328" y="1184135"/>
                </a:cubicBezTo>
                <a:cubicBezTo>
                  <a:pt x="2133328" y="1205471"/>
                  <a:pt x="2144606" y="1216139"/>
                  <a:pt x="2167161" y="1216139"/>
                </a:cubicBezTo>
                <a:lnTo>
                  <a:pt x="2281461" y="1216139"/>
                </a:lnTo>
                <a:cubicBezTo>
                  <a:pt x="2281461" y="1185050"/>
                  <a:pt x="2281461" y="1149236"/>
                  <a:pt x="2281461" y="1108697"/>
                </a:cubicBezTo>
                <a:cubicBezTo>
                  <a:pt x="2281461" y="1068159"/>
                  <a:pt x="2281614" y="1026401"/>
                  <a:pt x="2281919" y="983424"/>
                </a:cubicBezTo>
                <a:cubicBezTo>
                  <a:pt x="2282223" y="940448"/>
                  <a:pt x="2282528" y="898233"/>
                  <a:pt x="2282833" y="856780"/>
                </a:cubicBezTo>
                <a:cubicBezTo>
                  <a:pt x="2283138" y="815327"/>
                  <a:pt x="2283900" y="778142"/>
                  <a:pt x="2285119" y="745223"/>
                </a:cubicBezTo>
                <a:lnTo>
                  <a:pt x="2353699" y="1026858"/>
                </a:lnTo>
                <a:cubicBezTo>
                  <a:pt x="2356137" y="1035393"/>
                  <a:pt x="2359490" y="1043013"/>
                  <a:pt x="2363757" y="1049718"/>
                </a:cubicBezTo>
                <a:cubicBezTo>
                  <a:pt x="2368024" y="1056424"/>
                  <a:pt x="2376864" y="1059777"/>
                  <a:pt x="2390275" y="1059777"/>
                </a:cubicBezTo>
                <a:lnTo>
                  <a:pt x="2481715" y="1059777"/>
                </a:lnTo>
                <a:lnTo>
                  <a:pt x="2560353" y="745223"/>
                </a:lnTo>
                <a:cubicBezTo>
                  <a:pt x="2560963" y="776313"/>
                  <a:pt x="2561573" y="811365"/>
                  <a:pt x="2562182" y="850379"/>
                </a:cubicBezTo>
                <a:cubicBezTo>
                  <a:pt x="2562792" y="889394"/>
                  <a:pt x="2563249" y="928865"/>
                  <a:pt x="2563554" y="968794"/>
                </a:cubicBezTo>
                <a:cubicBezTo>
                  <a:pt x="2563858" y="1008723"/>
                  <a:pt x="2564011" y="1047432"/>
                  <a:pt x="2564011" y="1084923"/>
                </a:cubicBezTo>
                <a:cubicBezTo>
                  <a:pt x="2564011" y="1122413"/>
                  <a:pt x="2564011" y="1155484"/>
                  <a:pt x="2564011" y="1184135"/>
                </a:cubicBezTo>
                <a:cubicBezTo>
                  <a:pt x="2564011" y="1205471"/>
                  <a:pt x="2575288" y="1216139"/>
                  <a:pt x="2597844" y="1216139"/>
                </a:cubicBezTo>
                <a:lnTo>
                  <a:pt x="2713973" y="1216139"/>
                </a:lnTo>
                <a:cubicBezTo>
                  <a:pt x="2713973" y="1101534"/>
                  <a:pt x="2711534" y="994550"/>
                  <a:pt x="2706657" y="895185"/>
                </a:cubicBezTo>
                <a:cubicBezTo>
                  <a:pt x="2701781" y="795820"/>
                  <a:pt x="2695989" y="702551"/>
                  <a:pt x="2689284" y="615378"/>
                </a:cubicBezTo>
                <a:cubicBezTo>
                  <a:pt x="2688064" y="605625"/>
                  <a:pt x="2685321" y="597700"/>
                  <a:pt x="2681054" y="591604"/>
                </a:cubicBezTo>
                <a:cubicBezTo>
                  <a:pt x="2676787" y="585508"/>
                  <a:pt x="2668557" y="582460"/>
                  <a:pt x="2656365" y="582460"/>
                </a:cubicBezTo>
                <a:lnTo>
                  <a:pt x="2501832" y="582460"/>
                </a:lnTo>
                <a:lnTo>
                  <a:pt x="2425937" y="897014"/>
                </a:lnTo>
                <a:lnTo>
                  <a:pt x="2359185" y="615378"/>
                </a:lnTo>
                <a:cubicBezTo>
                  <a:pt x="2356137" y="601967"/>
                  <a:pt x="2351261" y="593128"/>
                  <a:pt x="2344555" y="588861"/>
                </a:cubicBezTo>
                <a:cubicBezTo>
                  <a:pt x="2337849" y="584593"/>
                  <a:pt x="2330229" y="582460"/>
                  <a:pt x="2321695" y="582460"/>
                </a:cubicBezTo>
                <a:close/>
                <a:moveTo>
                  <a:pt x="3567793" y="573316"/>
                </a:moveTo>
                <a:cubicBezTo>
                  <a:pt x="3535484" y="573316"/>
                  <a:pt x="3503023" y="574992"/>
                  <a:pt x="3470410" y="578345"/>
                </a:cubicBezTo>
                <a:cubicBezTo>
                  <a:pt x="3437796" y="581698"/>
                  <a:pt x="3403811" y="586727"/>
                  <a:pt x="3368454" y="593433"/>
                </a:cubicBezTo>
                <a:lnTo>
                  <a:pt x="3368454" y="1184135"/>
                </a:lnTo>
                <a:cubicBezTo>
                  <a:pt x="3368454" y="1205471"/>
                  <a:pt x="3379732" y="1216139"/>
                  <a:pt x="3402287" y="1216139"/>
                </a:cubicBezTo>
                <a:lnTo>
                  <a:pt x="3569622" y="1216139"/>
                </a:lnTo>
                <a:cubicBezTo>
                  <a:pt x="3611684" y="1216139"/>
                  <a:pt x="3648870" y="1212024"/>
                  <a:pt x="3681179" y="1203795"/>
                </a:cubicBezTo>
                <a:cubicBezTo>
                  <a:pt x="3713488" y="1195565"/>
                  <a:pt x="3740615" y="1179868"/>
                  <a:pt x="3762560" y="1156703"/>
                </a:cubicBezTo>
                <a:cubicBezTo>
                  <a:pt x="3784506" y="1133538"/>
                  <a:pt x="3800965" y="1101230"/>
                  <a:pt x="3811938" y="1059777"/>
                </a:cubicBezTo>
                <a:cubicBezTo>
                  <a:pt x="3822911" y="1018324"/>
                  <a:pt x="3828398" y="964070"/>
                  <a:pt x="3828398" y="897014"/>
                </a:cubicBezTo>
                <a:cubicBezTo>
                  <a:pt x="3828398" y="829348"/>
                  <a:pt x="3822758" y="774484"/>
                  <a:pt x="3811481" y="732422"/>
                </a:cubicBezTo>
                <a:cubicBezTo>
                  <a:pt x="3800203" y="690359"/>
                  <a:pt x="3783592" y="657441"/>
                  <a:pt x="3761646" y="633666"/>
                </a:cubicBezTo>
                <a:cubicBezTo>
                  <a:pt x="3739700" y="609892"/>
                  <a:pt x="3712421" y="593890"/>
                  <a:pt x="3679807" y="585660"/>
                </a:cubicBezTo>
                <a:cubicBezTo>
                  <a:pt x="3647194" y="577431"/>
                  <a:pt x="3609856" y="573316"/>
                  <a:pt x="3567793" y="573316"/>
                </a:cubicBezTo>
                <a:close/>
                <a:moveTo>
                  <a:pt x="3035079" y="570573"/>
                </a:moveTo>
                <a:cubicBezTo>
                  <a:pt x="2999113" y="570573"/>
                  <a:pt x="2966499" y="574383"/>
                  <a:pt x="2937239" y="582003"/>
                </a:cubicBezTo>
                <a:cubicBezTo>
                  <a:pt x="2907978" y="589623"/>
                  <a:pt x="2882984" y="605168"/>
                  <a:pt x="2862258" y="628637"/>
                </a:cubicBezTo>
                <a:cubicBezTo>
                  <a:pt x="2841531" y="652107"/>
                  <a:pt x="2825377" y="685482"/>
                  <a:pt x="2813794" y="728764"/>
                </a:cubicBezTo>
                <a:cubicBezTo>
                  <a:pt x="2802212" y="772046"/>
                  <a:pt x="2796421" y="829043"/>
                  <a:pt x="2796421" y="899757"/>
                </a:cubicBezTo>
                <a:cubicBezTo>
                  <a:pt x="2796421" y="970470"/>
                  <a:pt x="2802212" y="1027468"/>
                  <a:pt x="2813794" y="1070750"/>
                </a:cubicBezTo>
                <a:cubicBezTo>
                  <a:pt x="2825377" y="1114031"/>
                  <a:pt x="2841531" y="1147407"/>
                  <a:pt x="2862258" y="1170876"/>
                </a:cubicBezTo>
                <a:cubicBezTo>
                  <a:pt x="2882984" y="1194346"/>
                  <a:pt x="2907978" y="1209891"/>
                  <a:pt x="2937239" y="1217511"/>
                </a:cubicBezTo>
                <a:cubicBezTo>
                  <a:pt x="2966499" y="1225131"/>
                  <a:pt x="2999113" y="1228941"/>
                  <a:pt x="3035079" y="1228941"/>
                </a:cubicBezTo>
                <a:cubicBezTo>
                  <a:pt x="3070436" y="1228941"/>
                  <a:pt x="3102897" y="1225131"/>
                  <a:pt x="3132463" y="1217511"/>
                </a:cubicBezTo>
                <a:cubicBezTo>
                  <a:pt x="3162029" y="1209891"/>
                  <a:pt x="3187174" y="1194346"/>
                  <a:pt x="3207901" y="1170876"/>
                </a:cubicBezTo>
                <a:cubicBezTo>
                  <a:pt x="3228627" y="1147407"/>
                  <a:pt x="3244782" y="1114031"/>
                  <a:pt x="3256364" y="1070750"/>
                </a:cubicBezTo>
                <a:cubicBezTo>
                  <a:pt x="3267946" y="1027468"/>
                  <a:pt x="3273738" y="970470"/>
                  <a:pt x="3273738" y="899757"/>
                </a:cubicBezTo>
                <a:cubicBezTo>
                  <a:pt x="3273738" y="829043"/>
                  <a:pt x="3267946" y="772046"/>
                  <a:pt x="3256364" y="728764"/>
                </a:cubicBezTo>
                <a:cubicBezTo>
                  <a:pt x="3244782" y="685482"/>
                  <a:pt x="3228627" y="652107"/>
                  <a:pt x="3207901" y="628637"/>
                </a:cubicBezTo>
                <a:cubicBezTo>
                  <a:pt x="3187174" y="605168"/>
                  <a:pt x="3162029" y="589623"/>
                  <a:pt x="3132463" y="582003"/>
                </a:cubicBezTo>
                <a:cubicBezTo>
                  <a:pt x="3102897" y="574383"/>
                  <a:pt x="3070436" y="570573"/>
                  <a:pt x="3035079" y="570573"/>
                </a:cubicBezTo>
                <a:close/>
                <a:moveTo>
                  <a:pt x="3423609" y="25"/>
                </a:moveTo>
                <a:cubicBezTo>
                  <a:pt x="3879707" y="-1349"/>
                  <a:pt x="4338950" y="53332"/>
                  <a:pt x="4773754" y="166423"/>
                </a:cubicBezTo>
                <a:cubicBezTo>
                  <a:pt x="6997027" y="744689"/>
                  <a:pt x="7592254" y="2521309"/>
                  <a:pt x="5923451" y="3598010"/>
                </a:cubicBezTo>
                <a:lnTo>
                  <a:pt x="5248754" y="3935488"/>
                </a:lnTo>
                <a:cubicBezTo>
                  <a:pt x="4197488" y="4337326"/>
                  <a:pt x="2878332" y="4359566"/>
                  <a:pt x="1793208" y="3993745"/>
                </a:cubicBezTo>
                <a:cubicBezTo>
                  <a:pt x="-367245" y="3265405"/>
                  <a:pt x="-627864" y="1410926"/>
                  <a:pt x="1297033" y="463128"/>
                </a:cubicBezTo>
                <a:cubicBezTo>
                  <a:pt x="1912018" y="160316"/>
                  <a:pt x="2663446" y="2316"/>
                  <a:pt x="3423609" y="25"/>
                </a:cubicBezTo>
                <a:close/>
              </a:path>
            </a:pathLst>
          </a:custGeom>
          <a:solidFill>
            <a:srgbClr val="678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A42610-AB0A-4972-66A0-D6E34D706B95}"/>
              </a:ext>
            </a:extLst>
          </p:cNvPr>
          <p:cNvSpPr txBox="1"/>
          <p:nvPr/>
        </p:nvSpPr>
        <p:spPr>
          <a:xfrm>
            <a:off x="376943" y="4460368"/>
            <a:ext cx="5203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97581"/>
                </a:solidFill>
                <a:latin typeface="Dosis" panose="02010303020202060003" pitchFamily="2" charset="0"/>
              </a:rPr>
              <a:t>Merancang</a:t>
            </a:r>
            <a:r>
              <a:rPr lang="en-US" sz="3200" b="1" dirty="0">
                <a:solidFill>
                  <a:srgbClr val="597581"/>
                </a:solidFill>
                <a:latin typeface="Dosis" panose="02010303020202060003" pitchFamily="2" charset="0"/>
              </a:rPr>
              <a:t> </a:t>
            </a:r>
            <a:r>
              <a:rPr lang="en-US" sz="3200" b="1" dirty="0" err="1">
                <a:solidFill>
                  <a:srgbClr val="597581"/>
                </a:solidFill>
                <a:latin typeface="Dosis" panose="02010303020202060003" pitchFamily="2" charset="0"/>
              </a:rPr>
              <a:t>Projek</a:t>
            </a:r>
            <a:r>
              <a:rPr lang="en-US" sz="3200" b="1" dirty="0">
                <a:solidFill>
                  <a:srgbClr val="597581"/>
                </a:solidFill>
                <a:latin typeface="Dosis" panose="02010303020202060003" pitchFamily="2" charset="0"/>
              </a:rPr>
              <a:t>/</a:t>
            </a:r>
            <a:r>
              <a:rPr lang="en-US" sz="3200" b="1" dirty="0" err="1">
                <a:solidFill>
                  <a:srgbClr val="597581"/>
                </a:solidFill>
                <a:latin typeface="Dosis" panose="02010303020202060003" pitchFamily="2" charset="0"/>
              </a:rPr>
              <a:t>Kegiatan</a:t>
            </a:r>
            <a:r>
              <a:rPr lang="en-US" sz="3200" b="1" dirty="0">
                <a:solidFill>
                  <a:srgbClr val="597581"/>
                </a:solidFill>
                <a:latin typeface="Dosis" panose="02010303020202060003" pitchFamily="2" charset="0"/>
              </a:rPr>
              <a:t> yang </a:t>
            </a:r>
            <a:r>
              <a:rPr lang="en-US" sz="3200" b="1" dirty="0" err="1">
                <a:solidFill>
                  <a:srgbClr val="597581"/>
                </a:solidFill>
                <a:latin typeface="Dosis" panose="02010303020202060003" pitchFamily="2" charset="0"/>
              </a:rPr>
              <a:t>Mendukung</a:t>
            </a:r>
            <a:r>
              <a:rPr lang="en-US" sz="3200" b="1" dirty="0">
                <a:solidFill>
                  <a:srgbClr val="597581"/>
                </a:solidFill>
                <a:latin typeface="Dosis" panose="02010303020202060003" pitchFamily="2" charset="0"/>
              </a:rPr>
              <a:t> </a:t>
            </a:r>
            <a:r>
              <a:rPr lang="en-US" sz="3200" b="1" dirty="0" err="1">
                <a:solidFill>
                  <a:srgbClr val="597581"/>
                </a:solidFill>
                <a:latin typeface="Dosis" panose="02010303020202060003" pitchFamily="2" charset="0"/>
              </a:rPr>
              <a:t>Prinsip</a:t>
            </a:r>
            <a:r>
              <a:rPr lang="en-US" sz="3200" b="1" dirty="0">
                <a:solidFill>
                  <a:srgbClr val="597581"/>
                </a:solidFill>
                <a:latin typeface="Dosis" panose="02010303020202060003" pitchFamily="2" charset="0"/>
              </a:rPr>
              <a:t> Kimia Hijau</a:t>
            </a:r>
            <a:endParaRPr lang="id-ID" sz="3200" b="1" dirty="0">
              <a:solidFill>
                <a:srgbClr val="597581"/>
              </a:solidFill>
              <a:latin typeface="Dosis" panose="02010303020202060003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3FE0E7-B03A-BDD6-C8B0-4209048A38D9}"/>
              </a:ext>
            </a:extLst>
          </p:cNvPr>
          <p:cNvGrpSpPr/>
          <p:nvPr/>
        </p:nvGrpSpPr>
        <p:grpSpPr>
          <a:xfrm>
            <a:off x="3131952" y="6463489"/>
            <a:ext cx="5928096" cy="383878"/>
            <a:chOff x="2799906" y="6474122"/>
            <a:chExt cx="5928096" cy="3838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6C80B7-3C3A-279D-C406-344961BD1D15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12" name="Picture 11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300F37E4-D738-5424-2138-41C4B4DB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758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BE5E77-2997-A054-1791-20EE06525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75D2C0C-4D60-C599-5918-4C8F1F36B768}"/>
              </a:ext>
            </a:extLst>
          </p:cNvPr>
          <p:cNvGrpSpPr/>
          <p:nvPr/>
        </p:nvGrpSpPr>
        <p:grpSpPr>
          <a:xfrm>
            <a:off x="258639" y="77574"/>
            <a:ext cx="2136790" cy="2287818"/>
            <a:chOff x="5925879" y="4088219"/>
            <a:chExt cx="2136790" cy="2287818"/>
          </a:xfrm>
        </p:grpSpPr>
        <p:pic>
          <p:nvPicPr>
            <p:cNvPr id="22" name="Picture 21" descr="A person looking at a globe&#10;&#10;Description automatically generated">
              <a:extLst>
                <a:ext uri="{FF2B5EF4-FFF2-40B4-BE49-F238E27FC236}">
                  <a16:creationId xmlns:a16="http://schemas.microsoft.com/office/drawing/2014/main" id="{68FFF7FB-8F28-7219-52FB-391A6949A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879" y="4088219"/>
              <a:ext cx="2136790" cy="213679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8E631F-A922-4D09-490C-AA3CF3733FFC}"/>
                </a:ext>
              </a:extLst>
            </p:cNvPr>
            <p:cNvSpPr txBox="1"/>
            <p:nvPr/>
          </p:nvSpPr>
          <p:spPr>
            <a:xfrm>
              <a:off x="5925879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1 - EXPLORE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7819EFF-FEED-21CB-7A4F-529D5E4AE911}"/>
              </a:ext>
            </a:extLst>
          </p:cNvPr>
          <p:cNvSpPr txBox="1"/>
          <p:nvPr/>
        </p:nvSpPr>
        <p:spPr>
          <a:xfrm>
            <a:off x="2225662" y="513747"/>
            <a:ext cx="947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i-FI" sz="24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Kita mulai dari </a:t>
            </a:r>
            <a:r>
              <a:rPr lang="fi-FI" sz="2800" b="1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”Apa permasalahan/isunya?</a:t>
            </a:r>
            <a:r>
              <a:rPr lang="fi-FI" sz="2800" b="1" dirty="0"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endParaRPr lang="fi-FI" sz="2800" b="1" dirty="0">
              <a:effectLst/>
              <a:latin typeface="Poppins" panose="00000500000000000000" pitchFamily="2" charset="0"/>
              <a:ea typeface="Arial Narrow" panose="020B0606020202030204" pitchFamily="34" charset="0"/>
              <a:cs typeface="Poppins" panose="00000500000000000000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E49D7F-A239-7D7B-073A-2519C552A446}"/>
              </a:ext>
            </a:extLst>
          </p:cNvPr>
          <p:cNvCxnSpPr/>
          <p:nvPr/>
        </p:nvCxnSpPr>
        <p:spPr>
          <a:xfrm>
            <a:off x="4692060" y="1087265"/>
            <a:ext cx="5320811" cy="0"/>
          </a:xfrm>
          <a:prstGeom prst="line">
            <a:avLst/>
          </a:prstGeom>
          <a:ln w="7620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5BEAEF-0EFC-2D9E-2EAE-8073B5EE3DCA}"/>
              </a:ext>
            </a:extLst>
          </p:cNvPr>
          <p:cNvGrpSpPr/>
          <p:nvPr/>
        </p:nvGrpSpPr>
        <p:grpSpPr>
          <a:xfrm>
            <a:off x="2377719" y="1348913"/>
            <a:ext cx="4848443" cy="1136695"/>
            <a:chOff x="446567" y="2579167"/>
            <a:chExt cx="4848443" cy="113669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9A4DB49-1499-980B-3970-85E3521B91D8}"/>
                </a:ext>
              </a:extLst>
            </p:cNvPr>
            <p:cNvSpPr/>
            <p:nvPr/>
          </p:nvSpPr>
          <p:spPr>
            <a:xfrm>
              <a:off x="520991" y="2644273"/>
              <a:ext cx="4774019" cy="10715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7099381-B0DA-988D-B541-3374C41BED8B}"/>
                </a:ext>
              </a:extLst>
            </p:cNvPr>
            <p:cNvSpPr/>
            <p:nvPr/>
          </p:nvSpPr>
          <p:spPr>
            <a:xfrm>
              <a:off x="446567" y="2579167"/>
              <a:ext cx="4774019" cy="1071589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C8C910-1A00-96A1-9985-8B32D2F56BBC}"/>
                </a:ext>
              </a:extLst>
            </p:cNvPr>
            <p:cNvSpPr txBox="1"/>
            <p:nvPr/>
          </p:nvSpPr>
          <p:spPr>
            <a:xfrm>
              <a:off x="595422" y="2699462"/>
              <a:ext cx="44763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Permasalahan</a:t>
              </a:r>
              <a:r>
                <a:rPr lang="en-US" sz="2400" b="1" dirty="0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 mana yang </a:t>
              </a:r>
              <a:r>
                <a:rPr lang="en-US" sz="2400" b="1" dirty="0" err="1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akan</a:t>
              </a:r>
              <a:r>
                <a:rPr lang="en-US" sz="2400" b="1" dirty="0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menjadi</a:t>
              </a:r>
              <a:r>
                <a:rPr lang="en-US" sz="2400" b="1" dirty="0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fokus</a:t>
              </a:r>
              <a:r>
                <a:rPr lang="en-US" sz="2400" b="1" dirty="0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penanganan</a:t>
              </a:r>
              <a:r>
                <a:rPr lang="en-US" sz="2400" b="1" dirty="0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kamu</a:t>
              </a:r>
              <a:r>
                <a:rPr lang="en-US" sz="2400" b="1" dirty="0">
                  <a:latin typeface="Dosis" panose="02010303020202060003" pitchFamily="2" charset="0"/>
                  <a:ea typeface="Arial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E249A0-C679-C48B-27AA-B205DE2EFBC2}"/>
              </a:ext>
            </a:extLst>
          </p:cNvPr>
          <p:cNvSpPr txBox="1"/>
          <p:nvPr/>
        </p:nvSpPr>
        <p:spPr>
          <a:xfrm>
            <a:off x="392440" y="2586834"/>
            <a:ext cx="6833722" cy="1114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 err="1">
                <a:latin typeface="Dosis" panose="02010303020202060003" pitchFamily="2" charset="0"/>
                <a:cs typeface="Arial"/>
                <a:sym typeface="Arial"/>
              </a:rPr>
              <a:t>Misalnya</a:t>
            </a:r>
            <a:r>
              <a:rPr lang="en-US" sz="2000" dirty="0">
                <a:latin typeface="Dosis" panose="02010303020202060003" pitchFamily="2" charset="0"/>
                <a:cs typeface="Arial"/>
                <a:sym typeface="Arial"/>
              </a:rPr>
              <a:t>, </a:t>
            </a:r>
            <a:r>
              <a:rPr lang="en-US" sz="2000" b="1" dirty="0" err="1">
                <a:latin typeface="Dosis" panose="02010303020202060003" pitchFamily="2" charset="0"/>
                <a:cs typeface="Arial"/>
                <a:sym typeface="Arial"/>
              </a:rPr>
              <a:t>permasalahan</a:t>
            </a:r>
            <a:r>
              <a:rPr lang="en-US" sz="2000" b="1" dirty="0"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b="1" dirty="0" err="1">
                <a:latin typeface="Dosis" panose="02010303020202060003" pitchFamily="2" charset="0"/>
                <a:cs typeface="Arial"/>
                <a:sym typeface="Arial"/>
              </a:rPr>
              <a:t>limbah</a:t>
            </a:r>
            <a:r>
              <a:rPr lang="en-US" sz="2000" b="1" dirty="0"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b="1" dirty="0" err="1">
                <a:latin typeface="Dosis" panose="02010303020202060003" pitchFamily="2" charset="0"/>
                <a:cs typeface="Arial"/>
                <a:sym typeface="Arial"/>
              </a:rPr>
              <a:t>plastik</a:t>
            </a:r>
            <a:r>
              <a:rPr lang="en-US" sz="2000" b="1" dirty="0">
                <a:latin typeface="Dosis" panose="02010303020202060003" pitchFamily="2" charset="0"/>
                <a:cs typeface="Arial"/>
                <a:sym typeface="Arial"/>
              </a:rPr>
              <a:t> yang </a:t>
            </a:r>
            <a:r>
              <a:rPr lang="en-US" sz="2000" b="1" dirty="0" err="1">
                <a:latin typeface="Dosis" panose="02010303020202060003" pitchFamily="2" charset="0"/>
                <a:cs typeface="Arial"/>
                <a:sym typeface="Arial"/>
              </a:rPr>
              <a:t>mencemari</a:t>
            </a:r>
            <a:r>
              <a:rPr lang="en-US" sz="2000" b="1" dirty="0">
                <a:latin typeface="Dosis" panose="02010303020202060003" pitchFamily="2" charset="0"/>
                <a:cs typeface="Arial"/>
                <a:sym typeface="Arial"/>
              </a:rPr>
              <a:t> air, </a:t>
            </a:r>
            <a:r>
              <a:rPr lang="en-US" sz="2000" b="1" dirty="0" err="1">
                <a:latin typeface="Dosis" panose="02010303020202060003" pitchFamily="2" charset="0"/>
                <a:cs typeface="Arial"/>
                <a:sym typeface="Arial"/>
              </a:rPr>
              <a:t>tanah</a:t>
            </a:r>
            <a:r>
              <a:rPr lang="en-US" sz="2000" b="1" dirty="0">
                <a:latin typeface="Dosis" panose="02010303020202060003" pitchFamily="2" charset="0"/>
                <a:cs typeface="Arial"/>
                <a:sym typeface="Arial"/>
              </a:rPr>
              <a:t>, </a:t>
            </a:r>
            <a:r>
              <a:rPr lang="en-US" sz="2000" b="1" dirty="0" err="1">
                <a:latin typeface="Dosis" panose="02010303020202060003" pitchFamily="2" charset="0"/>
                <a:cs typeface="Arial"/>
                <a:sym typeface="Arial"/>
              </a:rPr>
              <a:t>bahkan</a:t>
            </a:r>
            <a:r>
              <a:rPr lang="en-US" sz="2000" b="1" dirty="0"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b="1" dirty="0" err="1">
                <a:latin typeface="Dosis" panose="02010303020202060003" pitchFamily="2" charset="0"/>
                <a:cs typeface="Arial"/>
                <a:sym typeface="Arial"/>
              </a:rPr>
              <a:t>udara</a:t>
            </a:r>
            <a:r>
              <a:rPr lang="en-US" sz="2000" dirty="0"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hal</a:t>
            </a:r>
            <a:r>
              <a:rPr lang="en-US" sz="2000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ini</a:t>
            </a:r>
            <a:r>
              <a:rPr lang="en-US" sz="2000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tidak</a:t>
            </a:r>
            <a:r>
              <a:rPr lang="en-US" sz="2000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sejalan</a:t>
            </a:r>
            <a:r>
              <a:rPr lang="en-US" sz="2000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 dengan </a:t>
            </a:r>
            <a:r>
              <a:rPr lang="en-US" sz="2000" dirty="0" err="1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prinsip</a:t>
            </a:r>
            <a:r>
              <a:rPr lang="en-US" sz="2000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kimia</a:t>
            </a:r>
            <a:r>
              <a:rPr lang="en-US" sz="2000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hijau</a:t>
            </a:r>
            <a:r>
              <a:rPr lang="en-US" sz="2000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#1 </a:t>
            </a:r>
            <a:r>
              <a:rPr lang="en-US" sz="2000" b="1" dirty="0" err="1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Mencegah</a:t>
            </a:r>
            <a:r>
              <a:rPr lang="en-US" sz="2000" b="1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Limbah</a:t>
            </a:r>
            <a:r>
              <a:rPr lang="en-US" sz="2000" dirty="0">
                <a:solidFill>
                  <a:srgbClr val="FF0000"/>
                </a:solidFill>
                <a:latin typeface="Dosis" panose="02010303020202060003" pitchFamily="2" charset="0"/>
                <a:cs typeface="Arial"/>
                <a:sym typeface="Arial"/>
              </a:rPr>
              <a:t>)</a:t>
            </a:r>
            <a:endParaRPr lang="id-ID" sz="20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pic>
        <p:nvPicPr>
          <p:cNvPr id="2050" name="Picture 2" descr="Sampah Plastik, Daur Ulang atau Ancaman Lingkungan?">
            <a:extLst>
              <a:ext uri="{FF2B5EF4-FFF2-40B4-BE49-F238E27FC236}">
                <a16:creationId xmlns:a16="http://schemas.microsoft.com/office/drawing/2014/main" id="{05BA74E9-2F00-FD68-D66D-CB7B0014A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7"/>
          <a:stretch/>
        </p:blipFill>
        <p:spPr bwMode="auto">
          <a:xfrm>
            <a:off x="7559748" y="1359081"/>
            <a:ext cx="4019107" cy="231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15000" endPos="15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74E7C3-5AE8-9B61-EDD6-D6791A30C10C}"/>
              </a:ext>
            </a:extLst>
          </p:cNvPr>
          <p:cNvSpPr txBox="1"/>
          <p:nvPr/>
        </p:nvSpPr>
        <p:spPr>
          <a:xfrm>
            <a:off x="448391" y="3943554"/>
            <a:ext cx="111304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Susunlah</a:t>
            </a:r>
            <a:r>
              <a:rPr lang="en-US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b="1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pemikiran</a:t>
            </a:r>
            <a:r>
              <a:rPr lang="en-US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b="1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kamu</a:t>
            </a:r>
            <a:r>
              <a:rPr lang="en-US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dengan </a:t>
            </a:r>
            <a:r>
              <a:rPr lang="en-US" b="1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mengacu</a:t>
            </a:r>
            <a:r>
              <a:rPr lang="en-US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pada </a:t>
            </a:r>
            <a:r>
              <a:rPr lang="en-US" b="1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panduan</a:t>
            </a:r>
            <a:r>
              <a:rPr lang="en-US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b="1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berikut</a:t>
            </a:r>
            <a:r>
              <a:rPr lang="en-US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:</a:t>
            </a:r>
            <a:endParaRPr lang="en-ID" kern="100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Mulai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dengan kata-kata </a:t>
            </a:r>
            <a:r>
              <a:rPr lang="en-US" kern="100" dirty="0" err="1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ini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: </a:t>
            </a:r>
            <a:r>
              <a:rPr lang="en-US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“</a:t>
            </a:r>
            <a:r>
              <a:rPr lang="en-US" b="1" kern="100" dirty="0" err="1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</a:t>
            </a:r>
            <a:r>
              <a:rPr lang="en-US" b="1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agaimana</a:t>
            </a:r>
            <a:r>
              <a:rPr lang="en-US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</a:t>
            </a:r>
            <a:r>
              <a:rPr lang="en-US" b="1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kita</a:t>
            </a:r>
            <a:r>
              <a:rPr lang="en-US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b="1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dapat</a:t>
            </a:r>
            <a:r>
              <a:rPr lang="en-US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…?”</a:t>
            </a:r>
            <a:endParaRPr lang="en-ID" b="1" kern="100" dirty="0"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Masalah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mana yang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akan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menjadi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fokus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(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lihat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fenomena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di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sekitarmu</a:t>
            </a:r>
            <a:r>
              <a:rPr lang="en-US" kern="100" dirty="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atau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dari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berita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)?</a:t>
            </a:r>
            <a:endParaRPr lang="en-ID" kern="100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Apa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yang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ingin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kamu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capai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perubahan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positif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seperti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apa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yang </a:t>
            </a:r>
            <a:r>
              <a:rPr lang="en-US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diinginkan</a:t>
            </a:r>
            <a:r>
              <a:rPr lang="en-US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?</a:t>
            </a:r>
            <a:endParaRPr lang="en-ID" kern="100" dirty="0"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US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Secara</a:t>
            </a:r>
            <a:r>
              <a:rPr lang="en-US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umum</a:t>
            </a:r>
            <a:r>
              <a:rPr lang="en-US" dirty="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</a:t>
            </a:r>
            <a:r>
              <a:rPr lang="en-US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upayakan</a:t>
            </a:r>
            <a:r>
              <a:rPr lang="en-US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agar </a:t>
            </a:r>
            <a:r>
              <a:rPr lang="en-US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jangan</a:t>
            </a:r>
            <a:r>
              <a:rPr lang="en-US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terpaku</a:t>
            </a:r>
            <a:r>
              <a:rPr lang="en-US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pada </a:t>
            </a:r>
            <a:r>
              <a:rPr lang="en-US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sebuah</a:t>
            </a:r>
            <a:r>
              <a:rPr lang="en-US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solusi</a:t>
            </a:r>
            <a:r>
              <a:rPr lang="en-US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tertentu</a:t>
            </a:r>
            <a:endParaRPr lang="id-ID" b="1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" name="Picture 4" descr="Link - Free seo and web icons">
            <a:hlinkClick r:id="rId5"/>
            <a:extLst>
              <a:ext uri="{FF2B5EF4-FFF2-40B4-BE49-F238E27FC236}">
                <a16:creationId xmlns:a16="http://schemas.microsoft.com/office/drawing/2014/main" id="{28F7F776-974D-D5D0-B2D2-B110C8E3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361" y="1414019"/>
            <a:ext cx="542049" cy="5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yellow arrow pointing up&#10;&#10;Description automatically generated">
            <a:extLst>
              <a:ext uri="{FF2B5EF4-FFF2-40B4-BE49-F238E27FC236}">
                <a16:creationId xmlns:a16="http://schemas.microsoft.com/office/drawing/2014/main" id="{3D5B1567-451E-9904-1DE3-DD3C2A714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25" y="2682149"/>
            <a:ext cx="1418735" cy="8982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AA0BC5-D9E1-37CA-147D-1F960E49AC59}"/>
              </a:ext>
            </a:extLst>
          </p:cNvPr>
          <p:cNvGrpSpPr/>
          <p:nvPr/>
        </p:nvGrpSpPr>
        <p:grpSpPr>
          <a:xfrm>
            <a:off x="3131952" y="6463489"/>
            <a:ext cx="5928096" cy="383878"/>
            <a:chOff x="2799906" y="6474122"/>
            <a:chExt cx="5928096" cy="38387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35751D-8849-AE2C-CD1B-153FE661C117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8" name="Picture 7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13B72912-A9BB-DB8C-1ABE-0D311D522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3215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E9F83-9962-550D-A702-C74BC7896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F7E2ACE-80B9-C589-8CEC-4B3E3957BBBF}"/>
              </a:ext>
            </a:extLst>
          </p:cNvPr>
          <p:cNvGrpSpPr/>
          <p:nvPr/>
        </p:nvGrpSpPr>
        <p:grpSpPr>
          <a:xfrm>
            <a:off x="3131952" y="6463489"/>
            <a:ext cx="5928096" cy="383878"/>
            <a:chOff x="2799906" y="6474122"/>
            <a:chExt cx="5928096" cy="38387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420E02-3221-4965-EC82-2BEC4F5657C9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10" name="Picture 9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58E5DC0C-21E2-F630-B952-F29084CC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  <p:pic>
        <p:nvPicPr>
          <p:cNvPr id="3" name="Picture 2" descr="A child with a quote box&#10;&#10;Description automatically generated with medium confidence">
            <a:extLst>
              <a:ext uri="{FF2B5EF4-FFF2-40B4-BE49-F238E27FC236}">
                <a16:creationId xmlns:a16="http://schemas.microsoft.com/office/drawing/2014/main" id="{3AEB21D4-9477-2BD0-5D64-714485551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34884" r="60669"/>
          <a:stretch/>
        </p:blipFill>
        <p:spPr>
          <a:xfrm>
            <a:off x="415814" y="2383502"/>
            <a:ext cx="3958587" cy="389369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2E924E0-A464-2539-D62C-60979012C4E8}"/>
              </a:ext>
            </a:extLst>
          </p:cNvPr>
          <p:cNvGrpSpPr/>
          <p:nvPr/>
        </p:nvGrpSpPr>
        <p:grpSpPr>
          <a:xfrm>
            <a:off x="460149" y="578287"/>
            <a:ext cx="3444950" cy="2488017"/>
            <a:chOff x="595425" y="185179"/>
            <a:chExt cx="3444950" cy="2488017"/>
          </a:xfrm>
        </p:grpSpPr>
        <p:pic>
          <p:nvPicPr>
            <p:cNvPr id="4" name="Picture 3" descr="A child with a quote box&#10;&#10;Description automatically generated with medium confidence">
              <a:extLst>
                <a:ext uri="{FF2B5EF4-FFF2-40B4-BE49-F238E27FC236}">
                  <a16:creationId xmlns:a16="http://schemas.microsoft.com/office/drawing/2014/main" id="{8CAA86E7-5870-3F08-A13C-C7519E1E7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73" t="32093" r="34157" b="33798"/>
            <a:stretch/>
          </p:blipFill>
          <p:spPr>
            <a:xfrm>
              <a:off x="595425" y="185179"/>
              <a:ext cx="3444950" cy="2488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393715-E478-1BA6-EF78-692C6489A8DA}"/>
                </a:ext>
              </a:extLst>
            </p:cNvPr>
            <p:cNvSpPr txBox="1"/>
            <p:nvPr/>
          </p:nvSpPr>
          <p:spPr>
            <a:xfrm>
              <a:off x="792128" y="515940"/>
              <a:ext cx="30515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PERNYATAAN PERMASALAHAN</a:t>
              </a:r>
            </a:p>
            <a:p>
              <a:pPr algn="ctr"/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Script MT Bold" panose="03040602040607080904" pitchFamily="66" charset="0"/>
                </a:rPr>
                <a:t>(Design Problem Statement)</a:t>
              </a:r>
              <a:endParaRPr lang="id-ID" sz="2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F089DF-39FF-2F65-F367-6E6BE93F5BED}"/>
              </a:ext>
            </a:extLst>
          </p:cNvPr>
          <p:cNvSpPr/>
          <p:nvPr/>
        </p:nvSpPr>
        <p:spPr>
          <a:xfrm>
            <a:off x="4497577" y="494361"/>
            <a:ext cx="2711303" cy="935665"/>
          </a:xfrm>
          <a:prstGeom prst="roundRect">
            <a:avLst/>
          </a:prstGeom>
          <a:solidFill>
            <a:srgbClr val="FFE288"/>
          </a:solidFill>
          <a:ln>
            <a:solidFill>
              <a:srgbClr val="5F41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en-US" sz="12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4" name="Picture 1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CFA9C62-5958-3DF2-DB06-4CCE8FF959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48544" r="3808"/>
          <a:stretch/>
        </p:blipFill>
        <p:spPr>
          <a:xfrm>
            <a:off x="7400263" y="349903"/>
            <a:ext cx="4136064" cy="131809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DA41E1A-D4BC-066E-8FEA-4A400589BC26}"/>
              </a:ext>
            </a:extLst>
          </p:cNvPr>
          <p:cNvSpPr/>
          <p:nvPr/>
        </p:nvSpPr>
        <p:spPr>
          <a:xfrm>
            <a:off x="4497577" y="1919135"/>
            <a:ext cx="2711303" cy="935665"/>
          </a:xfrm>
          <a:prstGeom prst="roundRect">
            <a:avLst/>
          </a:prstGeom>
          <a:solidFill>
            <a:srgbClr val="FFE288"/>
          </a:solidFill>
          <a:ln>
            <a:solidFill>
              <a:srgbClr val="5F41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en-US" sz="12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7" name="Picture 16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D61BB9B-39AF-49D3-FA54-E79184FFA6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48544" r="3808"/>
          <a:stretch/>
        </p:blipFill>
        <p:spPr>
          <a:xfrm>
            <a:off x="7400263" y="1822295"/>
            <a:ext cx="4136064" cy="131809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4C8CA13-6032-9F04-887F-3B4D51E1DF90}"/>
              </a:ext>
            </a:extLst>
          </p:cNvPr>
          <p:cNvSpPr/>
          <p:nvPr/>
        </p:nvSpPr>
        <p:spPr>
          <a:xfrm>
            <a:off x="4497577" y="3369555"/>
            <a:ext cx="2711303" cy="1038292"/>
          </a:xfrm>
          <a:prstGeom prst="roundRect">
            <a:avLst/>
          </a:prstGeom>
          <a:solidFill>
            <a:srgbClr val="FFE288"/>
          </a:solidFill>
          <a:ln>
            <a:solidFill>
              <a:srgbClr val="5F41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en-US" sz="12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9" name="Picture 1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66251E1-357F-1120-1CEF-2BAFFFE38D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48544" r="3808"/>
          <a:stretch/>
        </p:blipFill>
        <p:spPr>
          <a:xfrm>
            <a:off x="7400263" y="3294687"/>
            <a:ext cx="4136064" cy="147351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F77917C-F38A-9058-28D3-94B1712D2B40}"/>
              </a:ext>
            </a:extLst>
          </p:cNvPr>
          <p:cNvSpPr/>
          <p:nvPr/>
        </p:nvSpPr>
        <p:spPr>
          <a:xfrm>
            <a:off x="5018565" y="4869437"/>
            <a:ext cx="6049928" cy="1038292"/>
          </a:xfrm>
          <a:prstGeom prst="roundRect">
            <a:avLst/>
          </a:prstGeom>
          <a:solidFill>
            <a:srgbClr val="FFE288"/>
          </a:solidFill>
          <a:ln>
            <a:solidFill>
              <a:srgbClr val="5F41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2000"/>
              </a:lnSpc>
            </a:pPr>
            <a:r>
              <a:rPr lang="en-US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Rumusan</a:t>
            </a:r>
            <a:r>
              <a:rPr lang="en-US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Masalah</a:t>
            </a:r>
            <a:r>
              <a:rPr lang="en-US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:</a:t>
            </a:r>
            <a:endParaRPr lang="en-US" sz="1200" b="1" i="0" u="none" strike="noStrike" cap="none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00E31F-3199-A0AB-A812-1425F078CB63}"/>
              </a:ext>
            </a:extLst>
          </p:cNvPr>
          <p:cNvSpPr txBox="1"/>
          <p:nvPr/>
        </p:nvSpPr>
        <p:spPr>
          <a:xfrm>
            <a:off x="4497578" y="535757"/>
            <a:ext cx="2711302" cy="842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fi-FI" sz="1600" b="1" dirty="0">
                <a:solidFill>
                  <a:schemeClr val="accent6">
                    <a:lumMod val="75000"/>
                  </a:schemeClr>
                </a:solidFill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Apa permasalahan/ isunya?</a:t>
            </a:r>
            <a:r>
              <a:rPr lang="en-US" sz="1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(</a:t>
            </a:r>
            <a:r>
              <a:rPr lang="en-US" sz="12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tidak</a:t>
            </a:r>
            <a:r>
              <a:rPr lang="en-US" sz="12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sesuai</a:t>
            </a:r>
            <a:r>
              <a:rPr lang="en-US" sz="12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dengan </a:t>
            </a:r>
            <a:r>
              <a:rPr lang="en-US" sz="12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Prinsip</a:t>
            </a:r>
            <a:r>
              <a:rPr lang="en-US" sz="12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Kimia Hijau)</a:t>
            </a:r>
            <a:endParaRPr lang="en-US" sz="1100" b="1" i="0" u="none" strike="noStrike" cap="none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BF3842-2E41-14EE-602C-E66D56E97180}"/>
              </a:ext>
            </a:extLst>
          </p:cNvPr>
          <p:cNvSpPr txBox="1"/>
          <p:nvPr/>
        </p:nvSpPr>
        <p:spPr>
          <a:xfrm>
            <a:off x="4652625" y="2069217"/>
            <a:ext cx="2376376" cy="63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16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Apa</a:t>
            </a:r>
            <a:r>
              <a:rPr lang="en-US" sz="1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tujuan</a:t>
            </a:r>
            <a:r>
              <a:rPr lang="en-US" sz="1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yang </a:t>
            </a:r>
            <a:r>
              <a:rPr lang="en-US" sz="16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ingin</a:t>
            </a:r>
            <a:r>
              <a:rPr lang="en-US" sz="1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dicapai</a:t>
            </a:r>
            <a:r>
              <a:rPr lang="en-US" sz="1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?</a:t>
            </a:r>
            <a:endParaRPr lang="en-US" sz="1100" b="1" i="0" u="none" strike="noStrike" cap="none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E7B15E-ED50-5F92-0902-E78AE8275A4B}"/>
              </a:ext>
            </a:extLst>
          </p:cNvPr>
          <p:cNvSpPr txBox="1"/>
          <p:nvPr/>
        </p:nvSpPr>
        <p:spPr>
          <a:xfrm>
            <a:off x="4458583" y="3569099"/>
            <a:ext cx="2806992" cy="63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16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Siapa</a:t>
            </a:r>
            <a:r>
              <a:rPr lang="en-US" sz="1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yang </a:t>
            </a:r>
            <a:r>
              <a:rPr lang="en-US" sz="16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akan</a:t>
            </a:r>
            <a:r>
              <a:rPr lang="en-US" sz="1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menerima</a:t>
            </a:r>
            <a:r>
              <a:rPr lang="en-US" sz="1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manfaatnya</a:t>
            </a:r>
            <a:r>
              <a:rPr lang="en-US" sz="1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?</a:t>
            </a:r>
            <a:endParaRPr lang="en-US" sz="1100" b="1" i="0" u="none" strike="noStrike" cap="none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6D8430-6901-A843-FEDD-C17023555631}"/>
              </a:ext>
            </a:extLst>
          </p:cNvPr>
          <p:cNvSpPr txBox="1"/>
          <p:nvPr/>
        </p:nvSpPr>
        <p:spPr>
          <a:xfrm>
            <a:off x="7561819" y="612938"/>
            <a:ext cx="3812947" cy="709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Air Sungai …..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tercemar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limbah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plastik</a:t>
            </a:r>
            <a:endParaRPr lang="id-ID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579ED67-82A4-06DF-05F6-AD7FBC8FB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573" y="389914"/>
            <a:ext cx="1526951" cy="56692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0E9702A-3B00-7C03-0039-5783B02B1BFD}"/>
              </a:ext>
            </a:extLst>
          </p:cNvPr>
          <p:cNvSpPr txBox="1"/>
          <p:nvPr/>
        </p:nvSpPr>
        <p:spPr>
          <a:xfrm>
            <a:off x="7747890" y="2111196"/>
            <a:ext cx="3440807" cy="68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Air Sungai ….. yang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bersih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dan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bebas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dari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sampah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plastik</a:t>
            </a:r>
            <a:endParaRPr lang="id-ID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D2C89A-3F29-7F10-52D6-1CB7C8C89F23}"/>
              </a:ext>
            </a:extLst>
          </p:cNvPr>
          <p:cNvSpPr txBox="1"/>
          <p:nvPr/>
        </p:nvSpPr>
        <p:spPr>
          <a:xfrm>
            <a:off x="7419459" y="3575221"/>
            <a:ext cx="409884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Seluruh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Masyarakat Indonesia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n-US" sz="1400" dirty="0" err="1">
                <a:latin typeface="Poppins" panose="00000500000000000000" pitchFamily="2" charset="0"/>
                <a:cs typeface="Poppins" panose="00000500000000000000" pitchFamily="2" charset="0"/>
              </a:rPr>
              <a:t>kamu</a:t>
            </a: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 juga </a:t>
            </a:r>
            <a:r>
              <a:rPr lang="en-US" sz="1400" dirty="0" err="1">
                <a:latin typeface="Poppins" panose="00000500000000000000" pitchFamily="2" charset="0"/>
                <a:cs typeface="Poppins" panose="00000500000000000000" pitchFamily="2" charset="0"/>
              </a:rPr>
              <a:t>bisa</a:t>
            </a: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latin typeface="Poppins" panose="00000500000000000000" pitchFamily="2" charset="0"/>
                <a:cs typeface="Poppins" panose="00000500000000000000" pitchFamily="2" charset="0"/>
              </a:rPr>
              <a:t>menuliskan</a:t>
            </a: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latin typeface="Poppins" panose="00000500000000000000" pitchFamily="2" charset="0"/>
                <a:cs typeface="Poppins" panose="00000500000000000000" pitchFamily="2" charset="0"/>
              </a:rPr>
              <a:t>satu</a:t>
            </a: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latin typeface="Poppins" panose="00000500000000000000" pitchFamily="2" charset="0"/>
                <a:cs typeface="Poppins" panose="00000500000000000000" pitchFamily="2" charset="0"/>
              </a:rPr>
              <a:t>daerah</a:t>
            </a: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1400" dirty="0" err="1">
                <a:latin typeface="Poppins" panose="00000500000000000000" pitchFamily="2" charset="0"/>
                <a:cs typeface="Poppins" panose="00000500000000000000" pitchFamily="2" charset="0"/>
              </a:rPr>
              <a:t>komunitas</a:t>
            </a: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 yang </a:t>
            </a:r>
            <a:r>
              <a:rPr lang="en-US" sz="1400" dirty="0" err="1">
                <a:latin typeface="Poppins" panose="00000500000000000000" pitchFamily="2" charset="0"/>
                <a:cs typeface="Poppins" panose="00000500000000000000" pitchFamily="2" charset="0"/>
              </a:rPr>
              <a:t>lebih</a:t>
            </a: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latin typeface="Poppins" panose="00000500000000000000" pitchFamily="2" charset="0"/>
                <a:cs typeface="Poppins" panose="00000500000000000000" pitchFamily="2" charset="0"/>
              </a:rPr>
              <a:t>spesifik</a:t>
            </a: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id-ID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1FD175-5C2B-8A2B-E4C8-C37F3F7B74C6}"/>
              </a:ext>
            </a:extLst>
          </p:cNvPr>
          <p:cNvSpPr txBox="1"/>
          <p:nvPr/>
        </p:nvSpPr>
        <p:spPr>
          <a:xfrm>
            <a:off x="5055779" y="5253719"/>
            <a:ext cx="597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Bagaimana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kita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dapat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mengontrol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mengelola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penggunaan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plastik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agar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tidak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latin typeface="Poppins" panose="00000500000000000000" pitchFamily="2" charset="0"/>
                <a:cs typeface="Poppins" panose="00000500000000000000" pitchFamily="2" charset="0"/>
              </a:rPr>
              <a:t>mencemari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Sungai …..? </a:t>
            </a:r>
            <a:endParaRPr lang="id-ID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1" name="Picture 4" descr="Link - Free seo and web icons">
            <a:hlinkClick r:id="rId7"/>
            <a:extLst>
              <a:ext uri="{FF2B5EF4-FFF2-40B4-BE49-F238E27FC236}">
                <a16:creationId xmlns:a16="http://schemas.microsoft.com/office/drawing/2014/main" id="{EBEBB844-0D65-ECA9-B203-7E9065BE1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22" y="770873"/>
            <a:ext cx="542049" cy="5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BC06FCA1-7E3E-3485-9EFE-A0CBE695F5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4250" y="771342"/>
            <a:ext cx="492371" cy="370983"/>
          </a:xfrm>
          <a:prstGeom prst="rect">
            <a:avLst/>
          </a:prstGeom>
        </p:spPr>
      </p:pic>
      <p:pic>
        <p:nvPicPr>
          <p:cNvPr id="11" name="Picture 10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A4ACE697-24E2-2736-0FE1-5FB95883A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9587" y="2228411"/>
            <a:ext cx="492371" cy="370983"/>
          </a:xfrm>
          <a:prstGeom prst="rect">
            <a:avLst/>
          </a:prstGeom>
        </p:spPr>
      </p:pic>
      <p:pic>
        <p:nvPicPr>
          <p:cNvPr id="12" name="Picture 11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A763B8EE-3F10-E58E-C2B5-1F878455F7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8790" y="3647954"/>
            <a:ext cx="492371" cy="3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144A80-7817-52B2-D191-44AF2F79A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4E5271-617D-E026-F3E8-12A4A56FF8E7}"/>
              </a:ext>
            </a:extLst>
          </p:cNvPr>
          <p:cNvGrpSpPr/>
          <p:nvPr/>
        </p:nvGrpSpPr>
        <p:grpSpPr>
          <a:xfrm>
            <a:off x="258639" y="77574"/>
            <a:ext cx="2136790" cy="2287818"/>
            <a:chOff x="5925879" y="4088219"/>
            <a:chExt cx="2136790" cy="2287818"/>
          </a:xfrm>
        </p:grpSpPr>
        <p:pic>
          <p:nvPicPr>
            <p:cNvPr id="7" name="Picture 6" descr="A person looking at a globe&#10;&#10;Description automatically generated">
              <a:extLst>
                <a:ext uri="{FF2B5EF4-FFF2-40B4-BE49-F238E27FC236}">
                  <a16:creationId xmlns:a16="http://schemas.microsoft.com/office/drawing/2014/main" id="{48EEA0F8-ADD0-8BD7-5BF1-BB88D63E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879" y="4088219"/>
              <a:ext cx="2136790" cy="21367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C77BF3-6BB4-2AAC-083D-AE403ACA3411}"/>
                </a:ext>
              </a:extLst>
            </p:cNvPr>
            <p:cNvSpPr txBox="1"/>
            <p:nvPr/>
          </p:nvSpPr>
          <p:spPr>
            <a:xfrm>
              <a:off x="5925879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1 - EXPLORE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3780A95-BCBE-B34B-1971-C3B772CC6049}"/>
              </a:ext>
            </a:extLst>
          </p:cNvPr>
          <p:cNvSpPr txBox="1"/>
          <p:nvPr/>
        </p:nvSpPr>
        <p:spPr>
          <a:xfrm>
            <a:off x="2225662" y="513747"/>
            <a:ext cx="947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i-FI" sz="24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Lalu </a:t>
            </a:r>
            <a:r>
              <a:rPr lang="fi-FI" sz="24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fi-FI" sz="2800" b="1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r>
              <a:rPr lang="fi-FI" sz="2800" b="1" dirty="0">
                <a:effectLst/>
                <a:latin typeface="Tahoma" panose="020B0604030504040204" pitchFamily="34" charset="0"/>
                <a:ea typeface="Arial Narrow" panose="020B0606020202030204" pitchFamily="34" charset="0"/>
              </a:rPr>
              <a:t>Apa penyebab timbulnya permasalahan?</a:t>
            </a:r>
            <a:r>
              <a:rPr lang="fi-FI" sz="2800" b="1" dirty="0"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endParaRPr lang="fi-FI" sz="2800" b="1" dirty="0">
              <a:effectLst/>
              <a:latin typeface="Poppins" panose="00000500000000000000" pitchFamily="2" charset="0"/>
              <a:ea typeface="Arial Narrow" panose="020B0606020202030204" pitchFamily="34" charset="0"/>
              <a:cs typeface="Poppins" panose="000005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99631-274B-3117-4932-614E572FC864}"/>
              </a:ext>
            </a:extLst>
          </p:cNvPr>
          <p:cNvCxnSpPr>
            <a:cxnSpLocks/>
          </p:cNvCxnSpPr>
          <p:nvPr/>
        </p:nvCxnSpPr>
        <p:spPr>
          <a:xfrm>
            <a:off x="3402411" y="1087280"/>
            <a:ext cx="7570382" cy="0"/>
          </a:xfrm>
          <a:prstGeom prst="line">
            <a:avLst/>
          </a:prstGeom>
          <a:ln w="7620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53ED11-78F5-395F-A0E0-5320EBAF7A60}"/>
              </a:ext>
            </a:extLst>
          </p:cNvPr>
          <p:cNvGrpSpPr/>
          <p:nvPr/>
        </p:nvGrpSpPr>
        <p:grpSpPr>
          <a:xfrm>
            <a:off x="463856" y="2557867"/>
            <a:ext cx="3932451" cy="3452022"/>
            <a:chOff x="421327" y="2417154"/>
            <a:chExt cx="3694620" cy="345202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AE3D4FD-8067-8AD8-03B9-745B3BF8675F}"/>
                </a:ext>
              </a:extLst>
            </p:cNvPr>
            <p:cNvSpPr/>
            <p:nvPr/>
          </p:nvSpPr>
          <p:spPr>
            <a:xfrm>
              <a:off x="521992" y="2512852"/>
              <a:ext cx="3593955" cy="335632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FDF8EC2-35ED-6BEE-7F2D-5DB3621212E0}"/>
                </a:ext>
              </a:extLst>
            </p:cNvPr>
            <p:cNvSpPr/>
            <p:nvPr/>
          </p:nvSpPr>
          <p:spPr>
            <a:xfrm>
              <a:off x="421327" y="2417154"/>
              <a:ext cx="3593955" cy="3356325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DC1DE3B-D10F-7771-C4B8-D4E68D838C88}"/>
                </a:ext>
              </a:extLst>
            </p:cNvPr>
            <p:cNvSpPr txBox="1"/>
            <p:nvPr/>
          </p:nvSpPr>
          <p:spPr>
            <a:xfrm>
              <a:off x="546692" y="2650610"/>
              <a:ext cx="3493290" cy="2919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arenR"/>
              </a:pPr>
              <a:r>
                <a:rPr lang="fi-FI" sz="22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Daftarkan faktor-faktor (berupa kata benda/frasa dan spesifik) yang dapat menyebabkan/</a:t>
              </a:r>
            </a:p>
            <a:p>
              <a:pPr marL="361950">
                <a:lnSpc>
                  <a:spcPct val="120000"/>
                </a:lnSpc>
              </a:pPr>
              <a:r>
                <a:rPr lang="fi-FI" sz="22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memengaruhi timbulnya masalah tersebut!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BE2F31-03BF-FE9E-127D-DC4C1DFF5DE2}"/>
              </a:ext>
            </a:extLst>
          </p:cNvPr>
          <p:cNvGrpSpPr/>
          <p:nvPr/>
        </p:nvGrpSpPr>
        <p:grpSpPr>
          <a:xfrm>
            <a:off x="4919234" y="1694092"/>
            <a:ext cx="1678442" cy="1128443"/>
            <a:chOff x="4336955" y="4365313"/>
            <a:chExt cx="1678442" cy="1128443"/>
          </a:xfrm>
        </p:grpSpPr>
        <p:pic>
          <p:nvPicPr>
            <p:cNvPr id="26" name="Google Shape;1803;p83" descr="Picture 58">
              <a:extLst>
                <a:ext uri="{FF2B5EF4-FFF2-40B4-BE49-F238E27FC236}">
                  <a16:creationId xmlns:a16="http://schemas.microsoft.com/office/drawing/2014/main" id="{E85AF38D-3AC8-6F08-89D2-C8D5C26D7B3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87F24-255D-5162-FF53-CD1B13D5D961}"/>
                </a:ext>
              </a:extLst>
            </p:cNvPr>
            <p:cNvSpPr txBox="1"/>
            <p:nvPr/>
          </p:nvSpPr>
          <p:spPr>
            <a:xfrm>
              <a:off x="4459200" y="4535806"/>
              <a:ext cx="1426882" cy="79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BIAYA PRODUKSI PLASTIK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B420D52-91BE-22ED-FA6E-C6AA25D5E662}"/>
              </a:ext>
            </a:extLst>
          </p:cNvPr>
          <p:cNvGrpSpPr/>
          <p:nvPr/>
        </p:nvGrpSpPr>
        <p:grpSpPr>
          <a:xfrm>
            <a:off x="4917288" y="3139386"/>
            <a:ext cx="1678442" cy="1128443"/>
            <a:chOff x="4336955" y="4365313"/>
            <a:chExt cx="1678442" cy="1128443"/>
          </a:xfrm>
        </p:grpSpPr>
        <p:pic>
          <p:nvPicPr>
            <p:cNvPr id="36" name="Google Shape;1803;p83" descr="Picture 58">
              <a:extLst>
                <a:ext uri="{FF2B5EF4-FFF2-40B4-BE49-F238E27FC236}">
                  <a16:creationId xmlns:a16="http://schemas.microsoft.com/office/drawing/2014/main" id="{D503FB64-01F4-E2E3-D183-F182FBABCB2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5AC019-A8D8-4E44-7C43-5B9E5EA5A317}"/>
                </a:ext>
              </a:extLst>
            </p:cNvPr>
            <p:cNvSpPr txBox="1"/>
            <p:nvPr/>
          </p:nvSpPr>
          <p:spPr>
            <a:xfrm>
              <a:off x="4447486" y="4474520"/>
              <a:ext cx="1426882" cy="79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PRODUKSI PLASTIK SEKALI PAKAI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BCAF21-5712-C804-C711-AEB22304B588}"/>
              </a:ext>
            </a:extLst>
          </p:cNvPr>
          <p:cNvGrpSpPr/>
          <p:nvPr/>
        </p:nvGrpSpPr>
        <p:grpSpPr>
          <a:xfrm>
            <a:off x="7113076" y="1731685"/>
            <a:ext cx="1678442" cy="1128443"/>
            <a:chOff x="4336955" y="4365313"/>
            <a:chExt cx="1678442" cy="1128443"/>
          </a:xfrm>
        </p:grpSpPr>
        <p:pic>
          <p:nvPicPr>
            <p:cNvPr id="62" name="Google Shape;1803;p83" descr="Picture 58">
              <a:extLst>
                <a:ext uri="{FF2B5EF4-FFF2-40B4-BE49-F238E27FC236}">
                  <a16:creationId xmlns:a16="http://schemas.microsoft.com/office/drawing/2014/main" id="{2138AD0E-0542-CEAD-4485-97008FA2A22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DA3E70B-5D92-4176-5208-6B3CB2696A55}"/>
                </a:ext>
              </a:extLst>
            </p:cNvPr>
            <p:cNvSpPr txBox="1"/>
            <p:nvPr/>
          </p:nvSpPr>
          <p:spPr>
            <a:xfrm>
              <a:off x="4459200" y="4417312"/>
              <a:ext cx="1426882" cy="103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PENGADAAN FASILITAS PENGOLAHAN SAMPAH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FC9F325-8F65-3549-7931-88605965D919}"/>
              </a:ext>
            </a:extLst>
          </p:cNvPr>
          <p:cNvGrpSpPr/>
          <p:nvPr/>
        </p:nvGrpSpPr>
        <p:grpSpPr>
          <a:xfrm>
            <a:off x="9369864" y="1731684"/>
            <a:ext cx="1678442" cy="1128443"/>
            <a:chOff x="4336955" y="4365313"/>
            <a:chExt cx="1678442" cy="1128443"/>
          </a:xfrm>
        </p:grpSpPr>
        <p:pic>
          <p:nvPicPr>
            <p:cNvPr id="83" name="Google Shape;1803;p83" descr="Picture 58">
              <a:extLst>
                <a:ext uri="{FF2B5EF4-FFF2-40B4-BE49-F238E27FC236}">
                  <a16:creationId xmlns:a16="http://schemas.microsoft.com/office/drawing/2014/main" id="{CB9D7526-F229-64F7-542C-6D89592E8C2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2B28CAC-51E2-5475-8B2B-CDF19169495C}"/>
                </a:ext>
              </a:extLst>
            </p:cNvPr>
            <p:cNvSpPr txBox="1"/>
            <p:nvPr/>
          </p:nvSpPr>
          <p:spPr>
            <a:xfrm>
              <a:off x="4459200" y="4654300"/>
              <a:ext cx="1426882" cy="557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PENGOLAHAN SAMPAH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9BF91E0-22F5-D7C4-0036-FDE48AE3CB46}"/>
              </a:ext>
            </a:extLst>
          </p:cNvPr>
          <p:cNvGrpSpPr/>
          <p:nvPr/>
        </p:nvGrpSpPr>
        <p:grpSpPr>
          <a:xfrm>
            <a:off x="7109541" y="3139385"/>
            <a:ext cx="1678442" cy="1128443"/>
            <a:chOff x="4336955" y="4365313"/>
            <a:chExt cx="1678442" cy="1128443"/>
          </a:xfrm>
        </p:grpSpPr>
        <p:pic>
          <p:nvPicPr>
            <p:cNvPr id="86" name="Google Shape;1803;p83" descr="Picture 58">
              <a:extLst>
                <a:ext uri="{FF2B5EF4-FFF2-40B4-BE49-F238E27FC236}">
                  <a16:creationId xmlns:a16="http://schemas.microsoft.com/office/drawing/2014/main" id="{3A1C492D-50F4-3D5C-D424-9282227A036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6E6E0C4-FD93-37E8-A434-9E409DF5763D}"/>
                </a:ext>
              </a:extLst>
            </p:cNvPr>
            <p:cNvSpPr txBox="1"/>
            <p:nvPr/>
          </p:nvSpPr>
          <p:spPr>
            <a:xfrm>
              <a:off x="4459200" y="4654300"/>
              <a:ext cx="1426882" cy="557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KESADARAN/ KEPEDULIAN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500B489-E4F1-396B-D318-FB3733BD5ED2}"/>
              </a:ext>
            </a:extLst>
          </p:cNvPr>
          <p:cNvGrpSpPr/>
          <p:nvPr/>
        </p:nvGrpSpPr>
        <p:grpSpPr>
          <a:xfrm>
            <a:off x="7113076" y="4636086"/>
            <a:ext cx="1678442" cy="1128443"/>
            <a:chOff x="4336955" y="4365313"/>
            <a:chExt cx="1678442" cy="1128443"/>
          </a:xfrm>
        </p:grpSpPr>
        <p:pic>
          <p:nvPicPr>
            <p:cNvPr id="89" name="Google Shape;1803;p83" descr="Picture 58">
              <a:extLst>
                <a:ext uri="{FF2B5EF4-FFF2-40B4-BE49-F238E27FC236}">
                  <a16:creationId xmlns:a16="http://schemas.microsoft.com/office/drawing/2014/main" id="{94B4E2F2-BE9D-9CCB-5519-6825B4E00C8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03C3E7E-DF0C-0153-516A-ACB94F8DAECE}"/>
                </a:ext>
              </a:extLst>
            </p:cNvPr>
            <p:cNvSpPr txBox="1"/>
            <p:nvPr/>
          </p:nvSpPr>
          <p:spPr>
            <a:xfrm>
              <a:off x="4459200" y="4654300"/>
              <a:ext cx="1426882" cy="557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PENEGAKAN HUKUM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D5968BD-855E-D57B-3A64-1E4F3E42AC05}"/>
              </a:ext>
            </a:extLst>
          </p:cNvPr>
          <p:cNvGrpSpPr/>
          <p:nvPr/>
        </p:nvGrpSpPr>
        <p:grpSpPr>
          <a:xfrm>
            <a:off x="9366329" y="3124796"/>
            <a:ext cx="1678442" cy="1128443"/>
            <a:chOff x="4336955" y="4365313"/>
            <a:chExt cx="1678442" cy="1128443"/>
          </a:xfrm>
        </p:grpSpPr>
        <p:pic>
          <p:nvPicPr>
            <p:cNvPr id="92" name="Google Shape;1803;p83" descr="Picture 58">
              <a:extLst>
                <a:ext uri="{FF2B5EF4-FFF2-40B4-BE49-F238E27FC236}">
                  <a16:creationId xmlns:a16="http://schemas.microsoft.com/office/drawing/2014/main" id="{F5D052DF-A32C-A4E1-6921-FF70369EA34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93B83C2-3A58-0A98-9A3A-2B0FA59404C0}"/>
                </a:ext>
              </a:extLst>
            </p:cNvPr>
            <p:cNvSpPr txBox="1"/>
            <p:nvPr/>
          </p:nvSpPr>
          <p:spPr>
            <a:xfrm>
              <a:off x="4406620" y="4562097"/>
              <a:ext cx="1556197" cy="79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PENGGUNAAN PLASTIK SEKALI PAKAI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0C2BB8E-C46B-1899-8536-B9356C649E77}"/>
              </a:ext>
            </a:extLst>
          </p:cNvPr>
          <p:cNvGrpSpPr/>
          <p:nvPr/>
        </p:nvGrpSpPr>
        <p:grpSpPr>
          <a:xfrm>
            <a:off x="4917288" y="4636086"/>
            <a:ext cx="1678442" cy="1128443"/>
            <a:chOff x="4336955" y="4365313"/>
            <a:chExt cx="1678442" cy="1128443"/>
          </a:xfrm>
        </p:grpSpPr>
        <p:pic>
          <p:nvPicPr>
            <p:cNvPr id="95" name="Google Shape;1803;p83" descr="Picture 58">
              <a:extLst>
                <a:ext uri="{FF2B5EF4-FFF2-40B4-BE49-F238E27FC236}">
                  <a16:creationId xmlns:a16="http://schemas.microsoft.com/office/drawing/2014/main" id="{A21DBFFE-3A44-C400-7B8A-45A2F53AAC4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263D61E-DB85-56FD-3769-17B49A4F0D2D}"/>
                </a:ext>
              </a:extLst>
            </p:cNvPr>
            <p:cNvSpPr txBox="1"/>
            <p:nvPr/>
          </p:nvSpPr>
          <p:spPr>
            <a:xfrm>
              <a:off x="4718985" y="4650868"/>
              <a:ext cx="883883" cy="557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DAYA BELI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C3815748-3589-3520-4291-C8D10B495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115" y="1674955"/>
            <a:ext cx="1526951" cy="56692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D7BE09DE-F6C3-3FC4-8168-81C033EA5003}"/>
              </a:ext>
            </a:extLst>
          </p:cNvPr>
          <p:cNvGrpSpPr/>
          <p:nvPr/>
        </p:nvGrpSpPr>
        <p:grpSpPr>
          <a:xfrm>
            <a:off x="9366329" y="4636086"/>
            <a:ext cx="1678442" cy="1128443"/>
            <a:chOff x="4336955" y="4365313"/>
            <a:chExt cx="1678442" cy="1128443"/>
          </a:xfrm>
        </p:grpSpPr>
        <p:pic>
          <p:nvPicPr>
            <p:cNvPr id="99" name="Google Shape;1803;p83" descr="Picture 58">
              <a:extLst>
                <a:ext uri="{FF2B5EF4-FFF2-40B4-BE49-F238E27FC236}">
                  <a16:creationId xmlns:a16="http://schemas.microsoft.com/office/drawing/2014/main" id="{7D21F48F-2443-B79C-1234-26EDCAF313F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A8CF9D1-8AEC-43C3-A519-A9984872FB07}"/>
                </a:ext>
              </a:extLst>
            </p:cNvPr>
            <p:cNvSpPr txBox="1"/>
            <p:nvPr/>
          </p:nvSpPr>
          <p:spPr>
            <a:xfrm>
              <a:off x="4437933" y="4547970"/>
              <a:ext cx="1556197" cy="79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PEMBUANGAN SAMPAH KE SUNGAI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B33C585-6A45-60CC-6BCC-EB419EA58357}"/>
              </a:ext>
            </a:extLst>
          </p:cNvPr>
          <p:cNvGrpSpPr/>
          <p:nvPr/>
        </p:nvGrpSpPr>
        <p:grpSpPr>
          <a:xfrm>
            <a:off x="3131952" y="6463489"/>
            <a:ext cx="5928096" cy="383878"/>
            <a:chOff x="2799906" y="6474122"/>
            <a:chExt cx="5928096" cy="383878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F3188B2-24D0-6235-5F52-61071A35CE53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103" name="Picture 102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6BF4B4D8-DD1B-3C42-4914-ED3DF038B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59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2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C5952-24FF-2823-1B89-4C06C6A40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B303AF-7492-422C-559B-C0F810C48F9C}"/>
              </a:ext>
            </a:extLst>
          </p:cNvPr>
          <p:cNvGrpSpPr/>
          <p:nvPr/>
        </p:nvGrpSpPr>
        <p:grpSpPr>
          <a:xfrm>
            <a:off x="258639" y="77574"/>
            <a:ext cx="2136790" cy="2287818"/>
            <a:chOff x="5925879" y="4088219"/>
            <a:chExt cx="2136790" cy="2287818"/>
          </a:xfrm>
        </p:grpSpPr>
        <p:pic>
          <p:nvPicPr>
            <p:cNvPr id="7" name="Picture 6" descr="A person looking at a globe&#10;&#10;Description automatically generated">
              <a:extLst>
                <a:ext uri="{FF2B5EF4-FFF2-40B4-BE49-F238E27FC236}">
                  <a16:creationId xmlns:a16="http://schemas.microsoft.com/office/drawing/2014/main" id="{BBB7FE58-0D74-0F31-57F8-D04D22DEE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879" y="4088219"/>
              <a:ext cx="2136790" cy="21367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EFD4BD-2CCC-3FBF-584D-07140476E645}"/>
                </a:ext>
              </a:extLst>
            </p:cNvPr>
            <p:cNvSpPr txBox="1"/>
            <p:nvPr/>
          </p:nvSpPr>
          <p:spPr>
            <a:xfrm>
              <a:off x="5925879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1 - EXPLORE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AF0ECF-EA55-C036-2DFF-9A46AFAFE143}"/>
              </a:ext>
            </a:extLst>
          </p:cNvPr>
          <p:cNvSpPr txBox="1"/>
          <p:nvPr/>
        </p:nvSpPr>
        <p:spPr>
          <a:xfrm>
            <a:off x="2225662" y="513747"/>
            <a:ext cx="804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i-FI" sz="2800" b="1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r>
              <a:rPr lang="fi-FI" sz="2800" b="1" dirty="0">
                <a:effectLst/>
                <a:latin typeface="Tahoma" panose="020B0604030504040204" pitchFamily="34" charset="0"/>
                <a:ea typeface="Arial Narrow" panose="020B0606020202030204" pitchFamily="34" charset="0"/>
              </a:rPr>
              <a:t>Apa penyebab timbulnya permasalahan?</a:t>
            </a:r>
            <a:r>
              <a:rPr lang="fi-FI" sz="2800" b="1" dirty="0"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endParaRPr lang="fi-FI" sz="2800" b="1" dirty="0">
              <a:effectLst/>
              <a:latin typeface="Poppins" panose="00000500000000000000" pitchFamily="2" charset="0"/>
              <a:ea typeface="Arial Narrow" panose="020B0606020202030204" pitchFamily="34" charset="0"/>
              <a:cs typeface="Poppins" panose="000005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1C0A40-58CF-9AA3-0216-A6BEA1010090}"/>
              </a:ext>
            </a:extLst>
          </p:cNvPr>
          <p:cNvCxnSpPr>
            <a:cxnSpLocks/>
          </p:cNvCxnSpPr>
          <p:nvPr/>
        </p:nvCxnSpPr>
        <p:spPr>
          <a:xfrm>
            <a:off x="2339162" y="1087280"/>
            <a:ext cx="7570382" cy="0"/>
          </a:xfrm>
          <a:prstGeom prst="line">
            <a:avLst/>
          </a:prstGeom>
          <a:ln w="7620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CFA614F-DD30-4E25-F0D9-CE4F7DE5B7B1}"/>
              </a:ext>
            </a:extLst>
          </p:cNvPr>
          <p:cNvGrpSpPr/>
          <p:nvPr/>
        </p:nvGrpSpPr>
        <p:grpSpPr>
          <a:xfrm>
            <a:off x="463857" y="2557867"/>
            <a:ext cx="3805998" cy="3598582"/>
            <a:chOff x="421327" y="2417154"/>
            <a:chExt cx="3805998" cy="35985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83F14ED-16EB-67CE-1E29-26142635FBFE}"/>
                </a:ext>
              </a:extLst>
            </p:cNvPr>
            <p:cNvSpPr/>
            <p:nvPr/>
          </p:nvSpPr>
          <p:spPr>
            <a:xfrm>
              <a:off x="521992" y="2512852"/>
              <a:ext cx="3705333" cy="35028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374C75E-0008-0124-686B-ED07622B8BCF}"/>
                </a:ext>
              </a:extLst>
            </p:cNvPr>
            <p:cNvSpPr/>
            <p:nvPr/>
          </p:nvSpPr>
          <p:spPr>
            <a:xfrm>
              <a:off x="421327" y="2417154"/>
              <a:ext cx="3705333" cy="3502885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62E92D-F059-271B-A128-7AB686C09F39}"/>
                </a:ext>
              </a:extLst>
            </p:cNvPr>
            <p:cNvSpPr txBox="1"/>
            <p:nvPr/>
          </p:nvSpPr>
          <p:spPr>
            <a:xfrm>
              <a:off x="555120" y="2605590"/>
              <a:ext cx="3572768" cy="3223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arenR" startAt="2"/>
              </a:pPr>
              <a:r>
                <a:rPr lang="fi-FI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Kaitkan hubungan antar faktor (sebab – akibat) sebanyak-banyaknya!</a:t>
              </a:r>
            </a:p>
            <a:p>
              <a:pPr marL="361950" indent="-36195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arenR" startAt="3"/>
              </a:pPr>
              <a:r>
                <a:rPr lang="fi-FI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Tarik garis panah untuk menunjukkan arah sebab dan akibat, kemudian gunakan plus (+)/minus (-) untuk menunjukkan mana yang meningkat &amp; menurun.</a:t>
              </a:r>
              <a:endParaRPr lang="fi-FI" dirty="0">
                <a:effectLst/>
                <a:latin typeface="Balsamiq Sans" panose="02000603000000000000" pitchFamily="2" charset="0"/>
                <a:ea typeface="Arial Narrow" panose="020B0606020202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06DAE9-6EB6-8852-5510-91273B764DD3}"/>
              </a:ext>
            </a:extLst>
          </p:cNvPr>
          <p:cNvGrpSpPr/>
          <p:nvPr/>
        </p:nvGrpSpPr>
        <p:grpSpPr>
          <a:xfrm>
            <a:off x="4698448" y="1659101"/>
            <a:ext cx="1678442" cy="1128443"/>
            <a:chOff x="4336955" y="4365313"/>
            <a:chExt cx="1678442" cy="1128443"/>
          </a:xfrm>
        </p:grpSpPr>
        <p:pic>
          <p:nvPicPr>
            <p:cNvPr id="18" name="Google Shape;1803;p83" descr="Picture 58">
              <a:extLst>
                <a:ext uri="{FF2B5EF4-FFF2-40B4-BE49-F238E27FC236}">
                  <a16:creationId xmlns:a16="http://schemas.microsoft.com/office/drawing/2014/main" id="{6C7A6FB6-17DA-4D1A-A633-F012FF314BF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CA047E-2138-CAC4-52D9-B0840E894891}"/>
                </a:ext>
              </a:extLst>
            </p:cNvPr>
            <p:cNvSpPr txBox="1"/>
            <p:nvPr/>
          </p:nvSpPr>
          <p:spPr>
            <a:xfrm>
              <a:off x="4368439" y="4449211"/>
              <a:ext cx="1587111" cy="96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300" b="1" dirty="0">
                  <a:latin typeface="Poppins" panose="00000500000000000000" pitchFamily="2" charset="0"/>
                  <a:cs typeface="Poppins" panose="00000500000000000000" pitchFamily="2" charset="0"/>
                </a:rPr>
                <a:t>PENGADAAN FASILITAS/JASA PENGELOLAAN SAMPAH</a:t>
              </a:r>
              <a:endParaRPr lang="id-ID" sz="13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14E2C0-D945-2DCE-787E-C7CC383AAE53}"/>
              </a:ext>
            </a:extLst>
          </p:cNvPr>
          <p:cNvGrpSpPr/>
          <p:nvPr/>
        </p:nvGrpSpPr>
        <p:grpSpPr>
          <a:xfrm>
            <a:off x="9451253" y="1664613"/>
            <a:ext cx="1678442" cy="1128443"/>
            <a:chOff x="4336955" y="4365313"/>
            <a:chExt cx="1678442" cy="1128443"/>
          </a:xfrm>
        </p:grpSpPr>
        <p:pic>
          <p:nvPicPr>
            <p:cNvPr id="26" name="Google Shape;1803;p83" descr="Picture 58">
              <a:extLst>
                <a:ext uri="{FF2B5EF4-FFF2-40B4-BE49-F238E27FC236}">
                  <a16:creationId xmlns:a16="http://schemas.microsoft.com/office/drawing/2014/main" id="{8E51535F-9574-DA18-6E77-411D2A3557F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B6E379-104E-0211-A67F-CFA516799330}"/>
                </a:ext>
              </a:extLst>
            </p:cNvPr>
            <p:cNvSpPr txBox="1"/>
            <p:nvPr/>
          </p:nvSpPr>
          <p:spPr>
            <a:xfrm>
              <a:off x="4459200" y="4654300"/>
              <a:ext cx="1426882" cy="557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PENGOLAHAN SAMPAH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6FC1C6E-8534-7EB4-5FBE-D62C124799C2}"/>
              </a:ext>
            </a:extLst>
          </p:cNvPr>
          <p:cNvCxnSpPr>
            <a:cxnSpLocks/>
            <a:stCxn id="18" idx="3"/>
            <a:endCxn id="26" idx="1"/>
          </p:cNvCxnSpPr>
          <p:nvPr/>
        </p:nvCxnSpPr>
        <p:spPr>
          <a:xfrm>
            <a:off x="6376890" y="2223323"/>
            <a:ext cx="3074363" cy="55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290F94B-26BE-C20D-2204-9D76C4DDF5A2}"/>
              </a:ext>
            </a:extLst>
          </p:cNvPr>
          <p:cNvSpPr txBox="1"/>
          <p:nvPr/>
        </p:nvSpPr>
        <p:spPr>
          <a:xfrm>
            <a:off x="6352283" y="1761657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F9AEEC-46B5-1AE1-40FF-6E22F8BEA2A7}"/>
              </a:ext>
            </a:extLst>
          </p:cNvPr>
          <p:cNvSpPr txBox="1"/>
          <p:nvPr/>
        </p:nvSpPr>
        <p:spPr>
          <a:xfrm>
            <a:off x="9171523" y="1757119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C9C3ACC-14E3-EF69-6320-2726ACA45820}"/>
              </a:ext>
            </a:extLst>
          </p:cNvPr>
          <p:cNvGrpSpPr/>
          <p:nvPr/>
        </p:nvGrpSpPr>
        <p:grpSpPr>
          <a:xfrm>
            <a:off x="4698448" y="3940321"/>
            <a:ext cx="1678442" cy="1128443"/>
            <a:chOff x="4336955" y="4365313"/>
            <a:chExt cx="1678442" cy="1128443"/>
          </a:xfrm>
        </p:grpSpPr>
        <p:pic>
          <p:nvPicPr>
            <p:cNvPr id="42" name="Google Shape;1803;p83" descr="Picture 58">
              <a:extLst>
                <a:ext uri="{FF2B5EF4-FFF2-40B4-BE49-F238E27FC236}">
                  <a16:creationId xmlns:a16="http://schemas.microsoft.com/office/drawing/2014/main" id="{4D6C41F0-585F-6EDA-5B9A-9ACF99FAE60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2941BEC-663C-225C-8FF0-1EEBAEC57A2A}"/>
                </a:ext>
              </a:extLst>
            </p:cNvPr>
            <p:cNvSpPr txBox="1"/>
            <p:nvPr/>
          </p:nvSpPr>
          <p:spPr>
            <a:xfrm>
              <a:off x="4459200" y="4654300"/>
              <a:ext cx="1426882" cy="557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PENGOLAHAN SAMPAH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68EACDD-633C-FEC5-C42C-6567C38A8C4C}"/>
              </a:ext>
            </a:extLst>
          </p:cNvPr>
          <p:cNvSpPr txBox="1"/>
          <p:nvPr/>
        </p:nvSpPr>
        <p:spPr>
          <a:xfrm>
            <a:off x="4685559" y="2825546"/>
            <a:ext cx="6444136" cy="707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i-FI" sz="1700" dirty="0">
                <a:latin typeface="Balsamiq Sans" panose="02000603000000000000" pitchFamily="2" charset="0"/>
              </a:rPr>
              <a:t>Fasilitas/jasa pengelolaan sampah yang </a:t>
            </a:r>
            <a:r>
              <a:rPr lang="fi-FI" sz="1700" b="1" dirty="0">
                <a:solidFill>
                  <a:srgbClr val="FF0000"/>
                </a:solidFill>
                <a:latin typeface="Balsamiq Sans" panose="02000603000000000000" pitchFamily="2" charset="0"/>
              </a:rPr>
              <a:t>sedikit</a:t>
            </a:r>
            <a:r>
              <a:rPr lang="fi-FI" sz="1700" dirty="0">
                <a:latin typeface="Balsamiq Sans" panose="02000603000000000000" pitchFamily="2" charset="0"/>
              </a:rPr>
              <a:t> menyebabkan </a:t>
            </a:r>
            <a:r>
              <a:rPr lang="fi-FI" sz="1700" b="1" dirty="0">
                <a:solidFill>
                  <a:srgbClr val="FF0000"/>
                </a:solidFill>
                <a:latin typeface="Balsamiq Sans" panose="02000603000000000000" pitchFamily="2" charset="0"/>
              </a:rPr>
              <a:t>minimnya</a:t>
            </a:r>
            <a:r>
              <a:rPr lang="fi-FI" sz="1700" dirty="0">
                <a:latin typeface="Balsamiq Sans" panose="02000603000000000000" pitchFamily="2" charset="0"/>
              </a:rPr>
              <a:t> pengolahan sampah yang baik dan benar</a:t>
            </a:r>
            <a:endParaRPr lang="id-ID" sz="1700" dirty="0">
              <a:latin typeface="Balsamiq Sans" panose="02000603000000000000" pitchFamily="2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AE3E984-4AC9-5910-531F-F555AD7799E1}"/>
              </a:ext>
            </a:extLst>
          </p:cNvPr>
          <p:cNvCxnSpPr>
            <a:cxnSpLocks/>
            <a:stCxn id="42" idx="3"/>
            <a:endCxn id="87" idx="1"/>
          </p:cNvCxnSpPr>
          <p:nvPr/>
        </p:nvCxnSpPr>
        <p:spPr>
          <a:xfrm>
            <a:off x="6376890" y="4504543"/>
            <a:ext cx="3157631" cy="69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6A1CAC2-7DF0-FE0F-9DB5-5B37305CA32C}"/>
              </a:ext>
            </a:extLst>
          </p:cNvPr>
          <p:cNvGrpSpPr/>
          <p:nvPr/>
        </p:nvGrpSpPr>
        <p:grpSpPr>
          <a:xfrm>
            <a:off x="9486493" y="3957496"/>
            <a:ext cx="1678442" cy="1094094"/>
            <a:chOff x="4362903" y="4365314"/>
            <a:chExt cx="1678442" cy="875496"/>
          </a:xfrm>
        </p:grpSpPr>
        <p:pic>
          <p:nvPicPr>
            <p:cNvPr id="86" name="Google Shape;1803;p83" descr="Picture 58">
              <a:extLst>
                <a:ext uri="{FF2B5EF4-FFF2-40B4-BE49-F238E27FC236}">
                  <a16:creationId xmlns:a16="http://schemas.microsoft.com/office/drawing/2014/main" id="{5288268E-394D-06E4-40D9-78C02F8939D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62903" y="4365314"/>
              <a:ext cx="1678442" cy="875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C538552-6CB9-9EDF-F608-15002A7EEB0B}"/>
                </a:ext>
              </a:extLst>
            </p:cNvPr>
            <p:cNvSpPr txBox="1"/>
            <p:nvPr/>
          </p:nvSpPr>
          <p:spPr>
            <a:xfrm>
              <a:off x="4410931" y="4490782"/>
              <a:ext cx="1575921" cy="635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PEMBUANGAN SAMPAH KE SUNGAI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90613A36-9EF3-8091-9CE6-2B9A168276AA}"/>
              </a:ext>
            </a:extLst>
          </p:cNvPr>
          <p:cNvSpPr txBox="1"/>
          <p:nvPr/>
        </p:nvSpPr>
        <p:spPr>
          <a:xfrm>
            <a:off x="6376890" y="4080471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9B5C58E-3F1D-F102-44CD-A12D1A42DF74}"/>
              </a:ext>
            </a:extLst>
          </p:cNvPr>
          <p:cNvSpPr txBox="1"/>
          <p:nvPr/>
        </p:nvSpPr>
        <p:spPr>
          <a:xfrm>
            <a:off x="9219551" y="4080471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D421533-F704-E76A-444E-116880E9E51F}"/>
              </a:ext>
            </a:extLst>
          </p:cNvPr>
          <p:cNvSpPr txBox="1"/>
          <p:nvPr/>
        </p:nvSpPr>
        <p:spPr>
          <a:xfrm>
            <a:off x="4692003" y="5125506"/>
            <a:ext cx="6444136" cy="707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i-FI" sz="1700" b="1" dirty="0">
                <a:solidFill>
                  <a:srgbClr val="FF0000"/>
                </a:solidFill>
                <a:latin typeface="Balsamiq Sans" panose="02000603000000000000" pitchFamily="2" charset="0"/>
              </a:rPr>
              <a:t>Minimnya</a:t>
            </a:r>
            <a:r>
              <a:rPr lang="fi-FI" sz="1700" dirty="0">
                <a:latin typeface="Balsamiq Sans" panose="02000603000000000000" pitchFamily="2" charset="0"/>
              </a:rPr>
              <a:t> pengolahan sampah yang baik dan benar, seringkali </a:t>
            </a:r>
            <a:r>
              <a:rPr lang="fi-FI" sz="1700" b="1" dirty="0">
                <a:solidFill>
                  <a:srgbClr val="6671BF"/>
                </a:solidFill>
                <a:latin typeface="Balsamiq Sans" panose="02000603000000000000" pitchFamily="2" charset="0"/>
              </a:rPr>
              <a:t>meningkatkan</a:t>
            </a:r>
            <a:r>
              <a:rPr lang="fi-FI" sz="1700" dirty="0">
                <a:latin typeface="Balsamiq Sans" panose="02000603000000000000" pitchFamily="2" charset="0"/>
              </a:rPr>
              <a:t> pembuangan sampah sembarangan ke sungai</a:t>
            </a:r>
            <a:endParaRPr lang="id-ID" sz="1700" dirty="0">
              <a:latin typeface="Balsamiq Sans" panose="02000603000000000000" pitchFamily="2" charset="0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50FFE8EA-C25B-A0E6-3FFE-EC1C70ACF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115" y="1674955"/>
            <a:ext cx="1526951" cy="566920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CBD9BCD2-12E4-3258-565C-7531C4FFF84A}"/>
              </a:ext>
            </a:extLst>
          </p:cNvPr>
          <p:cNvGrpSpPr/>
          <p:nvPr/>
        </p:nvGrpSpPr>
        <p:grpSpPr>
          <a:xfrm>
            <a:off x="3131952" y="6463489"/>
            <a:ext cx="5928096" cy="383878"/>
            <a:chOff x="2799906" y="6474122"/>
            <a:chExt cx="5928096" cy="383878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9F5D9A6-B5E3-76F4-33CA-1F543D961951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95" name="Picture 94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E4FCDA58-75C5-5605-89E4-AB5A911B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980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1" grpId="0"/>
      <p:bldP spid="89" grpId="0"/>
      <p:bldP spid="90" grpId="0"/>
      <p:bldP spid="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A4AFF-02E0-2783-6862-F3B71DF91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E964AD-3402-2DCB-7684-E4A715B72308}"/>
              </a:ext>
            </a:extLst>
          </p:cNvPr>
          <p:cNvGrpSpPr/>
          <p:nvPr/>
        </p:nvGrpSpPr>
        <p:grpSpPr>
          <a:xfrm>
            <a:off x="258639" y="77574"/>
            <a:ext cx="2136790" cy="2287818"/>
            <a:chOff x="5925879" y="4088219"/>
            <a:chExt cx="2136790" cy="2287818"/>
          </a:xfrm>
        </p:grpSpPr>
        <p:pic>
          <p:nvPicPr>
            <p:cNvPr id="7" name="Picture 6" descr="A person looking at a globe&#10;&#10;Description automatically generated">
              <a:extLst>
                <a:ext uri="{FF2B5EF4-FFF2-40B4-BE49-F238E27FC236}">
                  <a16:creationId xmlns:a16="http://schemas.microsoft.com/office/drawing/2014/main" id="{78006A21-76DD-C814-2FC7-3C650EFF7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879" y="4088219"/>
              <a:ext cx="2136790" cy="21367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0A29A7-51CD-609C-930F-487A9F0726F6}"/>
                </a:ext>
              </a:extLst>
            </p:cNvPr>
            <p:cNvSpPr txBox="1"/>
            <p:nvPr/>
          </p:nvSpPr>
          <p:spPr>
            <a:xfrm>
              <a:off x="5925879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1 - EXPLORE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D21EDFE-9494-C4C5-C424-5C27602F1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115" y="1674955"/>
            <a:ext cx="1526951" cy="56692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183EEF5B-B5B1-E26D-7BA4-FF191CF1BB0F}"/>
              </a:ext>
            </a:extLst>
          </p:cNvPr>
          <p:cNvSpPr/>
          <p:nvPr/>
        </p:nvSpPr>
        <p:spPr>
          <a:xfrm>
            <a:off x="6070806" y="1292730"/>
            <a:ext cx="3836890" cy="37307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FFE4B0-547A-2A43-0638-CFDF1EB58708}"/>
              </a:ext>
            </a:extLst>
          </p:cNvPr>
          <p:cNvGrpSpPr/>
          <p:nvPr/>
        </p:nvGrpSpPr>
        <p:grpSpPr>
          <a:xfrm rot="180944">
            <a:off x="5084395" y="1443543"/>
            <a:ext cx="1320817" cy="1045998"/>
            <a:chOff x="4909532" y="1430673"/>
            <a:chExt cx="1320817" cy="1045998"/>
          </a:xfrm>
        </p:grpSpPr>
        <p:pic>
          <p:nvPicPr>
            <p:cNvPr id="43" name="Google Shape;1803;p83" descr="Picture 58">
              <a:extLst>
                <a:ext uri="{FF2B5EF4-FFF2-40B4-BE49-F238E27FC236}">
                  <a16:creationId xmlns:a16="http://schemas.microsoft.com/office/drawing/2014/main" id="{9E54F76F-F79B-8DF4-55F1-225E8C84793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09532" y="1430673"/>
              <a:ext cx="1320817" cy="1045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FD3A8E-C55E-BAB0-416C-F3FF9F14BCA9}"/>
                </a:ext>
              </a:extLst>
            </p:cNvPr>
            <p:cNvSpPr txBox="1"/>
            <p:nvPr/>
          </p:nvSpPr>
          <p:spPr>
            <a:xfrm>
              <a:off x="5051520" y="1677386"/>
              <a:ext cx="934302" cy="557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DAYA BELI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CD1DBA5-3085-4FD0-8B2F-729F5EABF8F4}"/>
              </a:ext>
            </a:extLst>
          </p:cNvPr>
          <p:cNvGrpSpPr/>
          <p:nvPr/>
        </p:nvGrpSpPr>
        <p:grpSpPr>
          <a:xfrm rot="21290045">
            <a:off x="4430815" y="2813464"/>
            <a:ext cx="1678442" cy="1355262"/>
            <a:chOff x="4336955" y="4365313"/>
            <a:chExt cx="1678442" cy="1128443"/>
          </a:xfrm>
        </p:grpSpPr>
        <p:pic>
          <p:nvPicPr>
            <p:cNvPr id="45" name="Google Shape;1803;p83" descr="Picture 58">
              <a:extLst>
                <a:ext uri="{FF2B5EF4-FFF2-40B4-BE49-F238E27FC236}">
                  <a16:creationId xmlns:a16="http://schemas.microsoft.com/office/drawing/2014/main" id="{87F1C2B9-BC03-7827-114F-3B7A7BFEB42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899ADA7-93F1-5D1E-C0E8-84243EB573D4}"/>
                </a:ext>
              </a:extLst>
            </p:cNvPr>
            <p:cNvSpPr txBox="1"/>
            <p:nvPr/>
          </p:nvSpPr>
          <p:spPr>
            <a:xfrm>
              <a:off x="4362212" y="4410083"/>
              <a:ext cx="1479813" cy="105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PENGADAAN FASILITAS/</a:t>
              </a:r>
            </a:p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JASA PENGELOLAAN SAMPAH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3777CE1-5183-4FF2-6F63-34D0007CBA72}"/>
              </a:ext>
            </a:extLst>
          </p:cNvPr>
          <p:cNvGrpSpPr/>
          <p:nvPr/>
        </p:nvGrpSpPr>
        <p:grpSpPr>
          <a:xfrm>
            <a:off x="5317732" y="4560630"/>
            <a:ext cx="1678442" cy="1128443"/>
            <a:chOff x="4336955" y="4365313"/>
            <a:chExt cx="1678442" cy="1128443"/>
          </a:xfrm>
        </p:grpSpPr>
        <p:pic>
          <p:nvPicPr>
            <p:cNvPr id="50" name="Google Shape;1803;p83" descr="Picture 58">
              <a:extLst>
                <a:ext uri="{FF2B5EF4-FFF2-40B4-BE49-F238E27FC236}">
                  <a16:creationId xmlns:a16="http://schemas.microsoft.com/office/drawing/2014/main" id="{391EAB5B-8C8E-9DC0-665A-C5CF2960E71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41A8F24-43BC-F05F-A62A-C5B924ED590C}"/>
                </a:ext>
              </a:extLst>
            </p:cNvPr>
            <p:cNvSpPr txBox="1"/>
            <p:nvPr/>
          </p:nvSpPr>
          <p:spPr>
            <a:xfrm>
              <a:off x="4459200" y="4535806"/>
              <a:ext cx="1426882" cy="79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BIAYA PRODUKSI PLASTIK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69C5DB1-7199-DBE3-CAC2-7D3A65DC6346}"/>
              </a:ext>
            </a:extLst>
          </p:cNvPr>
          <p:cNvGrpSpPr/>
          <p:nvPr/>
        </p:nvGrpSpPr>
        <p:grpSpPr>
          <a:xfrm>
            <a:off x="9532051" y="1264502"/>
            <a:ext cx="1678442" cy="1128443"/>
            <a:chOff x="4336955" y="4365313"/>
            <a:chExt cx="1678442" cy="1128443"/>
          </a:xfrm>
        </p:grpSpPr>
        <p:pic>
          <p:nvPicPr>
            <p:cNvPr id="53" name="Google Shape;1803;p83" descr="Picture 58">
              <a:extLst>
                <a:ext uri="{FF2B5EF4-FFF2-40B4-BE49-F238E27FC236}">
                  <a16:creationId xmlns:a16="http://schemas.microsoft.com/office/drawing/2014/main" id="{5568BE9A-FA9D-82BC-8F03-8E5DD3C1EDF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9243336-8444-5D4C-98D8-7EA28F3212FB}"/>
                </a:ext>
              </a:extLst>
            </p:cNvPr>
            <p:cNvSpPr txBox="1"/>
            <p:nvPr/>
          </p:nvSpPr>
          <p:spPr>
            <a:xfrm>
              <a:off x="4459200" y="4654300"/>
              <a:ext cx="1426882" cy="557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PENGOLAHAN SAMPAH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481A32B-9A9B-7383-78F7-625F8676ABD4}"/>
              </a:ext>
            </a:extLst>
          </p:cNvPr>
          <p:cNvGrpSpPr/>
          <p:nvPr/>
        </p:nvGrpSpPr>
        <p:grpSpPr>
          <a:xfrm rot="395588">
            <a:off x="9914330" y="2786733"/>
            <a:ext cx="1678442" cy="1128443"/>
            <a:chOff x="4336955" y="4365313"/>
            <a:chExt cx="1678442" cy="1128443"/>
          </a:xfrm>
        </p:grpSpPr>
        <p:pic>
          <p:nvPicPr>
            <p:cNvPr id="56" name="Google Shape;1803;p83" descr="Picture 58">
              <a:extLst>
                <a:ext uri="{FF2B5EF4-FFF2-40B4-BE49-F238E27FC236}">
                  <a16:creationId xmlns:a16="http://schemas.microsoft.com/office/drawing/2014/main" id="{4683A782-5D6F-98BF-E2D5-94C53B9BF92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B28EA71-30E6-D629-6D85-07A92CE92154}"/>
                </a:ext>
              </a:extLst>
            </p:cNvPr>
            <p:cNvSpPr txBox="1"/>
            <p:nvPr/>
          </p:nvSpPr>
          <p:spPr>
            <a:xfrm>
              <a:off x="4459200" y="4654300"/>
              <a:ext cx="1426882" cy="557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KESADARAN/ KEPEDULIAN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B3A6C1B-AB9F-5AC4-63ED-15D8D050A0D0}"/>
              </a:ext>
            </a:extLst>
          </p:cNvPr>
          <p:cNvGrpSpPr/>
          <p:nvPr/>
        </p:nvGrpSpPr>
        <p:grpSpPr>
          <a:xfrm rot="395588">
            <a:off x="9423953" y="4250807"/>
            <a:ext cx="1678442" cy="1128443"/>
            <a:chOff x="4336955" y="4365313"/>
            <a:chExt cx="1678442" cy="1128443"/>
          </a:xfrm>
        </p:grpSpPr>
        <p:pic>
          <p:nvPicPr>
            <p:cNvPr id="59" name="Google Shape;1803;p83" descr="Picture 58">
              <a:extLst>
                <a:ext uri="{FF2B5EF4-FFF2-40B4-BE49-F238E27FC236}">
                  <a16:creationId xmlns:a16="http://schemas.microsoft.com/office/drawing/2014/main" id="{CD837CD7-1825-7207-3315-BB1DFCFDB84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D1228B2-E3CA-A659-2213-2E0E0C7D68C8}"/>
                </a:ext>
              </a:extLst>
            </p:cNvPr>
            <p:cNvSpPr txBox="1"/>
            <p:nvPr/>
          </p:nvSpPr>
          <p:spPr>
            <a:xfrm>
              <a:off x="4459200" y="4654300"/>
              <a:ext cx="1426882" cy="557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PENEGAKAN HUKUM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FDC4C60-414B-B4E3-ADC3-846048F0220A}"/>
              </a:ext>
            </a:extLst>
          </p:cNvPr>
          <p:cNvSpPr txBox="1"/>
          <p:nvPr/>
        </p:nvSpPr>
        <p:spPr>
          <a:xfrm>
            <a:off x="6356563" y="1553791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65B168-B82A-9312-D614-5A06D113669A}"/>
              </a:ext>
            </a:extLst>
          </p:cNvPr>
          <p:cNvGrpSpPr/>
          <p:nvPr/>
        </p:nvGrpSpPr>
        <p:grpSpPr>
          <a:xfrm>
            <a:off x="7373654" y="5017216"/>
            <a:ext cx="1678442" cy="1128443"/>
            <a:chOff x="4336955" y="4365313"/>
            <a:chExt cx="1678442" cy="1128443"/>
          </a:xfrm>
        </p:grpSpPr>
        <p:pic>
          <p:nvPicPr>
            <p:cNvPr id="64" name="Google Shape;1803;p83" descr="Picture 58">
              <a:extLst>
                <a:ext uri="{FF2B5EF4-FFF2-40B4-BE49-F238E27FC236}">
                  <a16:creationId xmlns:a16="http://schemas.microsoft.com/office/drawing/2014/main" id="{4BDED835-2A52-D018-ACC9-26E89FFDBE2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36955" y="4365313"/>
              <a:ext cx="1678442" cy="112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C830F56-0B84-CE87-5FFE-DAAAEFBA5377}"/>
                </a:ext>
              </a:extLst>
            </p:cNvPr>
            <p:cNvSpPr txBox="1"/>
            <p:nvPr/>
          </p:nvSpPr>
          <p:spPr>
            <a:xfrm>
              <a:off x="4406620" y="4562097"/>
              <a:ext cx="1556197" cy="79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PENGGUNAAN PLASTIK SEKALI PAKAI</a:t>
              </a:r>
              <a:endParaRPr lang="id-ID" sz="14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67" name="Arc 66">
            <a:extLst>
              <a:ext uri="{FF2B5EF4-FFF2-40B4-BE49-F238E27FC236}">
                <a16:creationId xmlns:a16="http://schemas.microsoft.com/office/drawing/2014/main" id="{78ACB739-F9F3-BD80-E68D-67904F9DECF8}"/>
              </a:ext>
            </a:extLst>
          </p:cNvPr>
          <p:cNvSpPr/>
          <p:nvPr/>
        </p:nvSpPr>
        <p:spPr>
          <a:xfrm rot="2247748">
            <a:off x="4378124" y="1933008"/>
            <a:ext cx="4312144" cy="3520941"/>
          </a:xfrm>
          <a:prstGeom prst="arc">
            <a:avLst>
              <a:gd name="adj1" fmla="val 14149476"/>
              <a:gd name="adj2" fmla="val 21558141"/>
            </a:avLst>
          </a:prstGeom>
          <a:ln w="19050">
            <a:solidFill>
              <a:srgbClr val="FFD7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844FCD-1D2E-B7EF-5CD1-2BC1D5E8E2CE}"/>
              </a:ext>
            </a:extLst>
          </p:cNvPr>
          <p:cNvSpPr txBox="1"/>
          <p:nvPr/>
        </p:nvSpPr>
        <p:spPr>
          <a:xfrm>
            <a:off x="8153129" y="4832239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388AD7-20A3-7CD7-458E-A87A44EA572E}"/>
              </a:ext>
            </a:extLst>
          </p:cNvPr>
          <p:cNvSpPr txBox="1"/>
          <p:nvPr/>
        </p:nvSpPr>
        <p:spPr>
          <a:xfrm>
            <a:off x="6145880" y="1832155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F1D5219D-AAA3-FE21-BED8-77FCFAFD2BEE}"/>
              </a:ext>
            </a:extLst>
          </p:cNvPr>
          <p:cNvSpPr/>
          <p:nvPr/>
        </p:nvSpPr>
        <p:spPr>
          <a:xfrm rot="17181103" flipV="1">
            <a:off x="3920942" y="891364"/>
            <a:ext cx="2771602" cy="4665442"/>
          </a:xfrm>
          <a:prstGeom prst="arc">
            <a:avLst>
              <a:gd name="adj1" fmla="val 14574689"/>
              <a:gd name="adj2" fmla="val 19855164"/>
            </a:avLst>
          </a:prstGeom>
          <a:ln w="19050">
            <a:solidFill>
              <a:srgbClr val="FFD7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ACB3F35-AE7D-2CE4-DE9B-364B2E7ECAB1}"/>
              </a:ext>
            </a:extLst>
          </p:cNvPr>
          <p:cNvSpPr txBox="1"/>
          <p:nvPr/>
        </p:nvSpPr>
        <p:spPr>
          <a:xfrm>
            <a:off x="6515062" y="4316674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4755F3-E846-9778-F002-9489B9D139C2}"/>
              </a:ext>
            </a:extLst>
          </p:cNvPr>
          <p:cNvGrpSpPr/>
          <p:nvPr/>
        </p:nvGrpSpPr>
        <p:grpSpPr>
          <a:xfrm>
            <a:off x="8010812" y="387711"/>
            <a:ext cx="1503345" cy="1051038"/>
            <a:chOff x="4336955" y="4365314"/>
            <a:chExt cx="1678442" cy="892334"/>
          </a:xfrm>
        </p:grpSpPr>
        <p:pic>
          <p:nvPicPr>
            <p:cNvPr id="73" name="Google Shape;1803;p83" descr="Picture 58">
              <a:extLst>
                <a:ext uri="{FF2B5EF4-FFF2-40B4-BE49-F238E27FC236}">
                  <a16:creationId xmlns:a16="http://schemas.microsoft.com/office/drawing/2014/main" id="{B8CCF8B0-D5E4-661B-EE57-B0F3BD2BA1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36955" y="4365314"/>
              <a:ext cx="1678442" cy="8923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BD816DA-A8C3-17E0-57F7-226F3BBA0CF2}"/>
                </a:ext>
              </a:extLst>
            </p:cNvPr>
            <p:cNvSpPr txBox="1"/>
            <p:nvPr/>
          </p:nvSpPr>
          <p:spPr>
            <a:xfrm>
              <a:off x="4447486" y="4421355"/>
              <a:ext cx="1426882" cy="694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200" b="1" dirty="0">
                  <a:latin typeface="Poppins" panose="00000500000000000000" pitchFamily="2" charset="0"/>
                  <a:cs typeface="Poppins" panose="00000500000000000000" pitchFamily="2" charset="0"/>
                </a:rPr>
                <a:t>PRODUKSI PLASTIK SEKALI PAKAI</a:t>
              </a:r>
              <a:endParaRPr lang="id-ID" sz="12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75" name="Arc 74">
            <a:extLst>
              <a:ext uri="{FF2B5EF4-FFF2-40B4-BE49-F238E27FC236}">
                <a16:creationId xmlns:a16="http://schemas.microsoft.com/office/drawing/2014/main" id="{3E7DF135-F0B0-96E5-FCE7-60FAF5AEB073}"/>
              </a:ext>
            </a:extLst>
          </p:cNvPr>
          <p:cNvSpPr/>
          <p:nvPr/>
        </p:nvSpPr>
        <p:spPr>
          <a:xfrm rot="17763744" flipV="1">
            <a:off x="4340778" y="328382"/>
            <a:ext cx="4376113" cy="4727607"/>
          </a:xfrm>
          <a:prstGeom prst="arc">
            <a:avLst>
              <a:gd name="adj1" fmla="val 13368819"/>
              <a:gd name="adj2" fmla="val 19940664"/>
            </a:avLst>
          </a:prstGeom>
          <a:ln w="19050">
            <a:solidFill>
              <a:srgbClr val="FFD7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38AA34-A47F-7C16-F8DC-45ECCC8BB1B5}"/>
              </a:ext>
            </a:extLst>
          </p:cNvPr>
          <p:cNvSpPr txBox="1"/>
          <p:nvPr/>
        </p:nvSpPr>
        <p:spPr>
          <a:xfrm>
            <a:off x="6902591" y="4587198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C0B4FEB-2323-E040-7C34-607F86DF8279}"/>
              </a:ext>
            </a:extLst>
          </p:cNvPr>
          <p:cNvSpPr txBox="1"/>
          <p:nvPr/>
        </p:nvSpPr>
        <p:spPr>
          <a:xfrm>
            <a:off x="8160316" y="1014855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2539D5C8-9A45-2D7F-ABC5-D71B7787F151}"/>
              </a:ext>
            </a:extLst>
          </p:cNvPr>
          <p:cNvSpPr/>
          <p:nvPr/>
        </p:nvSpPr>
        <p:spPr>
          <a:xfrm rot="3294521">
            <a:off x="5121923" y="892987"/>
            <a:ext cx="4340532" cy="4577967"/>
          </a:xfrm>
          <a:prstGeom prst="arc">
            <a:avLst>
              <a:gd name="adj1" fmla="val 15427109"/>
              <a:gd name="adj2" fmla="val 21402909"/>
            </a:avLst>
          </a:prstGeom>
          <a:ln w="19050">
            <a:solidFill>
              <a:srgbClr val="FFD7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5BC96B3-79FC-9BEF-F17F-874B526A3A5B}"/>
              </a:ext>
            </a:extLst>
          </p:cNvPr>
          <p:cNvSpPr txBox="1"/>
          <p:nvPr/>
        </p:nvSpPr>
        <p:spPr>
          <a:xfrm>
            <a:off x="8652527" y="1061531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A7843F6-EB82-B771-7ABE-CF14DA79947A}"/>
              </a:ext>
            </a:extLst>
          </p:cNvPr>
          <p:cNvSpPr txBox="1"/>
          <p:nvPr/>
        </p:nvSpPr>
        <p:spPr>
          <a:xfrm>
            <a:off x="8432387" y="4817129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98C7B7-0F4C-270A-E44E-7464F7B84AAD}"/>
              </a:ext>
            </a:extLst>
          </p:cNvPr>
          <p:cNvSpPr txBox="1"/>
          <p:nvPr/>
        </p:nvSpPr>
        <p:spPr>
          <a:xfrm>
            <a:off x="9415893" y="1688695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AF47914-6781-37AC-BAE2-F7BA73249DDB}"/>
              </a:ext>
            </a:extLst>
          </p:cNvPr>
          <p:cNvSpPr/>
          <p:nvPr/>
        </p:nvSpPr>
        <p:spPr>
          <a:xfrm rot="7908941">
            <a:off x="5146078" y="-788613"/>
            <a:ext cx="5136927" cy="3845142"/>
          </a:xfrm>
          <a:prstGeom prst="arc">
            <a:avLst>
              <a:gd name="adj1" fmla="val 15233079"/>
              <a:gd name="adj2" fmla="val 21453655"/>
            </a:avLst>
          </a:prstGeom>
          <a:ln w="19050">
            <a:solidFill>
              <a:srgbClr val="FFD74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48986-1C68-1C7C-06D8-A8829A956E05}"/>
              </a:ext>
            </a:extLst>
          </p:cNvPr>
          <p:cNvSpPr txBox="1"/>
          <p:nvPr/>
        </p:nvSpPr>
        <p:spPr>
          <a:xfrm>
            <a:off x="5800146" y="2826471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B64B8310-3C3F-5058-19D3-288EA9FBB605}"/>
              </a:ext>
            </a:extLst>
          </p:cNvPr>
          <p:cNvSpPr/>
          <p:nvPr/>
        </p:nvSpPr>
        <p:spPr>
          <a:xfrm rot="8542863">
            <a:off x="5558027" y="-610059"/>
            <a:ext cx="5136927" cy="4931220"/>
          </a:xfrm>
          <a:prstGeom prst="arc">
            <a:avLst>
              <a:gd name="adj1" fmla="val 15794398"/>
              <a:gd name="adj2" fmla="val 21565038"/>
            </a:avLst>
          </a:prstGeom>
          <a:ln w="19050">
            <a:solidFill>
              <a:srgbClr val="FFD74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875F9-7FB8-5898-798D-6459F120107A}"/>
              </a:ext>
            </a:extLst>
          </p:cNvPr>
          <p:cNvSpPr txBox="1"/>
          <p:nvPr/>
        </p:nvSpPr>
        <p:spPr>
          <a:xfrm>
            <a:off x="9854636" y="3070136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9FB94-D796-2592-8D2A-B4952F6475C2}"/>
              </a:ext>
            </a:extLst>
          </p:cNvPr>
          <p:cNvSpPr txBox="1"/>
          <p:nvPr/>
        </p:nvSpPr>
        <p:spPr>
          <a:xfrm>
            <a:off x="5832740" y="3226268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832B22E-FA02-97F5-8130-D34B1F20C686}"/>
              </a:ext>
            </a:extLst>
          </p:cNvPr>
          <p:cNvSpPr/>
          <p:nvPr/>
        </p:nvSpPr>
        <p:spPr>
          <a:xfrm rot="11106057" flipV="1">
            <a:off x="5642329" y="2015088"/>
            <a:ext cx="3977182" cy="4401236"/>
          </a:xfrm>
          <a:prstGeom prst="arc">
            <a:avLst>
              <a:gd name="adj1" fmla="val 11230438"/>
              <a:gd name="adj2" fmla="val 19409840"/>
            </a:avLst>
          </a:prstGeom>
          <a:ln w="19050">
            <a:solidFill>
              <a:srgbClr val="FFD7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20A97B-366B-08CE-2F4B-2F473D07B493}"/>
              </a:ext>
            </a:extLst>
          </p:cNvPr>
          <p:cNvSpPr txBox="1"/>
          <p:nvPr/>
        </p:nvSpPr>
        <p:spPr>
          <a:xfrm>
            <a:off x="9507087" y="4013740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81EF8-9126-0403-A2E3-B229E5E47FBE}"/>
              </a:ext>
            </a:extLst>
          </p:cNvPr>
          <p:cNvSpPr txBox="1"/>
          <p:nvPr/>
        </p:nvSpPr>
        <p:spPr>
          <a:xfrm>
            <a:off x="5830192" y="2598162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A846DE6C-0CCE-9B9E-88CC-932843781D1F}"/>
              </a:ext>
            </a:extLst>
          </p:cNvPr>
          <p:cNvSpPr/>
          <p:nvPr/>
        </p:nvSpPr>
        <p:spPr>
          <a:xfrm rot="11132554">
            <a:off x="8982075" y="1583897"/>
            <a:ext cx="1532672" cy="1811517"/>
          </a:xfrm>
          <a:prstGeom prst="arc">
            <a:avLst>
              <a:gd name="adj1" fmla="val 15263405"/>
              <a:gd name="adj2" fmla="val 3065883"/>
            </a:avLst>
          </a:prstGeom>
          <a:ln w="19050">
            <a:solidFill>
              <a:srgbClr val="FFD7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C6239D-8283-D5E2-DD17-BE024AD661D5}"/>
              </a:ext>
            </a:extLst>
          </p:cNvPr>
          <p:cNvSpPr txBox="1"/>
          <p:nvPr/>
        </p:nvSpPr>
        <p:spPr>
          <a:xfrm>
            <a:off x="9209574" y="1479595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B62C5-674C-6FC9-675A-7FCF776E3973}"/>
              </a:ext>
            </a:extLst>
          </p:cNvPr>
          <p:cNvSpPr txBox="1"/>
          <p:nvPr/>
        </p:nvSpPr>
        <p:spPr>
          <a:xfrm>
            <a:off x="9822057" y="3351320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5966609-DEFC-CF70-C45E-D31C511B4646}"/>
              </a:ext>
            </a:extLst>
          </p:cNvPr>
          <p:cNvSpPr/>
          <p:nvPr/>
        </p:nvSpPr>
        <p:spPr>
          <a:xfrm rot="11013833" flipV="1">
            <a:off x="7853556" y="3048924"/>
            <a:ext cx="4214080" cy="3043532"/>
          </a:xfrm>
          <a:prstGeom prst="arc">
            <a:avLst>
              <a:gd name="adj1" fmla="val 16470038"/>
              <a:gd name="adj2" fmla="val 932434"/>
            </a:avLst>
          </a:prstGeom>
          <a:ln w="19050">
            <a:solidFill>
              <a:srgbClr val="FFD7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6E747-E5DF-B884-9E4B-9B96EB7DF08E}"/>
              </a:ext>
            </a:extLst>
          </p:cNvPr>
          <p:cNvSpPr txBox="1"/>
          <p:nvPr/>
        </p:nvSpPr>
        <p:spPr>
          <a:xfrm>
            <a:off x="9872442" y="2770751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D3684C-766E-2A4C-155F-A6D53C8164E5}"/>
              </a:ext>
            </a:extLst>
          </p:cNvPr>
          <p:cNvSpPr txBox="1"/>
          <p:nvPr/>
        </p:nvSpPr>
        <p:spPr>
          <a:xfrm>
            <a:off x="7854825" y="4839585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A78BF1E3-F2D2-5721-608F-285C71143274}"/>
              </a:ext>
            </a:extLst>
          </p:cNvPr>
          <p:cNvSpPr/>
          <p:nvPr/>
        </p:nvSpPr>
        <p:spPr>
          <a:xfrm rot="10800000" flipV="1">
            <a:off x="4271971" y="3726646"/>
            <a:ext cx="5331407" cy="3689515"/>
          </a:xfrm>
          <a:prstGeom prst="arc">
            <a:avLst>
              <a:gd name="adj1" fmla="val 12167244"/>
              <a:gd name="adj2" fmla="val 17586089"/>
            </a:avLst>
          </a:prstGeom>
          <a:ln w="19050">
            <a:solidFill>
              <a:srgbClr val="FFD7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32D3E3-4C3B-AE64-D4D3-7CAA4EBF7645}"/>
              </a:ext>
            </a:extLst>
          </p:cNvPr>
          <p:cNvSpPr txBox="1"/>
          <p:nvPr/>
        </p:nvSpPr>
        <p:spPr>
          <a:xfrm>
            <a:off x="9138857" y="4430307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D78F7A3-F6BA-AA47-C4A5-3F8E9080017C}"/>
              </a:ext>
            </a:extLst>
          </p:cNvPr>
          <p:cNvGrpSpPr/>
          <p:nvPr/>
        </p:nvGrpSpPr>
        <p:grpSpPr>
          <a:xfrm>
            <a:off x="7008025" y="2217977"/>
            <a:ext cx="1977998" cy="1922367"/>
            <a:chOff x="6892721" y="2464827"/>
            <a:chExt cx="1977998" cy="192236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496ACF3-9234-5CCD-188D-AEFBDC3A512A}"/>
                </a:ext>
              </a:extLst>
            </p:cNvPr>
            <p:cNvSpPr/>
            <p:nvPr/>
          </p:nvSpPr>
          <p:spPr>
            <a:xfrm>
              <a:off x="6892721" y="2464827"/>
              <a:ext cx="1977998" cy="1922367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A4AFF0D-8661-9C48-698D-B82B2FCDE4CC}"/>
                </a:ext>
              </a:extLst>
            </p:cNvPr>
            <p:cNvSpPr txBox="1"/>
            <p:nvPr/>
          </p:nvSpPr>
          <p:spPr>
            <a:xfrm>
              <a:off x="6947045" y="2969603"/>
              <a:ext cx="1869350" cy="91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Air Sungai ….. </a:t>
              </a:r>
              <a:r>
                <a:rPr lang="en-US" sz="1400" b="1" dirty="0" err="1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tercemar</a:t>
              </a:r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b="1" dirty="0" err="1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limbah</a:t>
              </a:r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b="1" dirty="0" err="1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plastik</a:t>
              </a:r>
              <a:endParaRPr lang="id-ID" sz="14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FEEE0E-3315-5AA8-C3CC-7A350B59C88C}"/>
              </a:ext>
            </a:extLst>
          </p:cNvPr>
          <p:cNvGrpSpPr/>
          <p:nvPr/>
        </p:nvGrpSpPr>
        <p:grpSpPr>
          <a:xfrm>
            <a:off x="6342711" y="314496"/>
            <a:ext cx="1503345" cy="1094094"/>
            <a:chOff x="4362903" y="4365314"/>
            <a:chExt cx="1678442" cy="875496"/>
          </a:xfrm>
        </p:grpSpPr>
        <p:pic>
          <p:nvPicPr>
            <p:cNvPr id="38" name="Google Shape;1803;p83" descr="Picture 58">
              <a:extLst>
                <a:ext uri="{FF2B5EF4-FFF2-40B4-BE49-F238E27FC236}">
                  <a16:creationId xmlns:a16="http://schemas.microsoft.com/office/drawing/2014/main" id="{CCBB127C-84D8-5625-5259-5D7B38B97A4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62903" y="4365314"/>
              <a:ext cx="1678442" cy="875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9CE9FB2-D7CF-0AFB-530C-77936084F177}"/>
                </a:ext>
              </a:extLst>
            </p:cNvPr>
            <p:cNvSpPr txBox="1"/>
            <p:nvPr/>
          </p:nvSpPr>
          <p:spPr>
            <a:xfrm>
              <a:off x="4410931" y="4465257"/>
              <a:ext cx="1575921" cy="694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200" b="1" dirty="0">
                  <a:latin typeface="Poppins" panose="00000500000000000000" pitchFamily="2" charset="0"/>
                  <a:cs typeface="Poppins" panose="00000500000000000000" pitchFamily="2" charset="0"/>
                </a:rPr>
                <a:t>PEMBUANGAN SAMPAH KE SUNGAI</a:t>
              </a:r>
              <a:endParaRPr lang="id-ID" sz="12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13B9CF51-A473-A78F-1341-9E18F9A8CBDD}"/>
              </a:ext>
            </a:extLst>
          </p:cNvPr>
          <p:cNvSpPr txBox="1"/>
          <p:nvPr/>
        </p:nvSpPr>
        <p:spPr>
          <a:xfrm>
            <a:off x="6754611" y="1230589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46579280-DF43-5A97-9833-A221F805C468}"/>
              </a:ext>
            </a:extLst>
          </p:cNvPr>
          <p:cNvSpPr/>
          <p:nvPr/>
        </p:nvSpPr>
        <p:spPr>
          <a:xfrm rot="4973796">
            <a:off x="4597038" y="862707"/>
            <a:ext cx="2507645" cy="2478540"/>
          </a:xfrm>
          <a:prstGeom prst="arc">
            <a:avLst>
              <a:gd name="adj1" fmla="val 15100908"/>
              <a:gd name="adj2" fmla="val 21286636"/>
            </a:avLst>
          </a:prstGeom>
          <a:ln w="19050">
            <a:solidFill>
              <a:srgbClr val="FFD74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D6FCA82-C05B-39C0-7182-D9C06FCB6A0D}"/>
              </a:ext>
            </a:extLst>
          </p:cNvPr>
          <p:cNvSpPr txBox="1"/>
          <p:nvPr/>
        </p:nvSpPr>
        <p:spPr>
          <a:xfrm>
            <a:off x="5822913" y="3035239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A429EA-B9E0-305A-E987-F6F0B67344EA}"/>
              </a:ext>
            </a:extLst>
          </p:cNvPr>
          <p:cNvSpPr txBox="1"/>
          <p:nvPr/>
        </p:nvSpPr>
        <p:spPr>
          <a:xfrm>
            <a:off x="9844752" y="2535466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A18A3B-C12B-782C-7ECF-1F33D7328B1A}"/>
              </a:ext>
            </a:extLst>
          </p:cNvPr>
          <p:cNvSpPr txBox="1"/>
          <p:nvPr/>
        </p:nvSpPr>
        <p:spPr>
          <a:xfrm>
            <a:off x="6979214" y="1096828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98" name="Arc 97">
            <a:extLst>
              <a:ext uri="{FF2B5EF4-FFF2-40B4-BE49-F238E27FC236}">
                <a16:creationId xmlns:a16="http://schemas.microsoft.com/office/drawing/2014/main" id="{8603BC9B-ECC0-B2B8-38A1-1520FE9A9B86}"/>
              </a:ext>
            </a:extLst>
          </p:cNvPr>
          <p:cNvSpPr/>
          <p:nvPr/>
        </p:nvSpPr>
        <p:spPr>
          <a:xfrm rot="6822728">
            <a:off x="8424735" y="100644"/>
            <a:ext cx="1014970" cy="2954127"/>
          </a:xfrm>
          <a:prstGeom prst="arc">
            <a:avLst>
              <a:gd name="adj1" fmla="val 17449320"/>
              <a:gd name="adj2" fmla="val 4644087"/>
            </a:avLst>
          </a:prstGeom>
          <a:ln w="19050">
            <a:solidFill>
              <a:srgbClr val="FFD7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3C24B1D-8ABE-6165-6893-C01F18BA9E3C}"/>
              </a:ext>
            </a:extLst>
          </p:cNvPr>
          <p:cNvSpPr txBox="1"/>
          <p:nvPr/>
        </p:nvSpPr>
        <p:spPr>
          <a:xfrm>
            <a:off x="9608945" y="2041122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24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3D01BD3-3D54-4FBA-C97C-10669B95363B}"/>
              </a:ext>
            </a:extLst>
          </p:cNvPr>
          <p:cNvSpPr txBox="1"/>
          <p:nvPr/>
        </p:nvSpPr>
        <p:spPr>
          <a:xfrm>
            <a:off x="7534182" y="966497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DDFC289B-6543-9423-E92E-F17CA87365B3}"/>
              </a:ext>
            </a:extLst>
          </p:cNvPr>
          <p:cNvSpPr/>
          <p:nvPr/>
        </p:nvSpPr>
        <p:spPr>
          <a:xfrm rot="6822728">
            <a:off x="7940469" y="116936"/>
            <a:ext cx="1598403" cy="3514995"/>
          </a:xfrm>
          <a:prstGeom prst="arc">
            <a:avLst>
              <a:gd name="adj1" fmla="val 17244034"/>
              <a:gd name="adj2" fmla="val 4775583"/>
            </a:avLst>
          </a:prstGeom>
          <a:ln w="19050">
            <a:solidFill>
              <a:srgbClr val="FFD7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4595C26-2D7B-745D-8960-94870A1ACE10}"/>
              </a:ext>
            </a:extLst>
          </p:cNvPr>
          <p:cNvGrpSpPr/>
          <p:nvPr/>
        </p:nvGrpSpPr>
        <p:grpSpPr>
          <a:xfrm>
            <a:off x="463857" y="2557867"/>
            <a:ext cx="3805998" cy="3598582"/>
            <a:chOff x="421327" y="2417154"/>
            <a:chExt cx="3805998" cy="3598582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6C1B8AC2-C9A2-35CD-2562-74F43E8D1FEC}"/>
                </a:ext>
              </a:extLst>
            </p:cNvPr>
            <p:cNvSpPr/>
            <p:nvPr/>
          </p:nvSpPr>
          <p:spPr>
            <a:xfrm>
              <a:off x="521992" y="2512852"/>
              <a:ext cx="3705333" cy="35028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288F8D70-28F3-0A8B-5095-6EE59CF34F7F}"/>
                </a:ext>
              </a:extLst>
            </p:cNvPr>
            <p:cNvSpPr/>
            <p:nvPr/>
          </p:nvSpPr>
          <p:spPr>
            <a:xfrm>
              <a:off x="421327" y="2417154"/>
              <a:ext cx="3705333" cy="3502885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B4CA908-E673-EDF6-57B2-1E3B103628C2}"/>
                </a:ext>
              </a:extLst>
            </p:cNvPr>
            <p:cNvSpPr txBox="1"/>
            <p:nvPr/>
          </p:nvSpPr>
          <p:spPr>
            <a:xfrm>
              <a:off x="513267" y="2514930"/>
              <a:ext cx="3580195" cy="318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fi-FI" sz="1600" b="1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Tips:</a:t>
              </a: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fi-FI" sz="1600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Kamu dapat membuat lingkaran hubungan seperti gambar di samping</a:t>
              </a: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fi-FI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Kemudian, identifikasi faktor (1-2) yang memberikan dampak besar bagi timbulnya permasalahan (dengan menghitung jumlah ekor yang paling banyak). Tandai/highlight bagian tersebut!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7B7D9AF-7F4D-05FE-BD64-790BFD072D81}"/>
              </a:ext>
            </a:extLst>
          </p:cNvPr>
          <p:cNvSpPr txBox="1"/>
          <p:nvPr/>
        </p:nvSpPr>
        <p:spPr>
          <a:xfrm>
            <a:off x="5932858" y="3564197"/>
            <a:ext cx="31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24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8C22F1F-4BA8-2EA7-6821-3E0EFB863B09}"/>
              </a:ext>
            </a:extLst>
          </p:cNvPr>
          <p:cNvSpPr txBox="1"/>
          <p:nvPr/>
        </p:nvSpPr>
        <p:spPr>
          <a:xfrm>
            <a:off x="2107404" y="374973"/>
            <a:ext cx="287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i-FI" sz="2400" b="1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r>
              <a:rPr lang="fi-FI" sz="2400" b="1" dirty="0">
                <a:effectLst/>
                <a:latin typeface="Tahoma" panose="020B0604030504040204" pitchFamily="34" charset="0"/>
                <a:ea typeface="Arial Narrow" panose="020B0606020202030204" pitchFamily="34" charset="0"/>
              </a:rPr>
              <a:t>Apa penyebab timbulnya permasalahan?</a:t>
            </a:r>
            <a:r>
              <a:rPr lang="fi-FI" sz="2400" b="1" dirty="0"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endParaRPr lang="fi-FI" sz="2400" b="1" dirty="0">
              <a:effectLst/>
              <a:latin typeface="Poppins" panose="00000500000000000000" pitchFamily="2" charset="0"/>
              <a:ea typeface="Arial Narrow" panose="020B0606020202030204" pitchFamily="34" charset="0"/>
              <a:cs typeface="Poppins" panose="00000500000000000000" pitchFamily="2" charset="0"/>
            </a:endParaRPr>
          </a:p>
        </p:txBody>
      </p:sp>
      <p:pic>
        <p:nvPicPr>
          <p:cNvPr id="109" name="Picture 108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8C143CF6-D763-D224-EE67-2E19DB512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78" y="2428650"/>
            <a:ext cx="594978" cy="593788"/>
          </a:xfrm>
          <a:prstGeom prst="rect">
            <a:avLst/>
          </a:prstGeom>
        </p:spPr>
      </p:pic>
      <p:pic>
        <p:nvPicPr>
          <p:cNvPr id="110" name="Picture 109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D9A39877-C18C-B738-337C-A882CCBD3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44" y="2507431"/>
            <a:ext cx="594978" cy="593788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F1989B3-6072-DA7B-A31A-168BD42DC948}"/>
              </a:ext>
            </a:extLst>
          </p:cNvPr>
          <p:cNvGrpSpPr/>
          <p:nvPr/>
        </p:nvGrpSpPr>
        <p:grpSpPr>
          <a:xfrm>
            <a:off x="3131952" y="6463489"/>
            <a:ext cx="5928096" cy="383878"/>
            <a:chOff x="2799906" y="6474122"/>
            <a:chExt cx="5928096" cy="383878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B58D153-1FB3-75DE-AC87-27F346D9CE5C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113" name="Picture 112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B7EF418E-BDAF-4C03-D04C-9DF2DF67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46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395E5-3F9E-769A-C3D9-A8C47CF33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29FCC5-0A8E-43F0-BF65-4C1703DA9E37}"/>
              </a:ext>
            </a:extLst>
          </p:cNvPr>
          <p:cNvGrpSpPr/>
          <p:nvPr/>
        </p:nvGrpSpPr>
        <p:grpSpPr>
          <a:xfrm>
            <a:off x="258639" y="77574"/>
            <a:ext cx="2136790" cy="2287818"/>
            <a:chOff x="5925879" y="4088219"/>
            <a:chExt cx="2136790" cy="2287818"/>
          </a:xfrm>
        </p:grpSpPr>
        <p:pic>
          <p:nvPicPr>
            <p:cNvPr id="7" name="Picture 6" descr="A person looking at a globe&#10;&#10;Description automatically generated">
              <a:extLst>
                <a:ext uri="{FF2B5EF4-FFF2-40B4-BE49-F238E27FC236}">
                  <a16:creationId xmlns:a16="http://schemas.microsoft.com/office/drawing/2014/main" id="{3F3DA006-AA61-745E-8BF3-7580AF49D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879" y="4088219"/>
              <a:ext cx="2136790" cy="21367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31221B-72DB-B809-B105-3256F74C9E95}"/>
                </a:ext>
              </a:extLst>
            </p:cNvPr>
            <p:cNvSpPr txBox="1"/>
            <p:nvPr/>
          </p:nvSpPr>
          <p:spPr>
            <a:xfrm>
              <a:off x="5925879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1 - EXPLORE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77F1CC-8A8F-AE57-2FE0-D3A7F8726E7E}"/>
              </a:ext>
            </a:extLst>
          </p:cNvPr>
          <p:cNvSpPr txBox="1"/>
          <p:nvPr/>
        </p:nvSpPr>
        <p:spPr>
          <a:xfrm>
            <a:off x="3235760" y="444740"/>
            <a:ext cx="6433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i-FI" sz="24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Lanjut </a:t>
            </a:r>
            <a:r>
              <a:rPr lang="fi-FI" sz="24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fi-FI" sz="2800" b="1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r>
              <a:rPr lang="fi-FI" sz="2800" b="1" dirty="0">
                <a:effectLst/>
                <a:latin typeface="Tahoma" panose="020B0604030504040204" pitchFamily="34" charset="0"/>
                <a:ea typeface="Arial Narrow" panose="020B0606020202030204" pitchFamily="34" charset="0"/>
              </a:rPr>
              <a:t>Yuk, kita dalami isunya!!</a:t>
            </a:r>
            <a:r>
              <a:rPr lang="fi-FI" sz="2800" b="1" dirty="0"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endParaRPr lang="fi-FI" sz="2800" b="1" dirty="0">
              <a:effectLst/>
              <a:latin typeface="Poppins" panose="00000500000000000000" pitchFamily="2" charset="0"/>
              <a:ea typeface="Arial Narrow" panose="020B0606020202030204" pitchFamily="34" charset="0"/>
              <a:cs typeface="Poppins" panose="000005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326D34-286E-3259-5D96-CF3D1C17EA1C}"/>
              </a:ext>
            </a:extLst>
          </p:cNvPr>
          <p:cNvCxnSpPr>
            <a:cxnSpLocks/>
          </p:cNvCxnSpPr>
          <p:nvPr/>
        </p:nvCxnSpPr>
        <p:spPr>
          <a:xfrm>
            <a:off x="4720852" y="1018273"/>
            <a:ext cx="4731498" cy="0"/>
          </a:xfrm>
          <a:prstGeom prst="line">
            <a:avLst/>
          </a:prstGeom>
          <a:ln w="7620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8C2730-3FAB-6E05-C083-89CE94972785}"/>
              </a:ext>
            </a:extLst>
          </p:cNvPr>
          <p:cNvGrpSpPr/>
          <p:nvPr/>
        </p:nvGrpSpPr>
        <p:grpSpPr>
          <a:xfrm>
            <a:off x="2376572" y="1218162"/>
            <a:ext cx="8393071" cy="1429337"/>
            <a:chOff x="421327" y="2417155"/>
            <a:chExt cx="3643844" cy="142933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8B0FF6-0D26-347A-32B6-79A358E5037F}"/>
                </a:ext>
              </a:extLst>
            </p:cNvPr>
            <p:cNvSpPr/>
            <p:nvPr/>
          </p:nvSpPr>
          <p:spPr>
            <a:xfrm>
              <a:off x="471216" y="2512852"/>
              <a:ext cx="3593955" cy="133364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09EC9F7-D9B5-3143-F03F-1A88399A0C8B}"/>
                </a:ext>
              </a:extLst>
            </p:cNvPr>
            <p:cNvSpPr/>
            <p:nvPr/>
          </p:nvSpPr>
          <p:spPr>
            <a:xfrm>
              <a:off x="421327" y="2417155"/>
              <a:ext cx="3593955" cy="1333640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1538555-85D9-3F92-2706-4942A937A2A4}"/>
                </a:ext>
              </a:extLst>
            </p:cNvPr>
            <p:cNvSpPr txBox="1"/>
            <p:nvPr/>
          </p:nvSpPr>
          <p:spPr>
            <a:xfrm>
              <a:off x="476276" y="2564049"/>
              <a:ext cx="3493290" cy="1070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200"/>
                </a:spcBef>
              </a:pPr>
              <a:r>
                <a:rPr lang="fi-FI" sz="18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Lakukan riset melalui internet, wawancara, atau survei kepada warga terdampak, orang tua, guru, atau pemangku kepentingan tentang pandangan mereka terhadap permasalahan yang terjadi!</a:t>
              </a:r>
              <a:endParaRPr lang="fi-FI" sz="2200" dirty="0">
                <a:effectLst/>
                <a:latin typeface="Balsamiq Sans" panose="02000603000000000000" pitchFamily="2" charset="0"/>
                <a:ea typeface="Arial Narrow" panose="020B0606020202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D636A13-02B0-A334-BE57-551451B86941}"/>
              </a:ext>
            </a:extLst>
          </p:cNvPr>
          <p:cNvGrpSpPr/>
          <p:nvPr/>
        </p:nvGrpSpPr>
        <p:grpSpPr>
          <a:xfrm>
            <a:off x="4730644" y="3611017"/>
            <a:ext cx="2730711" cy="2031324"/>
            <a:chOff x="4909532" y="1430673"/>
            <a:chExt cx="1827577" cy="2031324"/>
          </a:xfrm>
        </p:grpSpPr>
        <p:pic>
          <p:nvPicPr>
            <p:cNvPr id="5" name="Google Shape;1803;p83" descr="Picture 58">
              <a:extLst>
                <a:ext uri="{FF2B5EF4-FFF2-40B4-BE49-F238E27FC236}">
                  <a16:creationId xmlns:a16="http://schemas.microsoft.com/office/drawing/2014/main" id="{5A36D65A-FDB1-29EE-06F4-8BD2A73BA6C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09532" y="1430673"/>
              <a:ext cx="1827577" cy="2031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E97B94-9338-B3FB-0003-22910FC9E53B}"/>
                </a:ext>
              </a:extLst>
            </p:cNvPr>
            <p:cNvSpPr txBox="1"/>
            <p:nvPr/>
          </p:nvSpPr>
          <p:spPr>
            <a:xfrm>
              <a:off x="5051686" y="1761019"/>
              <a:ext cx="1543267" cy="1370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Bagaimana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kita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dapat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mengontrol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/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mengelola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penggunaan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plastik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agar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tidak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mencemari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Sungai …..? </a:t>
              </a:r>
              <a:endParaRPr lang="id-ID" sz="14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08C9FD-7BD3-1251-2D05-785DEB845E1D}"/>
              </a:ext>
            </a:extLst>
          </p:cNvPr>
          <p:cNvGrpSpPr/>
          <p:nvPr/>
        </p:nvGrpSpPr>
        <p:grpSpPr>
          <a:xfrm>
            <a:off x="2867118" y="4666935"/>
            <a:ext cx="2039770" cy="1611119"/>
            <a:chOff x="2867118" y="4666935"/>
            <a:chExt cx="2039770" cy="1611119"/>
          </a:xfrm>
        </p:grpSpPr>
        <p:pic>
          <p:nvPicPr>
            <p:cNvPr id="1026" name="Picture 2" descr="Household Icons - Free SVG &amp; PNG Household Images - Noun Project">
              <a:extLst>
                <a:ext uri="{FF2B5EF4-FFF2-40B4-BE49-F238E27FC236}">
                  <a16:creationId xmlns:a16="http://schemas.microsoft.com/office/drawing/2014/main" id="{5190A3EB-18A0-8188-0BE1-CB3A3F3C7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829" y="4666935"/>
              <a:ext cx="1417715" cy="1417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6882B1-10A8-ACD5-A66C-389F3DE8E2B0}"/>
                </a:ext>
              </a:extLst>
            </p:cNvPr>
            <p:cNvSpPr txBox="1"/>
            <p:nvPr/>
          </p:nvSpPr>
          <p:spPr>
            <a:xfrm>
              <a:off x="2867118" y="5908722"/>
              <a:ext cx="2039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Balsamiq Sans" panose="02000603000000000000" pitchFamily="2" charset="0"/>
                </a:rPr>
                <a:t>Rumah</a:t>
              </a:r>
              <a:r>
                <a:rPr lang="en-US" b="1" dirty="0">
                  <a:latin typeface="Balsamiq Sans" panose="02000603000000000000" pitchFamily="2" charset="0"/>
                </a:rPr>
                <a:t> </a:t>
              </a:r>
              <a:r>
                <a:rPr lang="en-US" b="1" dirty="0" err="1">
                  <a:latin typeface="Balsamiq Sans" panose="02000603000000000000" pitchFamily="2" charset="0"/>
                </a:rPr>
                <a:t>Tangga</a:t>
              </a:r>
              <a:endParaRPr lang="id-ID" b="1" dirty="0">
                <a:latin typeface="Balsamiq Sans" panose="02000603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4289E0-0C01-C9CD-8121-E11650D08EFB}"/>
              </a:ext>
            </a:extLst>
          </p:cNvPr>
          <p:cNvGrpSpPr/>
          <p:nvPr/>
        </p:nvGrpSpPr>
        <p:grpSpPr>
          <a:xfrm>
            <a:off x="742175" y="2774014"/>
            <a:ext cx="2136790" cy="1094997"/>
            <a:chOff x="827239" y="2774014"/>
            <a:chExt cx="2136790" cy="1094997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658389C9-EE3D-11C8-BC87-081C8157A636}"/>
                </a:ext>
              </a:extLst>
            </p:cNvPr>
            <p:cNvSpPr/>
            <p:nvPr/>
          </p:nvSpPr>
          <p:spPr>
            <a:xfrm>
              <a:off x="827239" y="2774014"/>
              <a:ext cx="2136790" cy="1094997"/>
            </a:xfrm>
            <a:prstGeom prst="wedgeRoundRectCallout">
              <a:avLst>
                <a:gd name="adj1" fmla="val 66467"/>
                <a:gd name="adj2" fmla="val 135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3D9A13-88C8-AD5E-877D-43A9FD9F4AD8}"/>
                </a:ext>
              </a:extLst>
            </p:cNvPr>
            <p:cNvSpPr txBox="1"/>
            <p:nvPr/>
          </p:nvSpPr>
          <p:spPr>
            <a:xfrm>
              <a:off x="1196422" y="3166521"/>
              <a:ext cx="1398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lsamiq Sans" panose="02000603000000000000" pitchFamily="2" charset="0"/>
                </a:rPr>
                <a:t>?????</a:t>
              </a:r>
              <a:endParaRPr lang="id-ID" dirty="0">
                <a:latin typeface="Balsamiq Sans" panose="02000603000000000000" pitchFamily="2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7849F8E-C92D-916B-59D4-16EBB568355A}"/>
              </a:ext>
            </a:extLst>
          </p:cNvPr>
          <p:cNvGrpSpPr/>
          <p:nvPr/>
        </p:nvGrpSpPr>
        <p:grpSpPr>
          <a:xfrm>
            <a:off x="2862012" y="2824104"/>
            <a:ext cx="2039770" cy="1571252"/>
            <a:chOff x="2862012" y="2824104"/>
            <a:chExt cx="2039770" cy="1571252"/>
          </a:xfrm>
        </p:grpSpPr>
        <p:pic>
          <p:nvPicPr>
            <p:cNvPr id="18" name="Picture 17" descr="A white clock on a black background&#10;&#10;Description automatically generated">
              <a:extLst>
                <a:ext uri="{FF2B5EF4-FFF2-40B4-BE49-F238E27FC236}">
                  <a16:creationId xmlns:a16="http://schemas.microsoft.com/office/drawing/2014/main" id="{4318885E-1FFE-681C-6E29-A3A1003B2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3" t="14848" r="8811" b="16437"/>
            <a:stretch/>
          </p:blipFill>
          <p:spPr>
            <a:xfrm>
              <a:off x="3139351" y="2824104"/>
              <a:ext cx="1485092" cy="123105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58D7F8-9B6C-97C1-63B1-7DED8A05CF20}"/>
                </a:ext>
              </a:extLst>
            </p:cNvPr>
            <p:cNvSpPr txBox="1"/>
            <p:nvPr/>
          </p:nvSpPr>
          <p:spPr>
            <a:xfrm>
              <a:off x="2862012" y="4026024"/>
              <a:ext cx="2039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Balsamiq Sans" panose="02000603000000000000" pitchFamily="2" charset="0"/>
                </a:rPr>
                <a:t>Sekolah</a:t>
              </a:r>
              <a:endParaRPr lang="id-ID" b="1" dirty="0">
                <a:latin typeface="Balsamiq Sans" panose="02000603000000000000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D57A46-687D-2A5B-299F-D9BD806871DD}"/>
              </a:ext>
            </a:extLst>
          </p:cNvPr>
          <p:cNvGrpSpPr/>
          <p:nvPr/>
        </p:nvGrpSpPr>
        <p:grpSpPr>
          <a:xfrm>
            <a:off x="9313035" y="2858020"/>
            <a:ext cx="2136790" cy="1094997"/>
            <a:chOff x="9313035" y="2858020"/>
            <a:chExt cx="2136790" cy="1094997"/>
          </a:xfrm>
        </p:grpSpPr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9E7E5FA3-0F0A-69CF-0180-F618379C1DBF}"/>
                </a:ext>
              </a:extLst>
            </p:cNvPr>
            <p:cNvSpPr/>
            <p:nvPr/>
          </p:nvSpPr>
          <p:spPr>
            <a:xfrm>
              <a:off x="9313035" y="2858020"/>
              <a:ext cx="2136790" cy="1094997"/>
            </a:xfrm>
            <a:prstGeom prst="wedgeRoundRectCallout">
              <a:avLst>
                <a:gd name="adj1" fmla="val -74850"/>
                <a:gd name="adj2" fmla="val -349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B24A35-C33E-9A84-66C3-20766D376E62}"/>
                </a:ext>
              </a:extLst>
            </p:cNvPr>
            <p:cNvSpPr txBox="1"/>
            <p:nvPr/>
          </p:nvSpPr>
          <p:spPr>
            <a:xfrm>
              <a:off x="9690049" y="3166521"/>
              <a:ext cx="1398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lsamiq Sans" panose="02000603000000000000" pitchFamily="2" charset="0"/>
                </a:rPr>
                <a:t>?????</a:t>
              </a:r>
              <a:endParaRPr lang="id-ID" dirty="0">
                <a:latin typeface="Balsamiq Sans" panose="02000603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7F1A59-4701-4835-4A09-142FE8FC208C}"/>
              </a:ext>
            </a:extLst>
          </p:cNvPr>
          <p:cNvGrpSpPr/>
          <p:nvPr/>
        </p:nvGrpSpPr>
        <p:grpSpPr>
          <a:xfrm>
            <a:off x="7215022" y="2775908"/>
            <a:ext cx="2039770" cy="1619448"/>
            <a:chOff x="7215022" y="2775908"/>
            <a:chExt cx="2039770" cy="1619448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B92D7DE-0D1C-2172-0396-52AEC22DA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4015" y="2775908"/>
              <a:ext cx="1321785" cy="1321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6E393C-E1AA-979D-7F49-68A92033072E}"/>
                </a:ext>
              </a:extLst>
            </p:cNvPr>
            <p:cNvSpPr txBox="1"/>
            <p:nvPr/>
          </p:nvSpPr>
          <p:spPr>
            <a:xfrm>
              <a:off x="7215022" y="4026024"/>
              <a:ext cx="2039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Balsamiq Sans" panose="02000603000000000000" pitchFamily="2" charset="0"/>
                </a:rPr>
                <a:t>Pabrik</a:t>
              </a:r>
              <a:endParaRPr lang="id-ID" b="1" dirty="0">
                <a:latin typeface="Balsamiq Sans" panose="02000603000000000000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DCA656-1FBC-6DA5-71C4-9C1330A611C5}"/>
              </a:ext>
            </a:extLst>
          </p:cNvPr>
          <p:cNvGrpSpPr/>
          <p:nvPr/>
        </p:nvGrpSpPr>
        <p:grpSpPr>
          <a:xfrm>
            <a:off x="7385676" y="5133060"/>
            <a:ext cx="2039770" cy="1144994"/>
            <a:chOff x="7279346" y="5133060"/>
            <a:chExt cx="2039770" cy="1144994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7FDF9910-EFCA-5B6A-A013-A146842D1B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1" t="17820" r="6282" b="28357"/>
            <a:stretch/>
          </p:blipFill>
          <p:spPr bwMode="auto">
            <a:xfrm>
              <a:off x="7501890" y="5133060"/>
              <a:ext cx="1635308" cy="799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0E87F92-00F4-2E7F-2B75-524168B0F820}"/>
                </a:ext>
              </a:extLst>
            </p:cNvPr>
            <p:cNvSpPr txBox="1"/>
            <p:nvPr/>
          </p:nvSpPr>
          <p:spPr>
            <a:xfrm>
              <a:off x="7279346" y="5908722"/>
              <a:ext cx="2039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Balsamiq Sans" panose="02000603000000000000" pitchFamily="2" charset="0"/>
                </a:rPr>
                <a:t>Petugas</a:t>
              </a:r>
              <a:r>
                <a:rPr lang="en-US" b="1" dirty="0">
                  <a:latin typeface="Balsamiq Sans" panose="02000603000000000000" pitchFamily="2" charset="0"/>
                </a:rPr>
                <a:t> </a:t>
              </a:r>
              <a:r>
                <a:rPr lang="en-US" b="1" dirty="0" err="1">
                  <a:latin typeface="Balsamiq Sans" panose="02000603000000000000" pitchFamily="2" charset="0"/>
                </a:rPr>
                <a:t>Sampah</a:t>
              </a:r>
              <a:endParaRPr lang="id-ID" b="1" dirty="0">
                <a:latin typeface="Balsamiq Sans" panose="02000603000000000000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01BD06-56D9-BFBF-9595-A57A697E62B9}"/>
              </a:ext>
            </a:extLst>
          </p:cNvPr>
          <p:cNvGrpSpPr/>
          <p:nvPr/>
        </p:nvGrpSpPr>
        <p:grpSpPr>
          <a:xfrm>
            <a:off x="299686" y="4324513"/>
            <a:ext cx="2587174" cy="1775597"/>
            <a:chOff x="299686" y="4324513"/>
            <a:chExt cx="2587174" cy="1775597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2793C116-F371-CD15-4A39-E0292A42EE1D}"/>
                </a:ext>
              </a:extLst>
            </p:cNvPr>
            <p:cNvSpPr/>
            <p:nvPr/>
          </p:nvSpPr>
          <p:spPr>
            <a:xfrm>
              <a:off x="299686" y="4324513"/>
              <a:ext cx="2587174" cy="1775597"/>
            </a:xfrm>
            <a:prstGeom prst="wedgeRoundRectCallout">
              <a:avLst>
                <a:gd name="adj1" fmla="val 62184"/>
                <a:gd name="adj2" fmla="val 2175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97E274-80CF-7493-E72D-32137D63768F}"/>
                </a:ext>
              </a:extLst>
            </p:cNvPr>
            <p:cNvSpPr txBox="1"/>
            <p:nvPr/>
          </p:nvSpPr>
          <p:spPr>
            <a:xfrm>
              <a:off x="389301" y="4433009"/>
              <a:ext cx="24246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latin typeface="Balsamiq Sans" panose="02000603000000000000" pitchFamily="2" charset="0"/>
                </a:rPr>
                <a:t>Kebutuhan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sehari-hari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tidak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bisa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lepas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dari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penggunaan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plastik</a:t>
              </a:r>
              <a:r>
                <a:rPr lang="en-US" sz="1200" dirty="0">
                  <a:latin typeface="Balsamiq Sans" panose="02000603000000000000" pitchFamily="2" charset="0"/>
                </a:rPr>
                <a:t>. Kami </a:t>
              </a:r>
              <a:r>
                <a:rPr lang="en-US" sz="1200" dirty="0" err="1">
                  <a:latin typeface="Balsamiq Sans" panose="02000603000000000000" pitchFamily="2" charset="0"/>
                </a:rPr>
                <a:t>mau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ikut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memilah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sampah</a:t>
              </a:r>
              <a:r>
                <a:rPr lang="en-US" sz="1200" dirty="0">
                  <a:latin typeface="Balsamiq Sans" panose="02000603000000000000" pitchFamily="2" charset="0"/>
                </a:rPr>
                <a:t>, </a:t>
              </a:r>
              <a:r>
                <a:rPr lang="en-US" sz="1200" dirty="0" err="1">
                  <a:latin typeface="Balsamiq Sans" panose="02000603000000000000" pitchFamily="2" charset="0"/>
                </a:rPr>
                <a:t>namun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setelah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dipilah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harus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dibuang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ke</a:t>
              </a:r>
              <a:r>
                <a:rPr lang="en-US" sz="1200" dirty="0">
                  <a:latin typeface="Balsamiq Sans" panose="02000603000000000000" pitchFamily="2" charset="0"/>
                </a:rPr>
                <a:t> mana? </a:t>
              </a:r>
              <a:r>
                <a:rPr lang="en-US" sz="1200" dirty="0" err="1">
                  <a:latin typeface="Balsamiq Sans" panose="02000603000000000000" pitchFamily="2" charset="0"/>
                </a:rPr>
                <a:t>Biasanya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tukang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sampah</a:t>
              </a:r>
              <a:r>
                <a:rPr lang="en-US" sz="1200" dirty="0">
                  <a:latin typeface="Balsamiq Sans" panose="02000603000000000000" pitchFamily="2" charset="0"/>
                </a:rPr>
                <a:t> yang </a:t>
              </a:r>
              <a:r>
                <a:rPr lang="en-US" sz="1200" dirty="0" err="1">
                  <a:latin typeface="Balsamiq Sans" panose="02000603000000000000" pitchFamily="2" charset="0"/>
                </a:rPr>
                <a:t>lewat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mencampur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kembali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semua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sampah</a:t>
              </a:r>
              <a:r>
                <a:rPr lang="en-US" sz="1200" dirty="0">
                  <a:latin typeface="Balsamiq Sans" panose="02000603000000000000" pitchFamily="2" charset="0"/>
                </a:rPr>
                <a:t> yang </a:t>
              </a:r>
              <a:r>
                <a:rPr lang="en-US" sz="1200" dirty="0" err="1">
                  <a:latin typeface="Balsamiq Sans" panose="02000603000000000000" pitchFamily="2" charset="0"/>
                </a:rPr>
                <a:t>sudah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dipilah</a:t>
              </a:r>
              <a:r>
                <a:rPr lang="en-US" sz="1200" dirty="0">
                  <a:latin typeface="Balsamiq Sans" panose="02000603000000000000" pitchFamily="2" charset="0"/>
                </a:rPr>
                <a:t>.</a:t>
              </a:r>
              <a:endParaRPr lang="id-ID" sz="1200" dirty="0">
                <a:latin typeface="Balsamiq Sans" panose="02000603000000000000" pitchFamily="2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4FC5FE7-B9B7-53ED-057F-E439B3F9BDDE}"/>
              </a:ext>
            </a:extLst>
          </p:cNvPr>
          <p:cNvGrpSpPr/>
          <p:nvPr/>
        </p:nvGrpSpPr>
        <p:grpSpPr>
          <a:xfrm>
            <a:off x="8830204" y="4433984"/>
            <a:ext cx="1244291" cy="859103"/>
            <a:chOff x="9313035" y="2879286"/>
            <a:chExt cx="2136790" cy="859103"/>
          </a:xfrm>
        </p:grpSpPr>
        <p:sp>
          <p:nvSpPr>
            <p:cNvPr id="49" name="Speech Bubble: Rectangle with Corners Rounded 48">
              <a:extLst>
                <a:ext uri="{FF2B5EF4-FFF2-40B4-BE49-F238E27FC236}">
                  <a16:creationId xmlns:a16="http://schemas.microsoft.com/office/drawing/2014/main" id="{BE8B5D8F-6FBD-2463-C30E-FA7BF4013861}"/>
                </a:ext>
              </a:extLst>
            </p:cNvPr>
            <p:cNvSpPr/>
            <p:nvPr/>
          </p:nvSpPr>
          <p:spPr>
            <a:xfrm>
              <a:off x="9313035" y="2879286"/>
              <a:ext cx="2136790" cy="859103"/>
            </a:xfrm>
            <a:prstGeom prst="wedgeRoundRectCallout">
              <a:avLst>
                <a:gd name="adj1" fmla="val -68381"/>
                <a:gd name="adj2" fmla="val 3376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B8CCC86-478C-5E25-05AE-238F6F15EC24}"/>
                </a:ext>
              </a:extLst>
            </p:cNvPr>
            <p:cNvSpPr txBox="1"/>
            <p:nvPr/>
          </p:nvSpPr>
          <p:spPr>
            <a:xfrm>
              <a:off x="9690049" y="3166521"/>
              <a:ext cx="1398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lsamiq Sans" panose="02000603000000000000" pitchFamily="2" charset="0"/>
                </a:rPr>
                <a:t>?????</a:t>
              </a:r>
              <a:endParaRPr lang="id-ID" dirty="0">
                <a:latin typeface="Balsamiq Sans" panose="02000603000000000000" pitchFamily="2" charset="0"/>
              </a:endParaRPr>
            </a:p>
          </p:txBody>
        </p:sp>
      </p:grpSp>
      <p:pic>
        <p:nvPicPr>
          <p:cNvPr id="1038" name="Picture 14" descr="Speech bubble with lines - Free social icons">
            <a:extLst>
              <a:ext uri="{FF2B5EF4-FFF2-40B4-BE49-F238E27FC236}">
                <a16:creationId xmlns:a16="http://schemas.microsoft.com/office/drawing/2014/main" id="{D0668CD7-CCF6-4ABC-B9F2-5334C8CC9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037" y="4375231"/>
            <a:ext cx="1699859" cy="16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yellow arrow pointing up&#10;&#10;Description automatically generated">
            <a:extLst>
              <a:ext uri="{FF2B5EF4-FFF2-40B4-BE49-F238E27FC236}">
                <a16:creationId xmlns:a16="http://schemas.microsoft.com/office/drawing/2014/main" id="{54FF75D4-89D1-C0C9-8513-BCDD59B2C3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9707">
            <a:off x="4544607" y="3263307"/>
            <a:ext cx="910113" cy="576208"/>
          </a:xfrm>
          <a:prstGeom prst="rect">
            <a:avLst/>
          </a:prstGeom>
        </p:spPr>
      </p:pic>
      <p:pic>
        <p:nvPicPr>
          <p:cNvPr id="53" name="Picture 52" descr="A yellow arrow pointing up&#10;&#10;Description automatically generated">
            <a:extLst>
              <a:ext uri="{FF2B5EF4-FFF2-40B4-BE49-F238E27FC236}">
                <a16:creationId xmlns:a16="http://schemas.microsoft.com/office/drawing/2014/main" id="{1CD9E5D0-47E1-3706-D54E-234EF7982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0293" flipH="1">
            <a:off x="6717085" y="3249683"/>
            <a:ext cx="910113" cy="576208"/>
          </a:xfrm>
          <a:prstGeom prst="rect">
            <a:avLst/>
          </a:prstGeom>
        </p:spPr>
      </p:pic>
      <p:pic>
        <p:nvPicPr>
          <p:cNvPr id="54" name="Picture 53" descr="A yellow arrow pointing up&#10;&#10;Description automatically generated">
            <a:extLst>
              <a:ext uri="{FF2B5EF4-FFF2-40B4-BE49-F238E27FC236}">
                <a16:creationId xmlns:a16="http://schemas.microsoft.com/office/drawing/2014/main" id="{380F1633-427A-6DDB-57C3-2E0652A446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0293" flipV="1">
            <a:off x="4533826" y="5180036"/>
            <a:ext cx="910113" cy="576208"/>
          </a:xfrm>
          <a:prstGeom prst="rect">
            <a:avLst/>
          </a:prstGeom>
        </p:spPr>
      </p:pic>
      <p:pic>
        <p:nvPicPr>
          <p:cNvPr id="55" name="Picture 54" descr="A yellow arrow pointing up&#10;&#10;Description automatically generated">
            <a:extLst>
              <a:ext uri="{FF2B5EF4-FFF2-40B4-BE49-F238E27FC236}">
                <a16:creationId xmlns:a16="http://schemas.microsoft.com/office/drawing/2014/main" id="{81AEED80-965A-2283-F471-D7C87BF360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9707" flipH="1" flipV="1">
            <a:off x="6711785" y="5315334"/>
            <a:ext cx="910113" cy="57620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F6855309-8E85-1A56-F7E6-897B052EE64F}"/>
              </a:ext>
            </a:extLst>
          </p:cNvPr>
          <p:cNvGrpSpPr/>
          <p:nvPr/>
        </p:nvGrpSpPr>
        <p:grpSpPr>
          <a:xfrm>
            <a:off x="3131952" y="6463489"/>
            <a:ext cx="5928096" cy="383878"/>
            <a:chOff x="2799906" y="6474122"/>
            <a:chExt cx="5928096" cy="38387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2128C42-1175-C4DC-C621-6E8B4CC9122D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58" name="Picture 57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4980D67D-F47F-AE83-C276-A914B9AC8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7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E6648E-545D-B88C-AD35-EC6FF6A22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BF48E1-B7DC-B4C0-5972-4FBC84750CD4}"/>
              </a:ext>
            </a:extLst>
          </p:cNvPr>
          <p:cNvGrpSpPr/>
          <p:nvPr/>
        </p:nvGrpSpPr>
        <p:grpSpPr>
          <a:xfrm>
            <a:off x="258639" y="77574"/>
            <a:ext cx="2136790" cy="2287818"/>
            <a:chOff x="5925879" y="4088219"/>
            <a:chExt cx="2136790" cy="2287818"/>
          </a:xfrm>
        </p:grpSpPr>
        <p:pic>
          <p:nvPicPr>
            <p:cNvPr id="7" name="Picture 6" descr="A person looking at a globe&#10;&#10;Description automatically generated">
              <a:extLst>
                <a:ext uri="{FF2B5EF4-FFF2-40B4-BE49-F238E27FC236}">
                  <a16:creationId xmlns:a16="http://schemas.microsoft.com/office/drawing/2014/main" id="{68206E14-9C1B-D193-7047-2011F13EA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879" y="4088219"/>
              <a:ext cx="2136790" cy="21367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9AD1F8-E013-60FB-CA0B-CA26578E0B8D}"/>
                </a:ext>
              </a:extLst>
            </p:cNvPr>
            <p:cNvSpPr txBox="1"/>
            <p:nvPr/>
          </p:nvSpPr>
          <p:spPr>
            <a:xfrm>
              <a:off x="5925879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1 - EXPLORE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0CA6FE-D04F-5B85-F436-44BCA7B69A1E}"/>
              </a:ext>
            </a:extLst>
          </p:cNvPr>
          <p:cNvSpPr txBox="1"/>
          <p:nvPr/>
        </p:nvSpPr>
        <p:spPr>
          <a:xfrm>
            <a:off x="3235760" y="444740"/>
            <a:ext cx="6433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i-FI" sz="24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Lanjut </a:t>
            </a:r>
            <a:r>
              <a:rPr lang="fi-FI" sz="24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fi-FI" sz="2800" b="1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r>
              <a:rPr lang="fi-FI" sz="2800" b="1" dirty="0">
                <a:effectLst/>
                <a:latin typeface="Tahoma" panose="020B0604030504040204" pitchFamily="34" charset="0"/>
                <a:ea typeface="Arial Narrow" panose="020B0606020202030204" pitchFamily="34" charset="0"/>
              </a:rPr>
              <a:t>Yuk, kita dalami isunya!!</a:t>
            </a:r>
            <a:r>
              <a:rPr lang="fi-FI" sz="2800" b="1" dirty="0"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</a:t>
            </a:r>
            <a:endParaRPr lang="fi-FI" sz="2800" b="1" dirty="0">
              <a:effectLst/>
              <a:latin typeface="Poppins" panose="00000500000000000000" pitchFamily="2" charset="0"/>
              <a:ea typeface="Arial Narrow" panose="020B0606020202030204" pitchFamily="34" charset="0"/>
              <a:cs typeface="Poppins" panose="000005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C87C3E-2A26-786C-70FF-32C8FFC04A2B}"/>
              </a:ext>
            </a:extLst>
          </p:cNvPr>
          <p:cNvCxnSpPr>
            <a:cxnSpLocks/>
          </p:cNvCxnSpPr>
          <p:nvPr/>
        </p:nvCxnSpPr>
        <p:spPr>
          <a:xfrm>
            <a:off x="4720852" y="1018273"/>
            <a:ext cx="4731498" cy="0"/>
          </a:xfrm>
          <a:prstGeom prst="line">
            <a:avLst/>
          </a:prstGeom>
          <a:ln w="7620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4F75F3F2-2D64-10AE-A109-29361260F3DD}"/>
              </a:ext>
            </a:extLst>
          </p:cNvPr>
          <p:cNvGrpSpPr/>
          <p:nvPr/>
        </p:nvGrpSpPr>
        <p:grpSpPr>
          <a:xfrm>
            <a:off x="2376572" y="1218162"/>
            <a:ext cx="8947102" cy="1429337"/>
            <a:chOff x="2376572" y="1218162"/>
            <a:chExt cx="8947102" cy="142933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8E0EEAA-04F2-C6A9-F208-5C777FAA7632}"/>
                </a:ext>
              </a:extLst>
            </p:cNvPr>
            <p:cNvSpPr/>
            <p:nvPr/>
          </p:nvSpPr>
          <p:spPr>
            <a:xfrm>
              <a:off x="2499070" y="1313859"/>
              <a:ext cx="8824604" cy="133364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9A6E9C2-94C0-05B8-B311-A156850E48B9}"/>
                </a:ext>
              </a:extLst>
            </p:cNvPr>
            <p:cNvSpPr/>
            <p:nvPr/>
          </p:nvSpPr>
          <p:spPr>
            <a:xfrm>
              <a:off x="2376572" y="1218162"/>
              <a:ext cx="8824604" cy="1333640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47038B0-7D97-FB1C-EE7E-88C62F010824}"/>
                </a:ext>
              </a:extLst>
            </p:cNvPr>
            <p:cNvSpPr txBox="1"/>
            <p:nvPr/>
          </p:nvSpPr>
          <p:spPr>
            <a:xfrm>
              <a:off x="2486028" y="1257843"/>
              <a:ext cx="8640813" cy="1228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oppins"/>
                <a:buNone/>
              </a:pP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Mengetahui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semua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pandangan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dapat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membantu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kita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untuk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mengantisipasi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segala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potensi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hambatan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dan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memungkinkan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kita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untuk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memikirkan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lebih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jauh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peluang-peluang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maupun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cara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yang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tepat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untuk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mengatasi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permasalahan</a:t>
              </a:r>
              <a:r>
                <a:rPr lang="en-US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1588244-4D43-4E10-F374-A6DB71810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072" y="2935926"/>
            <a:ext cx="7815856" cy="30899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A3647D8-746F-5C9A-8A61-52F15610DDF9}"/>
              </a:ext>
            </a:extLst>
          </p:cNvPr>
          <p:cNvGrpSpPr/>
          <p:nvPr/>
        </p:nvGrpSpPr>
        <p:grpSpPr>
          <a:xfrm>
            <a:off x="3131952" y="6463489"/>
            <a:ext cx="5928096" cy="383878"/>
            <a:chOff x="2799906" y="6474122"/>
            <a:chExt cx="5928096" cy="3838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4B8309-0C2B-84D2-6AB6-1097AD06D825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23" name="Picture 22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D11AE498-4646-8634-DCA4-4516B0120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30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A4643-BBE3-AEDC-F3F6-D824C34F9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54FB83A-BE49-AA50-56DE-AB72B61AFB67}"/>
              </a:ext>
            </a:extLst>
          </p:cNvPr>
          <p:cNvSpPr txBox="1"/>
          <p:nvPr/>
        </p:nvSpPr>
        <p:spPr>
          <a:xfrm>
            <a:off x="1360924" y="4300759"/>
            <a:ext cx="9470152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fi-FI" sz="2800" dirty="0">
                <a:solidFill>
                  <a:schemeClr val="bg1"/>
                </a:solidFill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A</a:t>
            </a:r>
            <a:r>
              <a:rPr lang="fi-FI" sz="2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pa yang akan terjadi bila tidak ada yang diubah?</a:t>
            </a:r>
            <a:endParaRPr lang="en-ID" sz="2800" dirty="0">
              <a:solidFill>
                <a:schemeClr val="bg1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en-US" sz="2800" i="0" u="none" strike="noStrike" cap="none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Masa </a:t>
            </a:r>
            <a:r>
              <a:rPr lang="en-US" sz="2800" i="0" u="none" strike="noStrike" cap="none" dirty="0" err="1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depan</a:t>
            </a:r>
            <a:r>
              <a:rPr lang="en-US" sz="2800" i="0" u="none" strike="noStrike" cap="none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seperti</a:t>
            </a:r>
            <a:r>
              <a:rPr lang="en-US" sz="2800" i="0" u="none" strike="noStrike" cap="none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apa</a:t>
            </a:r>
            <a:r>
              <a:rPr lang="en-US" sz="2800" i="0" u="none" strike="noStrike" cap="none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yang </a:t>
            </a:r>
            <a:r>
              <a:rPr lang="en-US" sz="2800" i="0" u="none" strike="noStrike" cap="none" dirty="0" err="1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lebih</a:t>
            </a:r>
            <a:r>
              <a:rPr lang="en-US" sz="2800" i="0" u="none" strike="noStrike" cap="none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kita</a:t>
            </a:r>
            <a:r>
              <a:rPr lang="en-US" sz="2800" i="0" u="none" strike="noStrike" cap="none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inginkan</a:t>
            </a:r>
            <a:r>
              <a:rPr lang="en-US" sz="2800" i="0" u="none" strike="noStrike" cap="none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? </a:t>
            </a:r>
            <a:r>
              <a:rPr lang="en-US" sz="2800" i="0" u="none" strike="noStrike" cap="none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Wingdings" panose="05000000000000000000" pitchFamily="2" charset="2"/>
              </a:rPr>
              <a:t></a:t>
            </a:r>
            <a:endParaRPr lang="fi-FI" sz="2800" dirty="0">
              <a:solidFill>
                <a:schemeClr val="bg1"/>
              </a:solidFill>
              <a:latin typeface="Poppins" panose="00000500000000000000" pitchFamily="2" charset="0"/>
              <a:ea typeface="Arial Narrow" panose="020B0606020202030204" pitchFamily="34" charset="0"/>
              <a:cs typeface="Poppins" panose="00000500000000000000" pitchFamily="2" charset="0"/>
            </a:endParaRPr>
          </a:p>
        </p:txBody>
      </p:sp>
      <p:pic>
        <p:nvPicPr>
          <p:cNvPr id="3" name="Picture 2" descr="A two people with brains and a puzzle&#10;&#10;Description automatically generated with medium confidence">
            <a:extLst>
              <a:ext uri="{FF2B5EF4-FFF2-40B4-BE49-F238E27FC236}">
                <a16:creationId xmlns:a16="http://schemas.microsoft.com/office/drawing/2014/main" id="{9BA57CCD-607A-A5B4-FD21-5A24EF9B9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1948501" y="692710"/>
            <a:ext cx="4359627" cy="2688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D4F9D1-6452-763A-1249-1951A8F407BD}"/>
              </a:ext>
            </a:extLst>
          </p:cNvPr>
          <p:cNvSpPr txBox="1"/>
          <p:nvPr/>
        </p:nvSpPr>
        <p:spPr>
          <a:xfrm>
            <a:off x="2590691" y="3482123"/>
            <a:ext cx="3075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303020202060003" pitchFamily="2" charset="0"/>
              </a:rPr>
              <a:t>2 - CREATE</a:t>
            </a:r>
            <a:endParaRPr lang="id-ID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303020202060003" pitchFamily="2" charset="0"/>
            </a:endParaRPr>
          </a:p>
        </p:txBody>
      </p:sp>
      <p:pic>
        <p:nvPicPr>
          <p:cNvPr id="6" name="Picture 5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0E43369D-EBFB-52F0-5051-EE62FE82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45" y="745871"/>
            <a:ext cx="2906417" cy="29064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C4F6A7-0D29-D79A-4DAE-8A93FD457EA8}"/>
              </a:ext>
            </a:extLst>
          </p:cNvPr>
          <p:cNvSpPr txBox="1"/>
          <p:nvPr/>
        </p:nvSpPr>
        <p:spPr>
          <a:xfrm>
            <a:off x="6609830" y="3476820"/>
            <a:ext cx="3075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303020202060003" pitchFamily="2" charset="0"/>
              </a:rPr>
              <a:t>3 - CHANGE</a:t>
            </a:r>
            <a:endParaRPr lang="id-ID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3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0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063814-2C72-FEC0-9D09-CBC4E447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5782D3-4CF2-449D-9D91-34074FA5486F}"/>
              </a:ext>
            </a:extLst>
          </p:cNvPr>
          <p:cNvGrpSpPr/>
          <p:nvPr/>
        </p:nvGrpSpPr>
        <p:grpSpPr>
          <a:xfrm>
            <a:off x="369727" y="355857"/>
            <a:ext cx="2422008" cy="2028032"/>
            <a:chOff x="7760339" y="4348005"/>
            <a:chExt cx="2422008" cy="2028032"/>
          </a:xfrm>
        </p:grpSpPr>
        <p:pic>
          <p:nvPicPr>
            <p:cNvPr id="9" name="Picture 8" descr="A two people with brains and a puzzle&#10;&#10;Description automatically generated with medium confidence">
              <a:extLst>
                <a:ext uri="{FF2B5EF4-FFF2-40B4-BE49-F238E27FC236}">
                  <a16:creationId xmlns:a16="http://schemas.microsoft.com/office/drawing/2014/main" id="{AB7DE720-313D-9A4C-C965-C0E75A997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339" y="4348005"/>
              <a:ext cx="2422008" cy="16146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CB2FDE-77CB-6D25-8183-1C476EA9281B}"/>
                </a:ext>
              </a:extLst>
            </p:cNvPr>
            <p:cNvSpPr txBox="1"/>
            <p:nvPr/>
          </p:nvSpPr>
          <p:spPr>
            <a:xfrm>
              <a:off x="7987831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2 - CREATE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EDF5C4-4AC8-49FA-6C79-11E94866E4AD}"/>
              </a:ext>
            </a:extLst>
          </p:cNvPr>
          <p:cNvGrpSpPr/>
          <p:nvPr/>
        </p:nvGrpSpPr>
        <p:grpSpPr>
          <a:xfrm>
            <a:off x="2691599" y="264687"/>
            <a:ext cx="1967023" cy="2131749"/>
            <a:chOff x="10034253" y="4240560"/>
            <a:chExt cx="1967023" cy="2131749"/>
          </a:xfrm>
        </p:grpSpPr>
        <p:pic>
          <p:nvPicPr>
            <p:cNvPr id="17" name="Picture 16" descr="A person standing in front of a screen&#10;&#10;Description automatically generated">
              <a:extLst>
                <a:ext uri="{FF2B5EF4-FFF2-40B4-BE49-F238E27FC236}">
                  <a16:creationId xmlns:a16="http://schemas.microsoft.com/office/drawing/2014/main" id="{BDA0F727-7415-905D-E904-B336F2546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182" y="4240560"/>
              <a:ext cx="1872094" cy="187209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C0EB7A-CA9E-A0C6-B986-7405CBDD3DD4}"/>
                </a:ext>
              </a:extLst>
            </p:cNvPr>
            <p:cNvSpPr txBox="1"/>
            <p:nvPr/>
          </p:nvSpPr>
          <p:spPr>
            <a:xfrm>
              <a:off x="10034253" y="6002977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3 - CHANGE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4086140-50B9-D182-D897-4884B982B121}"/>
              </a:ext>
            </a:extLst>
          </p:cNvPr>
          <p:cNvSpPr txBox="1"/>
          <p:nvPr/>
        </p:nvSpPr>
        <p:spPr>
          <a:xfrm>
            <a:off x="4558282" y="438271"/>
            <a:ext cx="7295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i-FI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”Apa yang akan terjadi bila tidak ada yang diubah?</a:t>
            </a:r>
            <a:r>
              <a:rPr lang="fi-FI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fi-FI" sz="2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62876A-27C6-2ACF-334F-C9DC0556CB44}"/>
              </a:ext>
            </a:extLst>
          </p:cNvPr>
          <p:cNvSpPr txBox="1"/>
          <p:nvPr/>
        </p:nvSpPr>
        <p:spPr>
          <a:xfrm>
            <a:off x="6417928" y="1647312"/>
            <a:ext cx="5237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Balsamiq Sans" panose="02000603000000000000" pitchFamily="2" charset="0"/>
              </a:rPr>
              <a:t>Kalau</a:t>
            </a:r>
            <a:r>
              <a:rPr lang="en-US" b="1" dirty="0">
                <a:latin typeface="Balsamiq Sans" panose="02000603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Balsamiq Sans" panose="02000603000000000000" pitchFamily="2" charset="0"/>
              </a:rPr>
              <a:t>kesadaran</a:t>
            </a:r>
            <a:r>
              <a:rPr lang="en-US" b="1" dirty="0">
                <a:solidFill>
                  <a:srgbClr val="FF0000"/>
                </a:solidFill>
                <a:latin typeface="Balsamiq Sans" panose="02000603000000000000" pitchFamily="2" charset="0"/>
              </a:rPr>
              <a:t>/</a:t>
            </a:r>
            <a:r>
              <a:rPr lang="en-US" b="1" dirty="0" err="1">
                <a:solidFill>
                  <a:srgbClr val="FF0000"/>
                </a:solidFill>
                <a:latin typeface="Balsamiq Sans" panose="02000603000000000000" pitchFamily="2" charset="0"/>
              </a:rPr>
              <a:t>kepedulian</a:t>
            </a:r>
            <a:r>
              <a:rPr lang="en-US" dirty="0">
                <a:latin typeface="Balsamiq Sans" panose="02000603000000000000" pitchFamily="2" charset="0"/>
              </a:rPr>
              <a:t> </a:t>
            </a:r>
            <a:r>
              <a:rPr lang="en-US" dirty="0" err="1">
                <a:latin typeface="Balsamiq Sans" panose="02000603000000000000" pitchFamily="2" charset="0"/>
              </a:rPr>
              <a:t>masyarakat</a:t>
            </a:r>
            <a:r>
              <a:rPr lang="en-US" dirty="0">
                <a:latin typeface="Balsamiq Sans" panose="02000603000000000000" pitchFamily="2" charset="0"/>
              </a:rPr>
              <a:t> </a:t>
            </a:r>
            <a:r>
              <a:rPr lang="en-US" dirty="0" err="1">
                <a:latin typeface="Balsamiq Sans" panose="02000603000000000000" pitchFamily="2" charset="0"/>
              </a:rPr>
              <a:t>akan</a:t>
            </a:r>
            <a:r>
              <a:rPr lang="en-US" dirty="0">
                <a:latin typeface="Balsamiq Sans" panose="02000603000000000000" pitchFamily="2" charset="0"/>
              </a:rPr>
              <a:t> </a:t>
            </a:r>
            <a:r>
              <a:rPr lang="en-US" dirty="0" err="1">
                <a:latin typeface="Balsamiq Sans" panose="02000603000000000000" pitchFamily="2" charset="0"/>
              </a:rPr>
              <a:t>masalah</a:t>
            </a:r>
            <a:r>
              <a:rPr lang="en-US" dirty="0">
                <a:latin typeface="Balsamiq Sans" panose="02000603000000000000" pitchFamily="2" charset="0"/>
              </a:rPr>
              <a:t> </a:t>
            </a:r>
            <a:r>
              <a:rPr lang="en-US" dirty="0" err="1">
                <a:latin typeface="Balsamiq Sans" panose="02000603000000000000" pitchFamily="2" charset="0"/>
              </a:rPr>
              <a:t>sampah</a:t>
            </a:r>
            <a:r>
              <a:rPr lang="en-US" dirty="0">
                <a:latin typeface="Balsamiq Sans" panose="02000603000000000000" pitchFamily="2" charset="0"/>
              </a:rPr>
              <a:t> </a:t>
            </a:r>
            <a:r>
              <a:rPr lang="en-US" dirty="0" err="1">
                <a:latin typeface="Balsamiq Sans" panose="02000603000000000000" pitchFamily="2" charset="0"/>
              </a:rPr>
              <a:t>plastik</a:t>
            </a:r>
            <a:r>
              <a:rPr lang="en-US" dirty="0">
                <a:latin typeface="Balsamiq Sans" panose="02000603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Balsamiq Sans" panose="02000603000000000000" pitchFamily="2" charset="0"/>
              </a:rPr>
              <a:t>tetap</a:t>
            </a:r>
            <a:r>
              <a:rPr lang="en-US" b="1" dirty="0">
                <a:solidFill>
                  <a:srgbClr val="FF0000"/>
                </a:solidFill>
                <a:latin typeface="Balsamiq Sans" panose="02000603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Balsamiq Sans" panose="02000603000000000000" pitchFamily="2" charset="0"/>
              </a:rPr>
              <a:t>rendah</a:t>
            </a:r>
            <a:r>
              <a:rPr lang="en-US" dirty="0">
                <a:latin typeface="Balsamiq Sans" panose="02000603000000000000" pitchFamily="2" charset="0"/>
              </a:rPr>
              <a:t> atau </a:t>
            </a:r>
            <a:r>
              <a:rPr lang="en-US" dirty="0" err="1">
                <a:latin typeface="Balsamiq Sans" panose="02000603000000000000" pitchFamily="2" charset="0"/>
              </a:rPr>
              <a:t>bahkan</a:t>
            </a:r>
            <a:r>
              <a:rPr lang="en-US" dirty="0">
                <a:latin typeface="Balsamiq Sans" panose="02000603000000000000" pitchFamily="2" charset="0"/>
              </a:rPr>
              <a:t> </a:t>
            </a:r>
            <a:r>
              <a:rPr lang="en-US" dirty="0" err="1">
                <a:latin typeface="Balsamiq Sans" panose="02000603000000000000" pitchFamily="2" charset="0"/>
              </a:rPr>
              <a:t>tidak</a:t>
            </a:r>
            <a:r>
              <a:rPr lang="en-US" dirty="0">
                <a:latin typeface="Balsamiq Sans" panose="02000603000000000000" pitchFamily="2" charset="0"/>
              </a:rPr>
              <a:t> </a:t>
            </a:r>
            <a:r>
              <a:rPr lang="en-US" dirty="0" err="1">
                <a:latin typeface="Balsamiq Sans" panose="02000603000000000000" pitchFamily="2" charset="0"/>
              </a:rPr>
              <a:t>ada</a:t>
            </a:r>
            <a:r>
              <a:rPr lang="en-US" dirty="0">
                <a:latin typeface="Balsamiq Sans" panose="02000603000000000000" pitchFamily="2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Balsamiq Sans" panose="02000603000000000000" pitchFamily="2" charset="0"/>
              </a:rPr>
              <a:t>maka</a:t>
            </a:r>
            <a:r>
              <a:rPr lang="en-US" dirty="0">
                <a:latin typeface="Balsamiq Sans" panose="02000603000000000000" pitchFamily="2" charset="0"/>
              </a:rPr>
              <a:t>:</a:t>
            </a:r>
            <a:endParaRPr lang="id-ID" dirty="0">
              <a:latin typeface="Balsamiq Sans" panose="02000603000000000000" pitchFamily="2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BEC360-C654-E201-F9AB-D762B3AA0FD7}"/>
              </a:ext>
            </a:extLst>
          </p:cNvPr>
          <p:cNvGrpSpPr/>
          <p:nvPr/>
        </p:nvGrpSpPr>
        <p:grpSpPr>
          <a:xfrm>
            <a:off x="448977" y="2605254"/>
            <a:ext cx="4230529" cy="3561630"/>
            <a:chOff x="421327" y="2175912"/>
            <a:chExt cx="3805998" cy="356163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5127414-F946-3A63-D48A-31DA06BAB833}"/>
                </a:ext>
              </a:extLst>
            </p:cNvPr>
            <p:cNvSpPr/>
            <p:nvPr/>
          </p:nvSpPr>
          <p:spPr>
            <a:xfrm>
              <a:off x="521992" y="2271610"/>
              <a:ext cx="3705333" cy="34659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5B01A6E-1D86-F7AB-7A06-119C556EF851}"/>
                </a:ext>
              </a:extLst>
            </p:cNvPr>
            <p:cNvSpPr/>
            <p:nvPr/>
          </p:nvSpPr>
          <p:spPr>
            <a:xfrm>
              <a:off x="421327" y="2175912"/>
              <a:ext cx="3705333" cy="3465933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C673D24-B4D6-AC62-2EDD-C6CB128DB1E9}"/>
                </a:ext>
              </a:extLst>
            </p:cNvPr>
            <p:cNvSpPr txBox="1"/>
            <p:nvPr/>
          </p:nvSpPr>
          <p:spPr>
            <a:xfrm>
              <a:off x="493294" y="2280329"/>
              <a:ext cx="3614235" cy="333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ü"/>
              </a:pPr>
              <a:r>
                <a:rPr lang="fi-FI" sz="1600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Dari tahap sebelumnya, dapat kita ketahui bahwa </a:t>
              </a:r>
              <a:r>
                <a:rPr lang="fi-FI" sz="1600" b="1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”PENGADAAN FASILITAS/JASA PENGELOLAAN SAMPAH”</a:t>
              </a:r>
              <a:r>
                <a:rPr lang="fi-FI" sz="1600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 dan </a:t>
              </a:r>
              <a:r>
                <a:rPr lang="fi-FI" sz="1600" b="1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”KESADARAN/ KEPEDULIAN (berbagai kalangan)”</a:t>
              </a:r>
              <a:r>
                <a:rPr lang="fi-FI" sz="1600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 menjadi faktor terbesar/penentu bagi timbulnya permasalahan ”sampah”.</a:t>
              </a:r>
            </a:p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ü"/>
              </a:pPr>
              <a:r>
                <a:rPr lang="fi-FI" sz="1600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Sekarang, gunakan kata </a:t>
              </a:r>
              <a:r>
                <a:rPr lang="fi-FI" sz="1600" b="1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”KALAU/JIKA (what if)”</a:t>
              </a:r>
              <a:r>
                <a:rPr lang="fi-FI" sz="1600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 pada setiap faktor tersebut </a:t>
              </a:r>
              <a:r>
                <a:rPr lang="fi-FI" sz="1600" dirty="0">
                  <a:latin typeface="Balsamiq Sans" panose="02000603000000000000" pitchFamily="2" charset="0"/>
                  <a:ea typeface="Arial Narrow" panose="020B0606020202030204" pitchFamily="34" charset="0"/>
                  <a:sym typeface="Wingdings" panose="05000000000000000000" pitchFamily="2" charset="2"/>
                </a:rPr>
                <a:t> </a:t>
              </a:r>
              <a:r>
                <a:rPr lang="fi-FI" sz="1600" b="1" dirty="0">
                  <a:latin typeface="Balsamiq Sans" panose="02000603000000000000" pitchFamily="2" charset="0"/>
                  <a:ea typeface="Arial Narrow" panose="020B0606020202030204" pitchFamily="34" charset="0"/>
                  <a:sym typeface="Wingdings" panose="05000000000000000000" pitchFamily="2" charset="2"/>
                </a:rPr>
                <a:t>jika faktor ... rendah, maka ... ; jika faktor ... meningkat, maka ...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BA1907-025E-2EFD-849C-32A6881C5B00}"/>
              </a:ext>
            </a:extLst>
          </p:cNvPr>
          <p:cNvCxnSpPr>
            <a:cxnSpLocks/>
          </p:cNvCxnSpPr>
          <p:nvPr/>
        </p:nvCxnSpPr>
        <p:spPr>
          <a:xfrm>
            <a:off x="4890976" y="1507371"/>
            <a:ext cx="6764744" cy="0"/>
          </a:xfrm>
          <a:prstGeom prst="line">
            <a:avLst/>
          </a:prstGeom>
          <a:ln w="7620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02C1BC7E-D186-F2C8-90CA-5403DA9A2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976" y="1750814"/>
            <a:ext cx="1526951" cy="566920"/>
          </a:xfrm>
          <a:prstGeom prst="rect">
            <a:avLst/>
          </a:prstGeom>
        </p:spPr>
      </p:pic>
      <p:pic>
        <p:nvPicPr>
          <p:cNvPr id="2050" name="Picture 2" descr="How Many Fish Does Plastic Kill? | Sparkoncept | Biodegradable plastic  products">
            <a:extLst>
              <a:ext uri="{FF2B5EF4-FFF2-40B4-BE49-F238E27FC236}">
                <a16:creationId xmlns:a16="http://schemas.microsoft.com/office/drawing/2014/main" id="{AD7E1377-EFF1-4DA2-0C00-A5B00A23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76" y="2605254"/>
            <a:ext cx="2999327" cy="1799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7E172F9-4127-E215-548B-E82CC09A6AAD}"/>
              </a:ext>
            </a:extLst>
          </p:cNvPr>
          <p:cNvSpPr txBox="1"/>
          <p:nvPr/>
        </p:nvSpPr>
        <p:spPr>
          <a:xfrm>
            <a:off x="7924633" y="2647786"/>
            <a:ext cx="37654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ü"/>
            </a:pPr>
            <a:r>
              <a:rPr lang="en-US" dirty="0"/>
              <a:t>Masyarakat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membuang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 </a:t>
            </a:r>
            <a:r>
              <a:rPr lang="en-US" dirty="0" err="1"/>
              <a:t>sembarangan</a:t>
            </a:r>
            <a:endParaRPr lang="en-US" dirty="0"/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en-US" dirty="0" err="1"/>
              <a:t>Petugas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membuang</a:t>
            </a:r>
            <a:r>
              <a:rPr lang="en-US" dirty="0"/>
              <a:t> &amp; </a:t>
            </a:r>
            <a:r>
              <a:rPr lang="en-US" dirty="0" err="1"/>
              <a:t>menumpuk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TPA (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Pembuangan</a:t>
            </a:r>
            <a:r>
              <a:rPr lang="en-US" dirty="0"/>
              <a:t> Akhir)</a:t>
            </a: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en-US" dirty="0" err="1"/>
              <a:t>Sampah</a:t>
            </a:r>
            <a:r>
              <a:rPr lang="en-US" dirty="0"/>
              <a:t> </a:t>
            </a:r>
            <a:r>
              <a:rPr lang="en-US" dirty="0" err="1"/>
              <a:t>plastik</a:t>
            </a:r>
            <a:r>
              <a:rPr lang="en-US" dirty="0"/>
              <a:t> </a:t>
            </a:r>
            <a:r>
              <a:rPr lang="en-US" dirty="0" err="1"/>
              <a:t>terbawa</a:t>
            </a:r>
            <a:r>
              <a:rPr lang="en-US" dirty="0"/>
              <a:t> </a:t>
            </a:r>
            <a:r>
              <a:rPr lang="en-US" dirty="0" err="1"/>
              <a:t>angin</a:t>
            </a:r>
            <a:r>
              <a:rPr lang="en-US" dirty="0"/>
              <a:t>, </a:t>
            </a:r>
            <a:r>
              <a:rPr lang="en-US" dirty="0" err="1"/>
              <a:t>hujan</a:t>
            </a:r>
            <a:r>
              <a:rPr lang="en-US" dirty="0"/>
              <a:t>, dan </a:t>
            </a:r>
            <a:r>
              <a:rPr lang="en-US" dirty="0" err="1"/>
              <a:t>mengotori</a:t>
            </a:r>
            <a:r>
              <a:rPr lang="en-US" dirty="0"/>
              <a:t> </a:t>
            </a:r>
            <a:r>
              <a:rPr lang="en-US" dirty="0" err="1"/>
              <a:t>sungai</a:t>
            </a:r>
            <a:r>
              <a:rPr lang="en-US" dirty="0"/>
              <a:t>,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lautan</a:t>
            </a:r>
            <a:endParaRPr lang="en-US" dirty="0"/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en-US" dirty="0"/>
              <a:t>Banyak </a:t>
            </a:r>
            <a:r>
              <a:rPr lang="en-US" dirty="0" err="1"/>
              <a:t>hewan</a:t>
            </a:r>
            <a:r>
              <a:rPr lang="en-US" dirty="0"/>
              <a:t> di </a:t>
            </a:r>
            <a:r>
              <a:rPr lang="en-US" dirty="0" err="1"/>
              <a:t>sungai</a:t>
            </a:r>
            <a:r>
              <a:rPr lang="en-US" dirty="0"/>
              <a:t> &amp;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mati</a:t>
            </a:r>
            <a:r>
              <a:rPr lang="en-US" dirty="0"/>
              <a:t> atau </a:t>
            </a:r>
            <a:r>
              <a:rPr lang="en-US" dirty="0" err="1"/>
              <a:t>tercemar</a:t>
            </a:r>
            <a:r>
              <a:rPr lang="en-US" dirty="0"/>
              <a:t> </a:t>
            </a:r>
            <a:r>
              <a:rPr lang="en-US" dirty="0" err="1"/>
              <a:t>racun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 </a:t>
            </a:r>
            <a:r>
              <a:rPr lang="en-US" dirty="0" err="1"/>
              <a:t>plastik</a:t>
            </a:r>
            <a:r>
              <a:rPr lang="en-US" dirty="0"/>
              <a:t>, </a:t>
            </a:r>
            <a:r>
              <a:rPr lang="en-US" dirty="0" err="1"/>
              <a:t>dst</a:t>
            </a:r>
            <a:r>
              <a:rPr lang="en-US" dirty="0"/>
              <a:t>.</a:t>
            </a:r>
            <a:endParaRPr lang="id-ID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34A14E1-94EB-A49C-B564-1D356211C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76" y="4279898"/>
            <a:ext cx="2999327" cy="21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3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0F7A9A-7470-802C-9406-C5337A7C6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600160F-5FFA-4D98-2AAF-82A227B24AE1}"/>
              </a:ext>
            </a:extLst>
          </p:cNvPr>
          <p:cNvGrpSpPr/>
          <p:nvPr/>
        </p:nvGrpSpPr>
        <p:grpSpPr>
          <a:xfrm>
            <a:off x="369727" y="355857"/>
            <a:ext cx="2422008" cy="2028032"/>
            <a:chOff x="7760339" y="4348005"/>
            <a:chExt cx="2422008" cy="2028032"/>
          </a:xfrm>
        </p:grpSpPr>
        <p:pic>
          <p:nvPicPr>
            <p:cNvPr id="9" name="Picture 8" descr="A two people with brains and a puzzle&#10;&#10;Description automatically generated with medium confidence">
              <a:extLst>
                <a:ext uri="{FF2B5EF4-FFF2-40B4-BE49-F238E27FC236}">
                  <a16:creationId xmlns:a16="http://schemas.microsoft.com/office/drawing/2014/main" id="{C089CBBB-A838-6895-BB44-15CCCAD36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339" y="4348005"/>
              <a:ext cx="2422008" cy="16146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F3D097-89C8-8E56-1C4A-A4085F457C3D}"/>
                </a:ext>
              </a:extLst>
            </p:cNvPr>
            <p:cNvSpPr txBox="1"/>
            <p:nvPr/>
          </p:nvSpPr>
          <p:spPr>
            <a:xfrm>
              <a:off x="7987831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2 - CREATE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95390C-CE44-C750-40FC-7744E77EF390}"/>
              </a:ext>
            </a:extLst>
          </p:cNvPr>
          <p:cNvGrpSpPr/>
          <p:nvPr/>
        </p:nvGrpSpPr>
        <p:grpSpPr>
          <a:xfrm>
            <a:off x="2691599" y="264687"/>
            <a:ext cx="1967023" cy="2131749"/>
            <a:chOff x="10034253" y="4240560"/>
            <a:chExt cx="1967023" cy="2131749"/>
          </a:xfrm>
        </p:grpSpPr>
        <p:pic>
          <p:nvPicPr>
            <p:cNvPr id="17" name="Picture 16" descr="A person standing in front of a screen&#10;&#10;Description automatically generated">
              <a:extLst>
                <a:ext uri="{FF2B5EF4-FFF2-40B4-BE49-F238E27FC236}">
                  <a16:creationId xmlns:a16="http://schemas.microsoft.com/office/drawing/2014/main" id="{9D30E3F6-A194-9FF9-67A9-7E3DCC065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182" y="4240560"/>
              <a:ext cx="1872094" cy="187209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7BDF8C-B218-7955-E1BA-98D4A37061EB}"/>
                </a:ext>
              </a:extLst>
            </p:cNvPr>
            <p:cNvSpPr txBox="1"/>
            <p:nvPr/>
          </p:nvSpPr>
          <p:spPr>
            <a:xfrm>
              <a:off x="10034253" y="6002977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3 - CHANGE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9D6949F-065A-6938-0BF4-D33AAC116685}"/>
              </a:ext>
            </a:extLst>
          </p:cNvPr>
          <p:cNvSpPr txBox="1"/>
          <p:nvPr/>
        </p:nvSpPr>
        <p:spPr>
          <a:xfrm>
            <a:off x="4558282" y="438271"/>
            <a:ext cx="7295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i-FI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”Tindakan apa saja yang dapat membawa perubahan positif?”</a:t>
            </a:r>
            <a:endParaRPr lang="fi-FI" sz="4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1691E-514B-90EA-069C-9FAD28652E0F}"/>
              </a:ext>
            </a:extLst>
          </p:cNvPr>
          <p:cNvGrpSpPr/>
          <p:nvPr/>
        </p:nvGrpSpPr>
        <p:grpSpPr>
          <a:xfrm>
            <a:off x="448977" y="2605254"/>
            <a:ext cx="4230529" cy="3561630"/>
            <a:chOff x="421327" y="2175912"/>
            <a:chExt cx="3805998" cy="356163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5DBB391-C649-81DE-3478-8CA207478C0C}"/>
                </a:ext>
              </a:extLst>
            </p:cNvPr>
            <p:cNvSpPr/>
            <p:nvPr/>
          </p:nvSpPr>
          <p:spPr>
            <a:xfrm>
              <a:off x="521992" y="2271610"/>
              <a:ext cx="3705333" cy="34659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C36C795-906A-F122-76C9-F19E39FC0D1C}"/>
                </a:ext>
              </a:extLst>
            </p:cNvPr>
            <p:cNvSpPr/>
            <p:nvPr/>
          </p:nvSpPr>
          <p:spPr>
            <a:xfrm>
              <a:off x="421327" y="2175912"/>
              <a:ext cx="3705333" cy="3465933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027D4AB-1239-0EDE-06EA-1948E4170887}"/>
                </a:ext>
              </a:extLst>
            </p:cNvPr>
            <p:cNvSpPr txBox="1"/>
            <p:nvPr/>
          </p:nvSpPr>
          <p:spPr>
            <a:xfrm>
              <a:off x="504031" y="2228742"/>
              <a:ext cx="3540486" cy="340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ü"/>
              </a:pPr>
              <a:r>
                <a:rPr lang="fi-FI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Tulislah berbagai ide (tindakan positif) untuk mencapai masa depan yang kamu inginkan!</a:t>
              </a:r>
            </a:p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ü"/>
              </a:pPr>
              <a:r>
                <a:rPr lang="fi-FI" dirty="0">
                  <a:latin typeface="Balsamiq Sans" panose="02000603000000000000" pitchFamily="2" charset="0"/>
                  <a:ea typeface="Arial Narrow" panose="020B0606020202030204" pitchFamily="34" charset="0"/>
                  <a:sym typeface="Wingdings" panose="05000000000000000000" pitchFamily="2" charset="2"/>
                </a:rPr>
                <a:t>Pastikan kamu tidak mengabaikan ide apapun!</a:t>
              </a:r>
            </a:p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ü"/>
              </a:pPr>
              <a:r>
                <a:rPr lang="fi-FI" dirty="0">
                  <a:latin typeface="Balsamiq Sans" panose="02000603000000000000" pitchFamily="2" charset="0"/>
                  <a:ea typeface="Arial Narrow" panose="020B0606020202030204" pitchFamily="34" charset="0"/>
                  <a:sym typeface="Wingdings" panose="05000000000000000000" pitchFamily="2" charset="2"/>
                </a:rPr>
                <a:t>Hindari pernyataan-pernyataan yang dapat membunuh idemu, seperti: ”saya tidak kreatif”, ”sulit mendapat dukungan pemerintah”, dll.!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DC79F4-A313-D682-CA64-B84A862408AB}"/>
              </a:ext>
            </a:extLst>
          </p:cNvPr>
          <p:cNvCxnSpPr>
            <a:cxnSpLocks/>
          </p:cNvCxnSpPr>
          <p:nvPr/>
        </p:nvCxnSpPr>
        <p:spPr>
          <a:xfrm>
            <a:off x="4890976" y="1507371"/>
            <a:ext cx="6549657" cy="0"/>
          </a:xfrm>
          <a:prstGeom prst="line">
            <a:avLst/>
          </a:prstGeom>
          <a:ln w="7620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6 Cara Merawat Peralatan Makan Stainless Steel - Blog ruparupa">
            <a:extLst>
              <a:ext uri="{FF2B5EF4-FFF2-40B4-BE49-F238E27FC236}">
                <a16:creationId xmlns:a16="http://schemas.microsoft.com/office/drawing/2014/main" id="{B0089292-39E0-9601-8126-4B64FB65E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18605" r="8527"/>
          <a:stretch/>
        </p:blipFill>
        <p:spPr bwMode="auto">
          <a:xfrm>
            <a:off x="5001175" y="2360432"/>
            <a:ext cx="2782709" cy="215840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4C4E2E-9669-E611-7CE3-B56A83F05BCC}"/>
              </a:ext>
            </a:extLst>
          </p:cNvPr>
          <p:cNvGrpSpPr/>
          <p:nvPr/>
        </p:nvGrpSpPr>
        <p:grpSpPr>
          <a:xfrm>
            <a:off x="6984167" y="2615448"/>
            <a:ext cx="1829913" cy="1959537"/>
            <a:chOff x="7075041" y="2710942"/>
            <a:chExt cx="1829913" cy="1959537"/>
          </a:xfrm>
        </p:grpSpPr>
        <p:pic>
          <p:nvPicPr>
            <p:cNvPr id="7" name="Picture 6" descr="A collection of blue and white sticky notes&#10;&#10;Description automatically generated">
              <a:extLst>
                <a:ext uri="{FF2B5EF4-FFF2-40B4-BE49-F238E27FC236}">
                  <a16:creationId xmlns:a16="http://schemas.microsoft.com/office/drawing/2014/main" id="{A57F4BB2-E10C-818F-6F50-2CCF39594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7" t="34175" r="50753" b="35587"/>
            <a:stretch/>
          </p:blipFill>
          <p:spPr>
            <a:xfrm>
              <a:off x="7075041" y="2710942"/>
              <a:ext cx="1829913" cy="19595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4E1337-34DF-E62D-F21E-2ADE85E9E980}"/>
                </a:ext>
              </a:extLst>
            </p:cNvPr>
            <p:cNvSpPr txBox="1"/>
            <p:nvPr/>
          </p:nvSpPr>
          <p:spPr>
            <a:xfrm>
              <a:off x="7198243" y="3091455"/>
              <a:ext cx="15490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Gerakan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membawa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peralatan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makan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yang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terbuat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dari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stainless steel atau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kayu</a:t>
              </a:r>
              <a:endParaRPr lang="id-ID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 panose="02000603000000000000" pitchFamily="2" charset="0"/>
              </a:endParaRPr>
            </a:p>
          </p:txBody>
        </p:sp>
      </p:grpSp>
      <p:pic>
        <p:nvPicPr>
          <p:cNvPr id="3076" name="Picture 4" descr="Bank Sampah Bersinar | Your Waste Management Partner">
            <a:extLst>
              <a:ext uri="{FF2B5EF4-FFF2-40B4-BE49-F238E27FC236}">
                <a16:creationId xmlns:a16="http://schemas.microsoft.com/office/drawing/2014/main" id="{4C7A75F4-CDFC-6EA1-13CE-AC06579CD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051" y="1882150"/>
            <a:ext cx="2333904" cy="233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2D1877-42B1-1FE4-8216-3C116E142160}"/>
              </a:ext>
            </a:extLst>
          </p:cNvPr>
          <p:cNvGrpSpPr/>
          <p:nvPr/>
        </p:nvGrpSpPr>
        <p:grpSpPr>
          <a:xfrm>
            <a:off x="8689166" y="1594437"/>
            <a:ext cx="1829913" cy="1959537"/>
            <a:chOff x="7075041" y="2710942"/>
            <a:chExt cx="1829913" cy="1959537"/>
          </a:xfrm>
        </p:grpSpPr>
        <p:pic>
          <p:nvPicPr>
            <p:cNvPr id="14" name="Picture 13" descr="A collection of blue and white sticky notes&#10;&#10;Description automatically generated">
              <a:extLst>
                <a:ext uri="{FF2B5EF4-FFF2-40B4-BE49-F238E27FC236}">
                  <a16:creationId xmlns:a16="http://schemas.microsoft.com/office/drawing/2014/main" id="{D2316FF3-C345-0647-BFCE-2AC202FC3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7" t="34175" r="50753" b="35587"/>
            <a:stretch/>
          </p:blipFill>
          <p:spPr>
            <a:xfrm rot="21082466">
              <a:off x="7075041" y="2710942"/>
              <a:ext cx="1829913" cy="195953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8FA4BE-8CDC-0268-B287-ED5C0D30371F}"/>
                </a:ext>
              </a:extLst>
            </p:cNvPr>
            <p:cNvSpPr txBox="1"/>
            <p:nvPr/>
          </p:nvSpPr>
          <p:spPr>
            <a:xfrm>
              <a:off x="7198243" y="3197785"/>
              <a:ext cx="154902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Memperbanyak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bank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sampah</a:t>
              </a:r>
              <a:r>
                <a:rPr lang="en-ID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(</a:t>
              </a:r>
              <a:r>
                <a:rPr lang="en-ID" sz="1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jasa</a:t>
              </a:r>
              <a:r>
                <a:rPr lang="en-ID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</a:t>
              </a:r>
              <a:r>
                <a:rPr lang="en-ID" sz="1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pengelolaan</a:t>
              </a:r>
              <a:r>
                <a:rPr lang="en-ID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</a:t>
              </a:r>
              <a:r>
                <a:rPr lang="en-ID" sz="1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sampah</a:t>
              </a:r>
              <a:r>
                <a:rPr lang="en-ID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)</a:t>
              </a:r>
              <a:endParaRPr lang="id-ID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 panose="02000603000000000000" pitchFamily="2" charset="0"/>
              </a:endParaRPr>
            </a:p>
          </p:txBody>
        </p:sp>
      </p:grpSp>
      <p:pic>
        <p:nvPicPr>
          <p:cNvPr id="18" name="Picture 4" descr="Link - Free seo and web icons">
            <a:hlinkClick r:id="rId8"/>
            <a:extLst>
              <a:ext uri="{FF2B5EF4-FFF2-40B4-BE49-F238E27FC236}">
                <a16:creationId xmlns:a16="http://schemas.microsoft.com/office/drawing/2014/main" id="{72E22ADA-F393-9AFB-0510-CE986DDC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069" y="2724936"/>
            <a:ext cx="542049" cy="5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B39FE52-1AE3-35B2-68C5-4A7EA5826FB0}"/>
              </a:ext>
            </a:extLst>
          </p:cNvPr>
          <p:cNvGrpSpPr/>
          <p:nvPr/>
        </p:nvGrpSpPr>
        <p:grpSpPr>
          <a:xfrm>
            <a:off x="5020478" y="4820238"/>
            <a:ext cx="1336013" cy="1336013"/>
            <a:chOff x="5543252" y="4830871"/>
            <a:chExt cx="1336013" cy="1336013"/>
          </a:xfrm>
        </p:grpSpPr>
        <p:pic>
          <p:nvPicPr>
            <p:cNvPr id="3078" name="Picture 6" descr="Workshop Icons - Free SVG &amp; PNG Workshop Images - Noun Project">
              <a:extLst>
                <a:ext uri="{FF2B5EF4-FFF2-40B4-BE49-F238E27FC236}">
                  <a16:creationId xmlns:a16="http://schemas.microsoft.com/office/drawing/2014/main" id="{4ECAEDC8-69C1-A8CC-BE34-D60FC00A3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252" y="4830871"/>
              <a:ext cx="1336013" cy="1336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A green recycle symbol with a leaf&#10;&#10;Description automatically generated">
              <a:extLst>
                <a:ext uri="{FF2B5EF4-FFF2-40B4-BE49-F238E27FC236}">
                  <a16:creationId xmlns:a16="http://schemas.microsoft.com/office/drawing/2014/main" id="{89BEAA54-A4D4-0733-34D0-6CDB438AE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862" y="4959822"/>
              <a:ext cx="505314" cy="5053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891590-97B0-025B-150C-8C171F04590E}"/>
              </a:ext>
            </a:extLst>
          </p:cNvPr>
          <p:cNvGrpSpPr/>
          <p:nvPr/>
        </p:nvGrpSpPr>
        <p:grpSpPr>
          <a:xfrm>
            <a:off x="6356491" y="4642829"/>
            <a:ext cx="1684586" cy="1690830"/>
            <a:chOff x="6441295" y="4633952"/>
            <a:chExt cx="1684586" cy="1690830"/>
          </a:xfrm>
        </p:grpSpPr>
        <p:pic>
          <p:nvPicPr>
            <p:cNvPr id="22" name="Picture 21" descr="A collection of blue and white sticky notes&#10;&#10;Description automatically generated">
              <a:extLst>
                <a:ext uri="{FF2B5EF4-FFF2-40B4-BE49-F238E27FC236}">
                  <a16:creationId xmlns:a16="http://schemas.microsoft.com/office/drawing/2014/main" id="{9DF2CCC2-7927-51F4-42BB-6BF16FE38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28" t="66826" r="26592" b="2936"/>
            <a:stretch/>
          </p:blipFill>
          <p:spPr>
            <a:xfrm rot="21359207">
              <a:off x="6446301" y="4633952"/>
              <a:ext cx="1679580" cy="169083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5A1FA9-3191-9BD3-A5FB-61AD2A5C55F6}"/>
                </a:ext>
              </a:extLst>
            </p:cNvPr>
            <p:cNvSpPr txBox="1"/>
            <p:nvPr/>
          </p:nvSpPr>
          <p:spPr>
            <a:xfrm>
              <a:off x="6441295" y="4930749"/>
              <a:ext cx="166832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400" b="0" i="0" dirty="0" err="1">
                  <a:latin typeface="Balsamiq Sans" panose="02000603000000000000" pitchFamily="2" charset="0"/>
                </a:rPr>
                <a:t>Edukasi</a:t>
              </a:r>
              <a:r>
                <a:rPr lang="en-ID" sz="1400" b="0" i="0" dirty="0"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latin typeface="Balsamiq Sans" panose="02000603000000000000" pitchFamily="2" charset="0"/>
                </a:rPr>
                <a:t>masyarakat</a:t>
              </a:r>
              <a:r>
                <a:rPr lang="en-ID" sz="1400" b="0" i="0" dirty="0"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latin typeface="Balsamiq Sans" panose="02000603000000000000" pitchFamily="2" charset="0"/>
                </a:rPr>
                <a:t>tentang</a:t>
              </a:r>
              <a:r>
                <a:rPr lang="en-ID" sz="1400" b="0" i="0" dirty="0"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latin typeface="Balsamiq Sans" panose="02000603000000000000" pitchFamily="2" charset="0"/>
                </a:rPr>
                <a:t>pemilahan</a:t>
              </a:r>
              <a:r>
                <a:rPr lang="en-ID" sz="1400" b="0" i="0" dirty="0">
                  <a:latin typeface="Balsamiq Sans" panose="02000603000000000000" pitchFamily="2" charset="0"/>
                </a:rPr>
                <a:t> &amp; </a:t>
              </a:r>
              <a:r>
                <a:rPr lang="en-ID" sz="1400" b="0" i="0" dirty="0" err="1">
                  <a:latin typeface="Balsamiq Sans" panose="02000603000000000000" pitchFamily="2" charset="0"/>
                </a:rPr>
                <a:t>daur</a:t>
              </a:r>
              <a:r>
                <a:rPr lang="en-ID" sz="1400" b="0" i="0" dirty="0"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latin typeface="Balsamiq Sans" panose="02000603000000000000" pitchFamily="2" charset="0"/>
                </a:rPr>
                <a:t>ulang</a:t>
              </a:r>
              <a:r>
                <a:rPr lang="en-ID" sz="1400" b="0" i="0" dirty="0"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latin typeface="Balsamiq Sans" panose="02000603000000000000" pitchFamily="2" charset="0"/>
                </a:rPr>
                <a:t>sampah</a:t>
              </a:r>
              <a:endParaRPr lang="id-ID" sz="1400" dirty="0">
                <a:latin typeface="Balsamiq Sans" panose="02000603000000000000" pitchFamily="2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9BB5A80-FEBD-791A-3B28-EDF923B482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0976" y="1750814"/>
            <a:ext cx="1526951" cy="566920"/>
          </a:xfrm>
          <a:prstGeom prst="rect">
            <a:avLst/>
          </a:prstGeom>
        </p:spPr>
      </p:pic>
      <p:pic>
        <p:nvPicPr>
          <p:cNvPr id="3080" name="Picture 8" descr="Innovation - Free technology icons">
            <a:extLst>
              <a:ext uri="{FF2B5EF4-FFF2-40B4-BE49-F238E27FC236}">
                <a16:creationId xmlns:a16="http://schemas.microsoft.com/office/drawing/2014/main" id="{C4E2C091-F981-C2B3-CE0B-16041B58B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37" y="4415812"/>
            <a:ext cx="1804234" cy="18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D352DD6-48CC-AC6B-F53B-90CD7DCC9F9D}"/>
              </a:ext>
            </a:extLst>
          </p:cNvPr>
          <p:cNvGrpSpPr/>
          <p:nvPr/>
        </p:nvGrpSpPr>
        <p:grpSpPr>
          <a:xfrm>
            <a:off x="9954643" y="4421691"/>
            <a:ext cx="1679580" cy="1690830"/>
            <a:chOff x="6446301" y="4633952"/>
            <a:chExt cx="1679580" cy="1690830"/>
          </a:xfrm>
        </p:grpSpPr>
        <p:pic>
          <p:nvPicPr>
            <p:cNvPr id="29" name="Picture 28" descr="A collection of blue and white sticky notes&#10;&#10;Description automatically generated">
              <a:extLst>
                <a:ext uri="{FF2B5EF4-FFF2-40B4-BE49-F238E27FC236}">
                  <a16:creationId xmlns:a16="http://schemas.microsoft.com/office/drawing/2014/main" id="{31AE09DF-DAB9-B34B-AACB-AEFA0444A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28" t="66826" r="26592" b="2936"/>
            <a:stretch/>
          </p:blipFill>
          <p:spPr>
            <a:xfrm rot="21359207">
              <a:off x="6446301" y="4633952"/>
              <a:ext cx="1679580" cy="169083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FF04C2-C6B7-9F3C-5DF7-D88F161711D5}"/>
                </a:ext>
              </a:extLst>
            </p:cNvPr>
            <p:cNvSpPr txBox="1"/>
            <p:nvPr/>
          </p:nvSpPr>
          <p:spPr>
            <a:xfrm>
              <a:off x="6451928" y="5054271"/>
              <a:ext cx="16683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400" b="0" i="0" dirty="0" err="1">
                  <a:latin typeface="Balsamiq Sans" panose="02000603000000000000" pitchFamily="2" charset="0"/>
                </a:rPr>
                <a:t>Inovasi</a:t>
              </a:r>
              <a:r>
                <a:rPr lang="en-ID" sz="1400" b="0" i="0" dirty="0"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latin typeface="Balsamiq Sans" panose="02000603000000000000" pitchFamily="2" charset="0"/>
                </a:rPr>
                <a:t>alat</a:t>
              </a:r>
              <a:r>
                <a:rPr lang="en-ID" sz="1400" dirty="0">
                  <a:latin typeface="Balsamiq Sans" panose="02000603000000000000" pitchFamily="2" charset="0"/>
                </a:rPr>
                <a:t> </a:t>
              </a:r>
              <a:r>
                <a:rPr lang="en-ID" sz="1400" dirty="0" err="1">
                  <a:latin typeface="Balsamiq Sans" panose="02000603000000000000" pitchFamily="2" charset="0"/>
                </a:rPr>
                <a:t>pengolahan</a:t>
              </a:r>
              <a:r>
                <a:rPr lang="en-ID" sz="1400" dirty="0">
                  <a:latin typeface="Balsamiq Sans" panose="02000603000000000000" pitchFamily="2" charset="0"/>
                </a:rPr>
                <a:t> </a:t>
              </a:r>
              <a:r>
                <a:rPr lang="en-ID" sz="1400" dirty="0" err="1">
                  <a:latin typeface="Balsamiq Sans" panose="02000603000000000000" pitchFamily="2" charset="0"/>
                </a:rPr>
                <a:t>sampah</a:t>
              </a:r>
              <a:r>
                <a:rPr lang="en-ID" sz="1400" dirty="0">
                  <a:latin typeface="Balsamiq Sans" panose="02000603000000000000" pitchFamily="2" charset="0"/>
                </a:rPr>
                <a:t> </a:t>
              </a:r>
              <a:r>
                <a:rPr lang="en-ID" sz="1400" dirty="0" err="1">
                  <a:latin typeface="Balsamiq Sans" panose="02000603000000000000" pitchFamily="2" charset="0"/>
                </a:rPr>
                <a:t>ramah</a:t>
              </a:r>
              <a:r>
                <a:rPr lang="en-ID" sz="1400" dirty="0">
                  <a:latin typeface="Balsamiq Sans" panose="02000603000000000000" pitchFamily="2" charset="0"/>
                </a:rPr>
                <a:t> </a:t>
              </a:r>
              <a:r>
                <a:rPr lang="en-ID" sz="1400" dirty="0" err="1">
                  <a:latin typeface="Balsamiq Sans" panose="02000603000000000000" pitchFamily="2" charset="0"/>
                </a:rPr>
                <a:t>lingkungan</a:t>
              </a:r>
              <a:endParaRPr lang="id-ID" sz="1400" dirty="0">
                <a:latin typeface="Balsamiq Sans" panose="02000603000000000000" pitchFamily="2" charset="0"/>
              </a:endParaRPr>
            </a:p>
          </p:txBody>
        </p:sp>
      </p:grpSp>
      <p:pic>
        <p:nvPicPr>
          <p:cNvPr id="31" name="Picture 4" descr="Link - Free seo and web icons">
            <a:hlinkClick r:id="rId14"/>
            <a:extLst>
              <a:ext uri="{FF2B5EF4-FFF2-40B4-BE49-F238E27FC236}">
                <a16:creationId xmlns:a16="http://schemas.microsoft.com/office/drawing/2014/main" id="{668E6AA6-403B-4B80-1201-871270371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069" y="4575140"/>
            <a:ext cx="542049" cy="5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12E2F98-61BF-CFD8-E94F-F647E357BF2A}"/>
              </a:ext>
            </a:extLst>
          </p:cNvPr>
          <p:cNvSpPr txBox="1"/>
          <p:nvPr/>
        </p:nvSpPr>
        <p:spPr>
          <a:xfrm>
            <a:off x="8884117" y="4043709"/>
            <a:ext cx="3097673" cy="38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Balsamiq Sans" panose="02000603000000000000" pitchFamily="2" charset="0"/>
              </a:rPr>
              <a:t>dan </a:t>
            </a:r>
            <a:r>
              <a:rPr lang="en-US" b="1" i="1" dirty="0" err="1">
                <a:solidFill>
                  <a:srgbClr val="FF0000"/>
                </a:solidFill>
                <a:latin typeface="Balsamiq Sans" panose="02000603000000000000" pitchFamily="2" charset="0"/>
              </a:rPr>
              <a:t>masih</a:t>
            </a:r>
            <a:r>
              <a:rPr lang="en-US" b="1" i="1" dirty="0">
                <a:solidFill>
                  <a:srgbClr val="FF0000"/>
                </a:solidFill>
                <a:latin typeface="Balsamiq Sans" panose="02000603000000000000" pitchFamily="2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Balsamiq Sans" panose="02000603000000000000" pitchFamily="2" charset="0"/>
              </a:rPr>
              <a:t>banyak</a:t>
            </a:r>
            <a:r>
              <a:rPr lang="en-US" b="1" i="1" dirty="0">
                <a:solidFill>
                  <a:srgbClr val="FF0000"/>
                </a:solidFill>
                <a:latin typeface="Balsamiq Sans" panose="02000603000000000000" pitchFamily="2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Balsamiq Sans" panose="02000603000000000000" pitchFamily="2" charset="0"/>
              </a:rPr>
              <a:t>lagi</a:t>
            </a:r>
            <a:r>
              <a:rPr lang="en-US" b="1" i="1" dirty="0">
                <a:solidFill>
                  <a:srgbClr val="FF0000"/>
                </a:solidFill>
                <a:latin typeface="Balsamiq Sans" panose="02000603000000000000" pitchFamily="2" charset="0"/>
              </a:rPr>
              <a:t> ……</a:t>
            </a:r>
            <a:endParaRPr lang="id-ID" b="1" i="1" dirty="0">
              <a:solidFill>
                <a:srgbClr val="FF0000"/>
              </a:solidFill>
              <a:latin typeface="Balsamiq San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F87CB8-155E-CC1F-C754-23AA7E2E1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2EE57A-E744-9074-946D-9B5BDE693EBA}"/>
              </a:ext>
            </a:extLst>
          </p:cNvPr>
          <p:cNvSpPr txBox="1"/>
          <p:nvPr/>
        </p:nvSpPr>
        <p:spPr>
          <a:xfrm>
            <a:off x="542260" y="1222739"/>
            <a:ext cx="5383619" cy="5197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600" dirty="0" err="1">
                <a:latin typeface="Dosis" panose="02010303020202060003" pitchFamily="2" charset="0"/>
              </a:rPr>
              <a:t>Melalui</a:t>
            </a:r>
            <a:r>
              <a:rPr lang="en-US" sz="2600" dirty="0">
                <a:latin typeface="Dosis" panose="02010303020202060003" pitchFamily="2" charset="0"/>
              </a:rPr>
              <a:t> model </a:t>
            </a:r>
            <a:r>
              <a:rPr lang="en-US" sz="2600" b="1" dirty="0">
                <a:solidFill>
                  <a:srgbClr val="415FA8"/>
                </a:solidFill>
                <a:latin typeface="Dosis" panose="02010303020202060003" pitchFamily="2" charset="0"/>
              </a:rPr>
              <a:t>Design Thinking</a:t>
            </a:r>
            <a:r>
              <a:rPr lang="en-US" sz="2600" dirty="0">
                <a:latin typeface="Dosis" panose="02010303020202060003" pitchFamily="2" charset="0"/>
              </a:rPr>
              <a:t> </a:t>
            </a:r>
            <a:r>
              <a:rPr lang="en-US" sz="2600" dirty="0" err="1">
                <a:latin typeface="Dosis" panose="02010303020202060003" pitchFamily="2" charset="0"/>
              </a:rPr>
              <a:t>ini</a:t>
            </a:r>
            <a:r>
              <a:rPr lang="en-US" sz="2600" dirty="0">
                <a:latin typeface="Dosis" panose="02010303020202060003" pitchFamily="2" charset="0"/>
              </a:rPr>
              <a:t> </a:t>
            </a:r>
            <a:r>
              <a:rPr lang="en-US" sz="2600" dirty="0" err="1">
                <a:latin typeface="Dosis" panose="02010303020202060003" pitchFamily="2" charset="0"/>
              </a:rPr>
              <a:t>kamu</a:t>
            </a:r>
            <a:r>
              <a:rPr lang="en-US" sz="2600" dirty="0">
                <a:latin typeface="Dosis" panose="02010303020202060003" pitchFamily="2" charset="0"/>
              </a:rPr>
              <a:t> </a:t>
            </a:r>
            <a:r>
              <a:rPr lang="en-US" sz="2600" dirty="0" err="1">
                <a:latin typeface="Dosis" panose="02010303020202060003" pitchFamily="2" charset="0"/>
              </a:rPr>
              <a:t>akan</a:t>
            </a:r>
            <a:r>
              <a:rPr lang="en-US" sz="2600" dirty="0">
                <a:latin typeface="Dosis" panose="02010303020202060003" pitchFamily="2" charset="0"/>
              </a:rPr>
              <a:t> </a:t>
            </a:r>
            <a:r>
              <a:rPr lang="en-US" sz="2600" dirty="0" err="1">
                <a:latin typeface="Dosis" panose="02010303020202060003" pitchFamily="2" charset="0"/>
              </a:rPr>
              <a:t>belajar</a:t>
            </a:r>
            <a:r>
              <a:rPr lang="en-US" sz="2600" dirty="0">
                <a:latin typeface="Dosis" panose="02010303020202060003" pitchFamily="2" charset="0"/>
              </a:rPr>
              <a:t>:</a:t>
            </a:r>
          </a:p>
          <a:p>
            <a:pPr marL="446088" indent="-446088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Cara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berpikir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yang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baru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,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sistematis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, dan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kreatif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untuk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menyelesaikan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masalah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yang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rumit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  <a:sym typeface="Wingdings" panose="05000000000000000000" pitchFamily="2" charset="2"/>
              </a:rPr>
              <a:t></a:t>
            </a:r>
            <a:endParaRPr lang="en-US" sz="2600" dirty="0">
              <a:latin typeface="Dosis" panose="02010303020202060003" pitchFamily="2" charset="0"/>
              <a:cs typeface="Futura Medium" panose="020B0602020204020303" pitchFamily="34" charset="-79"/>
            </a:endParaRPr>
          </a:p>
          <a:p>
            <a:pPr marL="446088" indent="-446088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Ide-ide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saling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terhubung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hingga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dihasilkan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b="1" dirty="0" err="1">
                <a:latin typeface="Dosis" panose="02010303020202060003" pitchFamily="2" charset="0"/>
                <a:cs typeface="Futura Medium" panose="020B0602020204020303" pitchFamily="34" charset="-79"/>
              </a:rPr>
              <a:t>solusi</a:t>
            </a:r>
            <a:r>
              <a:rPr lang="en-US" sz="2600" b="1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b="1" dirty="0" err="1">
                <a:latin typeface="Dosis" panose="02010303020202060003" pitchFamily="2" charset="0"/>
                <a:cs typeface="Futura Medium" panose="020B0602020204020303" pitchFamily="34" charset="-79"/>
              </a:rPr>
              <a:t>kreatif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  <a:sym typeface="Wingdings" panose="05000000000000000000" pitchFamily="2" charset="2"/>
              </a:rPr>
              <a:t> 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untuk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menjawab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tantangan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yang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ada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>
                <a:latin typeface="Dancing Script" pitchFamily="2" charset="0"/>
                <a:cs typeface="Futura Medium" panose="020B0602020204020303" pitchFamily="34" charset="-79"/>
              </a:rPr>
              <a:t>(real-world problems)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,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baik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masalah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polusi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,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pemenuhan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kebutuhan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hidup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, </a:t>
            </a:r>
            <a:r>
              <a:rPr lang="en-US" sz="2600" dirty="0" err="1">
                <a:latin typeface="Dosis" panose="02010303020202060003" pitchFamily="2" charset="0"/>
                <a:cs typeface="Futura Medium" panose="020B0602020204020303" pitchFamily="34" charset="-79"/>
              </a:rPr>
              <a:t>dsb</a:t>
            </a:r>
            <a:r>
              <a:rPr lang="en-US" sz="2600" dirty="0">
                <a:latin typeface="Dosis" panose="02010303020202060003" pitchFamily="2" charset="0"/>
                <a:cs typeface="Futura Medium" panose="020B0602020204020303" pitchFamily="34" charset="-79"/>
              </a:rPr>
              <a:t>.</a:t>
            </a:r>
            <a:endParaRPr lang="id-ID" sz="2600" dirty="0">
              <a:latin typeface="Dosis" panose="0201030302020206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4B12B8-9EF7-AEE8-A750-26C79A9F4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22739"/>
            <a:ext cx="5750687" cy="2014116"/>
          </a:xfrm>
          <a:prstGeom prst="rect">
            <a:avLst/>
          </a:prstGeom>
        </p:spPr>
      </p:pic>
      <p:pic>
        <p:nvPicPr>
          <p:cNvPr id="15" name="Picture 14" descr="A blue arrow with black background&#10;&#10;Description automatically generated">
            <a:extLst>
              <a:ext uri="{FF2B5EF4-FFF2-40B4-BE49-F238E27FC236}">
                <a16:creationId xmlns:a16="http://schemas.microsoft.com/office/drawing/2014/main" id="{B1B7FB2D-D987-CC2F-D6E2-7E9F004A9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08" y="3343940"/>
            <a:ext cx="432870" cy="74427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DA36B76-13AB-DF50-8746-31AB65EC15D9}"/>
              </a:ext>
            </a:extLst>
          </p:cNvPr>
          <p:cNvGrpSpPr/>
          <p:nvPr/>
        </p:nvGrpSpPr>
        <p:grpSpPr>
          <a:xfrm>
            <a:off x="5925879" y="4088219"/>
            <a:ext cx="2136790" cy="2287818"/>
            <a:chOff x="5925879" y="4088219"/>
            <a:chExt cx="2136790" cy="2287818"/>
          </a:xfrm>
        </p:grpSpPr>
        <p:pic>
          <p:nvPicPr>
            <p:cNvPr id="22" name="Picture 21" descr="A person looking at a globe&#10;&#10;Description automatically generated">
              <a:extLst>
                <a:ext uri="{FF2B5EF4-FFF2-40B4-BE49-F238E27FC236}">
                  <a16:creationId xmlns:a16="http://schemas.microsoft.com/office/drawing/2014/main" id="{D2DA6C1A-3EF4-2726-F62D-AD2FE7D44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879" y="4088219"/>
              <a:ext cx="2136790" cy="213679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F9B5AA-E474-95B9-C5BA-F734F2D82E69}"/>
                </a:ext>
              </a:extLst>
            </p:cNvPr>
            <p:cNvSpPr txBox="1"/>
            <p:nvPr/>
          </p:nvSpPr>
          <p:spPr>
            <a:xfrm>
              <a:off x="5925879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1 - EXPLORE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9D56C-109E-673B-8268-C0ED639A4A2C}"/>
              </a:ext>
            </a:extLst>
          </p:cNvPr>
          <p:cNvGrpSpPr/>
          <p:nvPr/>
        </p:nvGrpSpPr>
        <p:grpSpPr>
          <a:xfrm>
            <a:off x="7760339" y="4348005"/>
            <a:ext cx="2422008" cy="2028032"/>
            <a:chOff x="7760339" y="4348005"/>
            <a:chExt cx="2422008" cy="2028032"/>
          </a:xfrm>
        </p:grpSpPr>
        <p:pic>
          <p:nvPicPr>
            <p:cNvPr id="25" name="Picture 24" descr="A two people with brains and a puzzle&#10;&#10;Description automatically generated with medium confidence">
              <a:extLst>
                <a:ext uri="{FF2B5EF4-FFF2-40B4-BE49-F238E27FC236}">
                  <a16:creationId xmlns:a16="http://schemas.microsoft.com/office/drawing/2014/main" id="{59D89EC6-19C8-162B-9DAF-CF91C9EB9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339" y="4348005"/>
              <a:ext cx="2422008" cy="161467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7D13EB-8364-D156-2788-8450EA1289E3}"/>
                </a:ext>
              </a:extLst>
            </p:cNvPr>
            <p:cNvSpPr txBox="1"/>
            <p:nvPr/>
          </p:nvSpPr>
          <p:spPr>
            <a:xfrm>
              <a:off x="7987831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2 - CREATE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DC0485-D145-A0E2-6F06-FA647E08C318}"/>
              </a:ext>
            </a:extLst>
          </p:cNvPr>
          <p:cNvGrpSpPr/>
          <p:nvPr/>
        </p:nvGrpSpPr>
        <p:grpSpPr>
          <a:xfrm>
            <a:off x="10034253" y="4240560"/>
            <a:ext cx="1967023" cy="2131749"/>
            <a:chOff x="10034253" y="4240560"/>
            <a:chExt cx="1967023" cy="2131749"/>
          </a:xfrm>
        </p:grpSpPr>
        <p:pic>
          <p:nvPicPr>
            <p:cNvPr id="28" name="Picture 27" descr="A person standing in front of a screen&#10;&#10;Description automatically generated">
              <a:extLst>
                <a:ext uri="{FF2B5EF4-FFF2-40B4-BE49-F238E27FC236}">
                  <a16:creationId xmlns:a16="http://schemas.microsoft.com/office/drawing/2014/main" id="{2FDDC23D-E302-BF16-33D7-6C8B591C3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182" y="4240560"/>
              <a:ext cx="1872094" cy="187209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0F0210-38BF-1059-5E21-92DDB32C587D}"/>
                </a:ext>
              </a:extLst>
            </p:cNvPr>
            <p:cNvSpPr txBox="1"/>
            <p:nvPr/>
          </p:nvSpPr>
          <p:spPr>
            <a:xfrm>
              <a:off x="10034253" y="6002977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3 - CHANGE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5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E254FE-9F38-4EFA-1CC1-DCB5CE3A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7C27F5EE-BD4B-2FD3-F26D-CFBE6F086D9C}"/>
              </a:ext>
            </a:extLst>
          </p:cNvPr>
          <p:cNvSpPr/>
          <p:nvPr/>
        </p:nvSpPr>
        <p:spPr>
          <a:xfrm>
            <a:off x="5546215" y="4841917"/>
            <a:ext cx="1812495" cy="1765655"/>
          </a:xfrm>
          <a:prstGeom prst="ellipse">
            <a:avLst/>
          </a:prstGeom>
          <a:solidFill>
            <a:srgbClr val="F4F0E6"/>
          </a:solidFill>
          <a:ln w="28575">
            <a:solidFill>
              <a:srgbClr val="4242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852A25-0B2F-129C-F551-AFF29AD46A89}"/>
              </a:ext>
            </a:extLst>
          </p:cNvPr>
          <p:cNvSpPr/>
          <p:nvPr/>
        </p:nvSpPr>
        <p:spPr>
          <a:xfrm>
            <a:off x="7567799" y="4841917"/>
            <a:ext cx="1812495" cy="1765655"/>
          </a:xfrm>
          <a:prstGeom prst="ellipse">
            <a:avLst/>
          </a:prstGeom>
          <a:solidFill>
            <a:srgbClr val="F4F0E6"/>
          </a:solidFill>
          <a:ln w="28575">
            <a:solidFill>
              <a:srgbClr val="4242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262E1E-B00C-5870-BC54-405E286C7328}"/>
              </a:ext>
            </a:extLst>
          </p:cNvPr>
          <p:cNvSpPr/>
          <p:nvPr/>
        </p:nvSpPr>
        <p:spPr>
          <a:xfrm>
            <a:off x="9375613" y="3957533"/>
            <a:ext cx="1812495" cy="1765655"/>
          </a:xfrm>
          <a:prstGeom prst="ellipse">
            <a:avLst/>
          </a:prstGeom>
          <a:solidFill>
            <a:srgbClr val="F4F0E6"/>
          </a:solidFill>
          <a:ln w="28575">
            <a:solidFill>
              <a:srgbClr val="4242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64C2E9-7F87-5C5F-F02A-489CF1C87224}"/>
              </a:ext>
            </a:extLst>
          </p:cNvPr>
          <p:cNvSpPr/>
          <p:nvPr/>
        </p:nvSpPr>
        <p:spPr>
          <a:xfrm>
            <a:off x="9360666" y="1808024"/>
            <a:ext cx="1812495" cy="1765655"/>
          </a:xfrm>
          <a:prstGeom prst="ellipse">
            <a:avLst/>
          </a:prstGeom>
          <a:solidFill>
            <a:srgbClr val="F4F0E6"/>
          </a:solidFill>
          <a:ln w="28575">
            <a:solidFill>
              <a:srgbClr val="4242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1B10F1-769A-3524-F1B5-7BF78DFC4CB5}"/>
              </a:ext>
            </a:extLst>
          </p:cNvPr>
          <p:cNvGrpSpPr/>
          <p:nvPr/>
        </p:nvGrpSpPr>
        <p:grpSpPr>
          <a:xfrm>
            <a:off x="369727" y="355857"/>
            <a:ext cx="2422008" cy="2028032"/>
            <a:chOff x="7760339" y="4348005"/>
            <a:chExt cx="2422008" cy="2028032"/>
          </a:xfrm>
        </p:grpSpPr>
        <p:pic>
          <p:nvPicPr>
            <p:cNvPr id="9" name="Picture 8" descr="A two people with brains and a puzzle&#10;&#10;Description automatically generated with medium confidence">
              <a:extLst>
                <a:ext uri="{FF2B5EF4-FFF2-40B4-BE49-F238E27FC236}">
                  <a16:creationId xmlns:a16="http://schemas.microsoft.com/office/drawing/2014/main" id="{5B4B7123-4039-C009-BF71-8CD449123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339" y="4348005"/>
              <a:ext cx="2422008" cy="16146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6C2190-EF02-7B67-2ACF-42452ED934BB}"/>
                </a:ext>
              </a:extLst>
            </p:cNvPr>
            <p:cNvSpPr txBox="1"/>
            <p:nvPr/>
          </p:nvSpPr>
          <p:spPr>
            <a:xfrm>
              <a:off x="7987831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2 - CREATE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1F8084-E744-F545-A97D-0E58465AF07F}"/>
              </a:ext>
            </a:extLst>
          </p:cNvPr>
          <p:cNvGrpSpPr/>
          <p:nvPr/>
        </p:nvGrpSpPr>
        <p:grpSpPr>
          <a:xfrm>
            <a:off x="2691599" y="264687"/>
            <a:ext cx="1967023" cy="2131749"/>
            <a:chOff x="10034253" y="4240560"/>
            <a:chExt cx="1967023" cy="2131749"/>
          </a:xfrm>
        </p:grpSpPr>
        <p:pic>
          <p:nvPicPr>
            <p:cNvPr id="17" name="Picture 16" descr="A person standing in front of a screen&#10;&#10;Description automatically generated">
              <a:extLst>
                <a:ext uri="{FF2B5EF4-FFF2-40B4-BE49-F238E27FC236}">
                  <a16:creationId xmlns:a16="http://schemas.microsoft.com/office/drawing/2014/main" id="{FB214E1E-A7D1-62DD-EBA8-96FE84239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182" y="4240560"/>
              <a:ext cx="1872094" cy="187209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2EA956-F778-3657-33EF-ACA69AB6ACCE}"/>
                </a:ext>
              </a:extLst>
            </p:cNvPr>
            <p:cNvSpPr txBox="1"/>
            <p:nvPr/>
          </p:nvSpPr>
          <p:spPr>
            <a:xfrm>
              <a:off x="10034253" y="6002977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3 - CHANGE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DBE9651-3107-B141-722D-87B533555510}"/>
              </a:ext>
            </a:extLst>
          </p:cNvPr>
          <p:cNvSpPr txBox="1"/>
          <p:nvPr/>
        </p:nvSpPr>
        <p:spPr>
          <a:xfrm>
            <a:off x="4535714" y="513148"/>
            <a:ext cx="7445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effectLst/>
                <a:latin typeface="Tahoma" panose="020B0604030504040204" pitchFamily="34" charset="0"/>
                <a:ea typeface="Arial Narrow" panose="020B0606020202030204" pitchFamily="34" charset="0"/>
              </a:rPr>
              <a:t>”Apa saja konsekuensi langsung/efek samping (+/-) dari solusi/ide yang ditawarkan?”</a:t>
            </a:r>
            <a:endParaRPr lang="fi-FI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DD3F033-0D07-C3BD-FA9A-6DAC8AB1DE63}"/>
              </a:ext>
            </a:extLst>
          </p:cNvPr>
          <p:cNvGrpSpPr/>
          <p:nvPr/>
        </p:nvGrpSpPr>
        <p:grpSpPr>
          <a:xfrm>
            <a:off x="448977" y="2605254"/>
            <a:ext cx="4230529" cy="3561630"/>
            <a:chOff x="421327" y="2175912"/>
            <a:chExt cx="3805998" cy="356163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1BC6CA-91EF-5324-5DAF-0E455D60AA34}"/>
                </a:ext>
              </a:extLst>
            </p:cNvPr>
            <p:cNvSpPr/>
            <p:nvPr/>
          </p:nvSpPr>
          <p:spPr>
            <a:xfrm>
              <a:off x="521992" y="2271610"/>
              <a:ext cx="3705333" cy="34659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4BDD396-7071-4ABD-0A96-AF9DF455126F}"/>
                </a:ext>
              </a:extLst>
            </p:cNvPr>
            <p:cNvSpPr/>
            <p:nvPr/>
          </p:nvSpPr>
          <p:spPr>
            <a:xfrm>
              <a:off x="421327" y="2175912"/>
              <a:ext cx="3705333" cy="3465933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0A47827-CEB5-700A-D030-74AE4F403FB4}"/>
                </a:ext>
              </a:extLst>
            </p:cNvPr>
            <p:cNvSpPr txBox="1"/>
            <p:nvPr/>
          </p:nvSpPr>
          <p:spPr>
            <a:xfrm>
              <a:off x="542295" y="2377602"/>
              <a:ext cx="3540486" cy="318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sz="1600" dirty="0" err="1">
                  <a:latin typeface="Balsamiq Sans" panose="02000603000000000000" pitchFamily="2" charset="0"/>
                </a:rPr>
                <a:t>Identifikasi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serangkaian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konsekuensi</a:t>
              </a:r>
              <a:r>
                <a:rPr lang="en-US" sz="1600" dirty="0">
                  <a:latin typeface="Balsamiq Sans" panose="02000603000000000000" pitchFamily="2" charset="0"/>
                </a:rPr>
                <a:t> (</a:t>
              </a:r>
              <a:r>
                <a:rPr lang="en-US" sz="1600" dirty="0" err="1">
                  <a:latin typeface="Balsamiq Sans" panose="02000603000000000000" pitchFamily="2" charset="0"/>
                </a:rPr>
                <a:t>positif</a:t>
              </a:r>
              <a:r>
                <a:rPr lang="en-US" sz="1600" dirty="0">
                  <a:latin typeface="Balsamiq Sans" panose="02000603000000000000" pitchFamily="2" charset="0"/>
                </a:rPr>
                <a:t> atau </a:t>
              </a:r>
              <a:r>
                <a:rPr lang="en-US" sz="1600" dirty="0" err="1">
                  <a:latin typeface="Balsamiq Sans" panose="02000603000000000000" pitchFamily="2" charset="0"/>
                </a:rPr>
                <a:t>negatif</a:t>
              </a:r>
              <a:r>
                <a:rPr lang="en-US" sz="1600" dirty="0">
                  <a:latin typeface="Balsamiq Sans" panose="02000603000000000000" pitchFamily="2" charset="0"/>
                </a:rPr>
                <a:t>, yang </a:t>
              </a:r>
              <a:r>
                <a:rPr lang="en-US" sz="1600" dirty="0" err="1">
                  <a:latin typeface="Balsamiq Sans" panose="02000603000000000000" pitchFamily="2" charset="0"/>
                </a:rPr>
                <a:t>disengaja</a:t>
              </a:r>
              <a:r>
                <a:rPr lang="en-US" sz="1600" dirty="0">
                  <a:latin typeface="Balsamiq Sans" panose="02000603000000000000" pitchFamily="2" charset="0"/>
                </a:rPr>
                <a:t> atau </a:t>
              </a:r>
              <a:r>
                <a:rPr lang="en-US" sz="1600" dirty="0" err="1">
                  <a:latin typeface="Balsamiq Sans" panose="02000603000000000000" pitchFamily="2" charset="0"/>
                </a:rPr>
                <a:t>tidak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disengaja</a:t>
              </a:r>
              <a:r>
                <a:rPr lang="en-US" sz="1600" dirty="0">
                  <a:latin typeface="Balsamiq Sans" panose="02000603000000000000" pitchFamily="2" charset="0"/>
                </a:rPr>
                <a:t>, </a:t>
              </a:r>
              <a:r>
                <a:rPr lang="en-US" sz="1600" dirty="0" err="1">
                  <a:latin typeface="Balsamiq Sans" panose="02000603000000000000" pitchFamily="2" charset="0"/>
                </a:rPr>
                <a:t>langsung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maupun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tidak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langsung</a:t>
              </a:r>
              <a:r>
                <a:rPr lang="en-US" sz="1600" dirty="0">
                  <a:latin typeface="Balsamiq Sans" panose="02000603000000000000" pitchFamily="2" charset="0"/>
                </a:rPr>
                <a:t>) yang </a:t>
              </a:r>
              <a:r>
                <a:rPr lang="en-US" sz="1600" dirty="0" err="1">
                  <a:latin typeface="Balsamiq Sans" panose="02000603000000000000" pitchFamily="2" charset="0"/>
                </a:rPr>
                <a:t>dapat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timbul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dari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setiap</a:t>
              </a:r>
              <a:r>
                <a:rPr lang="en-US" sz="1600" dirty="0">
                  <a:latin typeface="Balsamiq Sans" panose="02000603000000000000" pitchFamily="2" charset="0"/>
                </a:rPr>
                <a:t> ide/</a:t>
              </a:r>
              <a:r>
                <a:rPr lang="en-US" sz="1600" dirty="0" err="1">
                  <a:latin typeface="Balsamiq Sans" panose="02000603000000000000" pitchFamily="2" charset="0"/>
                </a:rPr>
                <a:t>solusi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apabila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hal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tersebut</a:t>
              </a:r>
              <a:r>
                <a:rPr lang="en-US" sz="1600" dirty="0">
                  <a:latin typeface="Balsamiq Sans" panose="02000603000000000000" pitchFamily="2" charset="0"/>
                </a:rPr>
                <a:t> </a:t>
              </a:r>
              <a:r>
                <a:rPr lang="en-US" sz="1600" dirty="0" err="1">
                  <a:latin typeface="Balsamiq Sans" panose="02000603000000000000" pitchFamily="2" charset="0"/>
                </a:rPr>
                <a:t>diterapkan</a:t>
              </a:r>
              <a:r>
                <a:rPr lang="en-US" sz="1600" dirty="0">
                  <a:latin typeface="Balsamiq Sans" panose="02000603000000000000" pitchFamily="2" charset="0"/>
                </a:rPr>
                <a:t>!</a:t>
              </a:r>
              <a:endParaRPr lang="fi-FI" sz="1600" dirty="0">
                <a:latin typeface="Balsamiq Sans" panose="02000603000000000000" pitchFamily="2" charset="0"/>
                <a:sym typeface="Wingdings" panose="05000000000000000000" pitchFamily="2" charset="2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fi-FI" sz="1600" dirty="0">
                  <a:latin typeface="Balsamiq Sans" panose="02000603000000000000" pitchFamily="2" charset="0"/>
                  <a:sym typeface="Wingdings" panose="05000000000000000000" pitchFamily="2" charset="2"/>
                </a:rPr>
                <a:t>Beri tanda plus (+) atau minus (-) untuk memperjelas apakah konsekuensi tersebut merupakan konsekuensi positif atau negatif!</a:t>
              </a:r>
              <a:endParaRPr lang="en-US" sz="1600" dirty="0">
                <a:latin typeface="Balsamiq Sans" panose="02000603000000000000" pitchFamily="2" charset="0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3BD4611-55B4-A1BD-7506-44B413515A29}"/>
              </a:ext>
            </a:extLst>
          </p:cNvPr>
          <p:cNvCxnSpPr>
            <a:cxnSpLocks/>
          </p:cNvCxnSpPr>
          <p:nvPr/>
        </p:nvCxnSpPr>
        <p:spPr>
          <a:xfrm>
            <a:off x="5001175" y="1468296"/>
            <a:ext cx="6481988" cy="0"/>
          </a:xfrm>
          <a:prstGeom prst="line">
            <a:avLst/>
          </a:prstGeom>
          <a:ln w="7620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6 Cara Merawat Peralatan Makan Stainless Steel - Blog ruparupa">
            <a:extLst>
              <a:ext uri="{FF2B5EF4-FFF2-40B4-BE49-F238E27FC236}">
                <a16:creationId xmlns:a16="http://schemas.microsoft.com/office/drawing/2014/main" id="{FBAA862B-EE6D-E76C-1F2D-F18BCFB09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18605" r="8527"/>
          <a:stretch/>
        </p:blipFill>
        <p:spPr bwMode="auto">
          <a:xfrm>
            <a:off x="5213835" y="2360432"/>
            <a:ext cx="2782709" cy="215840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ADDB71F-53F8-FC53-4533-45C8185BD36C}"/>
              </a:ext>
            </a:extLst>
          </p:cNvPr>
          <p:cNvGrpSpPr/>
          <p:nvPr/>
        </p:nvGrpSpPr>
        <p:grpSpPr>
          <a:xfrm>
            <a:off x="7196827" y="2328372"/>
            <a:ext cx="1829913" cy="1959537"/>
            <a:chOff x="7075041" y="2710942"/>
            <a:chExt cx="1829913" cy="1959537"/>
          </a:xfrm>
        </p:grpSpPr>
        <p:pic>
          <p:nvPicPr>
            <p:cNvPr id="7" name="Picture 6" descr="A collection of blue and white sticky notes&#10;&#10;Description automatically generated">
              <a:extLst>
                <a:ext uri="{FF2B5EF4-FFF2-40B4-BE49-F238E27FC236}">
                  <a16:creationId xmlns:a16="http://schemas.microsoft.com/office/drawing/2014/main" id="{12C3D759-BCD4-C1D8-E39F-217CD4354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7" t="34175" r="50753" b="35587"/>
            <a:stretch/>
          </p:blipFill>
          <p:spPr>
            <a:xfrm>
              <a:off x="7075041" y="2710942"/>
              <a:ext cx="1829913" cy="19595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9F12C9-592F-9608-33F5-0F84ADF7F7CC}"/>
                </a:ext>
              </a:extLst>
            </p:cNvPr>
            <p:cNvSpPr txBox="1"/>
            <p:nvPr/>
          </p:nvSpPr>
          <p:spPr>
            <a:xfrm>
              <a:off x="7198243" y="3091455"/>
              <a:ext cx="15490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Gerakan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membawa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peralatan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makan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yang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terbuat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dari</a:t>
              </a:r>
              <a:r>
                <a:rPr lang="en-ID" sz="14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 stainless steel atau </a:t>
              </a:r>
              <a:r>
                <a:rPr lang="en-ID" sz="1400" b="0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samiq Sans" panose="02000603000000000000" pitchFamily="2" charset="0"/>
                </a:rPr>
                <a:t>kayu</a:t>
              </a:r>
              <a:endParaRPr lang="id-ID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 panose="02000603000000000000" pitchFamily="2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7505951-1535-63BB-88A4-67E998083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976" y="1750814"/>
            <a:ext cx="1526951" cy="566920"/>
          </a:xfrm>
          <a:prstGeom prst="rect">
            <a:avLst/>
          </a:prstGeom>
        </p:spPr>
      </p:pic>
      <p:pic>
        <p:nvPicPr>
          <p:cNvPr id="4" name="Picture 3" descr="A yellow arrow pointing up&#10;&#10;Description automatically generated">
            <a:extLst>
              <a:ext uri="{FF2B5EF4-FFF2-40B4-BE49-F238E27FC236}">
                <a16:creationId xmlns:a16="http://schemas.microsoft.com/office/drawing/2014/main" id="{423588B3-840D-A1B4-3EE5-D526B2EC37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4240" flipH="1">
            <a:off x="8637206" y="2362127"/>
            <a:ext cx="1113477" cy="704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434ABD-8C4B-40D8-5123-4A44E1756EA1}"/>
              </a:ext>
            </a:extLst>
          </p:cNvPr>
          <p:cNvSpPr txBox="1"/>
          <p:nvPr/>
        </p:nvSpPr>
        <p:spPr>
          <a:xfrm>
            <a:off x="9499058" y="2219982"/>
            <a:ext cx="1549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 err="1">
                <a:latin typeface="Balsamiq Sans" panose="02000603000000000000" pitchFamily="2" charset="0"/>
              </a:rPr>
              <a:t>Mengurangi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penggunaan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peralatan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makan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dari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plastik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>
                <a:latin typeface="Balsamiq Sans" panose="02000603000000000000" pitchFamily="2" charset="0"/>
                <a:sym typeface="Wingdings" panose="05000000000000000000" pitchFamily="2" charset="2"/>
              </a:rPr>
              <a:t></a:t>
            </a:r>
            <a:endParaRPr lang="id-ID" sz="1400" dirty="0">
              <a:latin typeface="Balsamiq Sans" panose="02000603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F82DB8-FE70-E6DD-17CD-E1B005169F35}"/>
              </a:ext>
            </a:extLst>
          </p:cNvPr>
          <p:cNvSpPr txBox="1"/>
          <p:nvPr/>
        </p:nvSpPr>
        <p:spPr>
          <a:xfrm>
            <a:off x="8869058" y="1946394"/>
            <a:ext cx="3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32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pic>
        <p:nvPicPr>
          <p:cNvPr id="33" name="Picture 32" descr="A yellow arrow pointing up&#10;&#10;Description automatically generated">
            <a:extLst>
              <a:ext uri="{FF2B5EF4-FFF2-40B4-BE49-F238E27FC236}">
                <a16:creationId xmlns:a16="http://schemas.microsoft.com/office/drawing/2014/main" id="{0A1BD190-A5A7-BA6C-C63E-ED5DEB4DC6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9435" flipH="1" flipV="1">
            <a:off x="6583309" y="4228064"/>
            <a:ext cx="1269453" cy="8037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F847296-372F-3357-125D-048835CA4745}"/>
              </a:ext>
            </a:extLst>
          </p:cNvPr>
          <p:cNvSpPr txBox="1"/>
          <p:nvPr/>
        </p:nvSpPr>
        <p:spPr>
          <a:xfrm>
            <a:off x="5675727" y="5083523"/>
            <a:ext cx="1549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 err="1">
                <a:latin typeface="Balsamiq Sans" panose="02000603000000000000" pitchFamily="2" charset="0"/>
              </a:rPr>
              <a:t>Sedikit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kurang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praktis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karena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harus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mencuci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peralatan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makan</a:t>
            </a:r>
            <a:r>
              <a:rPr lang="en-ID" sz="1400" dirty="0">
                <a:latin typeface="Balsamiq Sans" panose="02000603000000000000" pitchFamily="2" charset="0"/>
              </a:rPr>
              <a:t> yang </a:t>
            </a:r>
            <a:r>
              <a:rPr lang="en-ID" sz="1400" dirty="0" err="1">
                <a:latin typeface="Balsamiq Sans" panose="02000603000000000000" pitchFamily="2" charset="0"/>
              </a:rPr>
              <a:t>sudah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digunakan</a:t>
            </a:r>
            <a:endParaRPr lang="id-ID" sz="1400" dirty="0">
              <a:latin typeface="Balsamiq Sans" panose="02000603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0A55B9-CA28-7BC8-60BA-7D360ADD56B3}"/>
              </a:ext>
            </a:extLst>
          </p:cNvPr>
          <p:cNvSpPr txBox="1"/>
          <p:nvPr/>
        </p:nvSpPr>
        <p:spPr>
          <a:xfrm>
            <a:off x="6997768" y="4385035"/>
            <a:ext cx="3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Dosis" panose="02010303020202060003" pitchFamily="2" charset="0"/>
              </a:rPr>
              <a:t>-</a:t>
            </a:r>
            <a:endParaRPr lang="id-ID" sz="3200" b="1" dirty="0">
              <a:solidFill>
                <a:srgbClr val="FF0000"/>
              </a:solidFill>
              <a:latin typeface="Dosis" panose="02010303020202060003" pitchFamily="2" charset="0"/>
            </a:endParaRPr>
          </a:p>
        </p:txBody>
      </p:sp>
      <p:pic>
        <p:nvPicPr>
          <p:cNvPr id="41" name="Picture 40" descr="A yellow arrow pointing up&#10;&#10;Description automatically generated">
            <a:extLst>
              <a:ext uri="{FF2B5EF4-FFF2-40B4-BE49-F238E27FC236}">
                <a16:creationId xmlns:a16="http://schemas.microsoft.com/office/drawing/2014/main" id="{C3703FE2-27B4-60C0-F151-7B24228BC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26989" flipH="1">
            <a:off x="10312707" y="3530077"/>
            <a:ext cx="1174709" cy="74372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70F8717-01F9-559F-C8A4-A19E47B047C8}"/>
              </a:ext>
            </a:extLst>
          </p:cNvPr>
          <p:cNvSpPr txBox="1"/>
          <p:nvPr/>
        </p:nvSpPr>
        <p:spPr>
          <a:xfrm>
            <a:off x="9524087" y="4370733"/>
            <a:ext cx="1549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 err="1">
                <a:latin typeface="Balsamiq Sans" panose="02000603000000000000" pitchFamily="2" charset="0"/>
              </a:rPr>
              <a:t>Lebih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sedikit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sampah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plastik</a:t>
            </a:r>
            <a:r>
              <a:rPr lang="en-ID" sz="1400" dirty="0">
                <a:latin typeface="Balsamiq Sans" panose="02000603000000000000" pitchFamily="2" charset="0"/>
              </a:rPr>
              <a:t> yang </a:t>
            </a:r>
            <a:r>
              <a:rPr lang="en-ID" sz="1400" dirty="0" err="1">
                <a:latin typeface="Balsamiq Sans" panose="02000603000000000000" pitchFamily="2" charset="0"/>
              </a:rPr>
              <a:t>dibuang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ke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tempat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sampah</a:t>
            </a:r>
            <a:endParaRPr lang="id-ID" sz="1400" dirty="0">
              <a:latin typeface="Balsamiq Sans" panose="02000603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B166DF-3484-6CFD-9D2F-53A697E23AB1}"/>
              </a:ext>
            </a:extLst>
          </p:cNvPr>
          <p:cNvSpPr txBox="1"/>
          <p:nvPr/>
        </p:nvSpPr>
        <p:spPr>
          <a:xfrm>
            <a:off x="11134954" y="3728609"/>
            <a:ext cx="3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32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  <p:pic>
        <p:nvPicPr>
          <p:cNvPr id="47" name="Picture 46" descr="A yellow arrow pointing up&#10;&#10;Description automatically generated">
            <a:extLst>
              <a:ext uri="{FF2B5EF4-FFF2-40B4-BE49-F238E27FC236}">
                <a16:creationId xmlns:a16="http://schemas.microsoft.com/office/drawing/2014/main" id="{36E90B6D-2DE0-44DD-E43B-F4000C528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0115" flipH="1" flipV="1">
            <a:off x="7668875" y="4323542"/>
            <a:ext cx="987766" cy="62537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D81F083-793F-B1CA-05C2-0854463B65C0}"/>
              </a:ext>
            </a:extLst>
          </p:cNvPr>
          <p:cNvSpPr txBox="1"/>
          <p:nvPr/>
        </p:nvSpPr>
        <p:spPr>
          <a:xfrm>
            <a:off x="7711413" y="5183983"/>
            <a:ext cx="15490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 err="1">
                <a:latin typeface="Balsamiq Sans" panose="02000603000000000000" pitchFamily="2" charset="0"/>
              </a:rPr>
              <a:t>Produksi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peralatan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makan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dari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plastik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semakin</a:t>
            </a:r>
            <a:r>
              <a:rPr lang="en-ID" sz="1400" dirty="0">
                <a:latin typeface="Balsamiq Sans" panose="02000603000000000000" pitchFamily="2" charset="0"/>
              </a:rPr>
              <a:t> </a:t>
            </a:r>
            <a:r>
              <a:rPr lang="en-ID" sz="1400" dirty="0" err="1">
                <a:latin typeface="Balsamiq Sans" panose="02000603000000000000" pitchFamily="2" charset="0"/>
              </a:rPr>
              <a:t>menurun</a:t>
            </a:r>
            <a:endParaRPr lang="id-ID" sz="1400" dirty="0">
              <a:latin typeface="Balsamiq Sans" panose="02000603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3C0C95-511C-41EE-CD4E-647223AF9464}"/>
              </a:ext>
            </a:extLst>
          </p:cNvPr>
          <p:cNvSpPr txBox="1"/>
          <p:nvPr/>
        </p:nvSpPr>
        <p:spPr>
          <a:xfrm>
            <a:off x="8087045" y="4252467"/>
            <a:ext cx="3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15FA8"/>
                </a:solidFill>
                <a:latin typeface="Dosis" panose="02010303020202060003" pitchFamily="2" charset="0"/>
              </a:rPr>
              <a:t>+</a:t>
            </a:r>
            <a:endParaRPr lang="id-ID" sz="3200" b="1" dirty="0">
              <a:solidFill>
                <a:srgbClr val="415FA8"/>
              </a:solidFill>
              <a:latin typeface="Dosis" panose="020103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5" grpId="0" animBg="1"/>
      <p:bldP spid="2" grpId="0" animBg="1"/>
      <p:bldP spid="8" grpId="0"/>
      <p:bldP spid="19" grpId="0"/>
      <p:bldP spid="37" grpId="0"/>
      <p:bldP spid="39" grpId="0"/>
      <p:bldP spid="44" grpId="0"/>
      <p:bldP spid="46" grpId="0"/>
      <p:bldP spid="49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FA89F0-2076-C6CF-0C38-4DEBEC569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EA977F5-28F6-86D3-446A-2651D29C7A10}"/>
              </a:ext>
            </a:extLst>
          </p:cNvPr>
          <p:cNvGrpSpPr/>
          <p:nvPr/>
        </p:nvGrpSpPr>
        <p:grpSpPr>
          <a:xfrm>
            <a:off x="369727" y="355857"/>
            <a:ext cx="2422008" cy="2028032"/>
            <a:chOff x="7760339" y="4348005"/>
            <a:chExt cx="2422008" cy="2028032"/>
          </a:xfrm>
        </p:grpSpPr>
        <p:pic>
          <p:nvPicPr>
            <p:cNvPr id="9" name="Picture 8" descr="A two people with brains and a puzzle&#10;&#10;Description automatically generated with medium confidence">
              <a:extLst>
                <a:ext uri="{FF2B5EF4-FFF2-40B4-BE49-F238E27FC236}">
                  <a16:creationId xmlns:a16="http://schemas.microsoft.com/office/drawing/2014/main" id="{736ED1E4-1725-0091-D51D-E3193318D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339" y="4348005"/>
              <a:ext cx="2422008" cy="16146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CB0145-2365-6EC1-D761-BD389BB8BED9}"/>
                </a:ext>
              </a:extLst>
            </p:cNvPr>
            <p:cNvSpPr txBox="1"/>
            <p:nvPr/>
          </p:nvSpPr>
          <p:spPr>
            <a:xfrm>
              <a:off x="7987831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2 - CREATE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781ACD-8799-637C-E528-4A0EC68DE7A6}"/>
              </a:ext>
            </a:extLst>
          </p:cNvPr>
          <p:cNvGrpSpPr/>
          <p:nvPr/>
        </p:nvGrpSpPr>
        <p:grpSpPr>
          <a:xfrm>
            <a:off x="2691599" y="264687"/>
            <a:ext cx="1967023" cy="2131749"/>
            <a:chOff x="10034253" y="4240560"/>
            <a:chExt cx="1967023" cy="2131749"/>
          </a:xfrm>
        </p:grpSpPr>
        <p:pic>
          <p:nvPicPr>
            <p:cNvPr id="17" name="Picture 16" descr="A person standing in front of a screen&#10;&#10;Description automatically generated">
              <a:extLst>
                <a:ext uri="{FF2B5EF4-FFF2-40B4-BE49-F238E27FC236}">
                  <a16:creationId xmlns:a16="http://schemas.microsoft.com/office/drawing/2014/main" id="{AD10D573-9440-A57C-9F6A-514C7B6F1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182" y="4240560"/>
              <a:ext cx="1872094" cy="187209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18F63A-D2A1-6E19-766B-ADF7CB1DD96E}"/>
                </a:ext>
              </a:extLst>
            </p:cNvPr>
            <p:cNvSpPr txBox="1"/>
            <p:nvPr/>
          </p:nvSpPr>
          <p:spPr>
            <a:xfrm>
              <a:off x="10034253" y="6002977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3 - CHANGE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DDE3DC-544E-FB27-14B2-62C47CBBF80D}"/>
              </a:ext>
            </a:extLst>
          </p:cNvPr>
          <p:cNvGrpSpPr/>
          <p:nvPr/>
        </p:nvGrpSpPr>
        <p:grpSpPr>
          <a:xfrm>
            <a:off x="448977" y="2605254"/>
            <a:ext cx="4230529" cy="3561630"/>
            <a:chOff x="421327" y="2175912"/>
            <a:chExt cx="3805998" cy="356163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9A62077-B650-B088-39E4-6E20E99388F2}"/>
                </a:ext>
              </a:extLst>
            </p:cNvPr>
            <p:cNvSpPr/>
            <p:nvPr/>
          </p:nvSpPr>
          <p:spPr>
            <a:xfrm>
              <a:off x="521992" y="2271610"/>
              <a:ext cx="3705333" cy="34659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34158F5-D387-BB6A-560A-A2B0E753983B}"/>
                </a:ext>
              </a:extLst>
            </p:cNvPr>
            <p:cNvSpPr/>
            <p:nvPr/>
          </p:nvSpPr>
          <p:spPr>
            <a:xfrm>
              <a:off x="421327" y="2175912"/>
              <a:ext cx="3705333" cy="3465933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9B304E1-2D4D-C5D3-E43D-D77A645DC1D5}"/>
                </a:ext>
              </a:extLst>
            </p:cNvPr>
            <p:cNvSpPr txBox="1"/>
            <p:nvPr/>
          </p:nvSpPr>
          <p:spPr>
            <a:xfrm>
              <a:off x="481608" y="2314142"/>
              <a:ext cx="3671313" cy="3281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sz="1500" dirty="0">
                  <a:latin typeface="Balsamiq Sans" panose="02000603000000000000" pitchFamily="2" charset="0"/>
                </a:rPr>
                <a:t>Kamu </a:t>
              </a:r>
              <a:r>
                <a:rPr lang="en-US" sz="1500" dirty="0" err="1">
                  <a:latin typeface="Balsamiq Sans" panose="02000603000000000000" pitchFamily="2" charset="0"/>
                </a:rPr>
                <a:t>dapat</a:t>
              </a:r>
              <a:r>
                <a:rPr lang="en-US" sz="1500" dirty="0">
                  <a:latin typeface="Balsamiq Sans" panose="02000603000000000000" pitchFamily="2" charset="0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</a:rPr>
                <a:t>membuat</a:t>
              </a:r>
              <a:r>
                <a:rPr lang="en-US" sz="1500" dirty="0">
                  <a:latin typeface="Balsamiq Sans" panose="02000603000000000000" pitchFamily="2" charset="0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</a:rPr>
                <a:t>efek</a:t>
              </a:r>
              <a:r>
                <a:rPr lang="en-US" sz="1500" dirty="0">
                  <a:latin typeface="Balsamiq Sans" panose="02000603000000000000" pitchFamily="2" charset="0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</a:rPr>
                <a:t>riak</a:t>
              </a:r>
              <a:r>
                <a:rPr lang="en-US" sz="1500" dirty="0">
                  <a:latin typeface="Balsamiq Sans" panose="02000603000000000000" pitchFamily="2" charset="0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</a:rPr>
                <a:t>seperti</a:t>
              </a:r>
              <a:r>
                <a:rPr lang="en-US" sz="1500" dirty="0">
                  <a:latin typeface="Balsamiq Sans" panose="02000603000000000000" pitchFamily="2" charset="0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</a:rPr>
                <a:t>gambar</a:t>
              </a:r>
              <a:r>
                <a:rPr lang="en-US" sz="1500" dirty="0">
                  <a:latin typeface="Balsamiq Sans" panose="02000603000000000000" pitchFamily="2" charset="0"/>
                </a:rPr>
                <a:t> di </a:t>
              </a:r>
              <a:r>
                <a:rPr lang="en-US" sz="1500" dirty="0" err="1">
                  <a:latin typeface="Balsamiq Sans" panose="02000603000000000000" pitchFamily="2" charset="0"/>
                </a:rPr>
                <a:t>samping</a:t>
              </a:r>
              <a:r>
                <a:rPr lang="en-US" sz="1500" dirty="0">
                  <a:latin typeface="Balsamiq Sans" panose="02000603000000000000" pitchFamily="2" charset="0"/>
                </a:rPr>
                <a:t> untuk </a:t>
              </a:r>
              <a:r>
                <a:rPr lang="en-US" sz="1500" b="1" dirty="0">
                  <a:latin typeface="Balsamiq Sans" panose="02000603000000000000" pitchFamily="2" charset="0"/>
                </a:rPr>
                <a:t>SATU</a:t>
              </a:r>
              <a:r>
                <a:rPr lang="en-US" sz="1500" dirty="0">
                  <a:latin typeface="Balsamiq Sans" panose="02000603000000000000" pitchFamily="2" charset="0"/>
                </a:rPr>
                <a:t> ide/</a:t>
              </a:r>
              <a:r>
                <a:rPr lang="en-US" sz="1500" dirty="0" err="1">
                  <a:latin typeface="Balsamiq Sans" panose="02000603000000000000" pitchFamily="2" charset="0"/>
                </a:rPr>
                <a:t>solusi</a:t>
              </a:r>
              <a:r>
                <a:rPr lang="en-US" sz="1500" dirty="0">
                  <a:latin typeface="Balsamiq Sans" panose="02000603000000000000" pitchFamily="2" charset="0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</a:rPr>
                <a:t>tertentu</a:t>
              </a:r>
              <a:endParaRPr lang="en-US" sz="1500" dirty="0">
                <a:latin typeface="Balsamiq Sans" panose="02000603000000000000" pitchFamily="2" charset="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Bisa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jadi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satu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konsekuensi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akan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bernilai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positif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dan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negatif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bagi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beberapa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orang,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silakan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kamu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pilih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tanda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yang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mewakili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sebagian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besar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orang/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pendapat</a:t>
              </a:r>
              <a:endParaRPr lang="en-US" sz="1500" dirty="0">
                <a:latin typeface="Balsamiq Sans" panose="02000603000000000000" pitchFamily="2" charset="0"/>
                <a:ea typeface="Arial"/>
                <a:cs typeface="Arial"/>
                <a:sym typeface="Arial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Jangan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membuang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ide yang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mengandung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konsekuensi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negatif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,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pelajari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bilamana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hal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tersebut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bisa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1500" dirty="0" err="1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diatasi</a:t>
              </a:r>
              <a:r>
                <a:rPr lang="en-US" sz="1500" dirty="0">
                  <a:latin typeface="Balsamiq Sans" panose="02000603000000000000" pitchFamily="2" charset="0"/>
                  <a:ea typeface="Arial"/>
                  <a:cs typeface="Arial"/>
                  <a:sym typeface="Arial"/>
                </a:rPr>
                <a:t>!</a:t>
              </a:r>
              <a:endParaRPr lang="en-US" sz="1500" dirty="0">
                <a:latin typeface="Balsamiq Sans" panose="02000603000000000000" pitchFamily="2" charset="0"/>
              </a:endParaRPr>
            </a:p>
          </p:txBody>
        </p:sp>
      </p:grpSp>
      <p:sp>
        <p:nvSpPr>
          <p:cNvPr id="2" name="Google Shape;3125;p244">
            <a:extLst>
              <a:ext uri="{FF2B5EF4-FFF2-40B4-BE49-F238E27FC236}">
                <a16:creationId xmlns:a16="http://schemas.microsoft.com/office/drawing/2014/main" id="{2D5B7446-3EF2-71EA-617C-54416304BC53}"/>
              </a:ext>
            </a:extLst>
          </p:cNvPr>
          <p:cNvSpPr/>
          <p:nvPr/>
        </p:nvSpPr>
        <p:spPr>
          <a:xfrm>
            <a:off x="5290220" y="141942"/>
            <a:ext cx="6480005" cy="6480006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None/>
            </a:pPr>
            <a:endParaRPr sz="1600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Google Shape;3126;p244">
            <a:extLst>
              <a:ext uri="{FF2B5EF4-FFF2-40B4-BE49-F238E27FC236}">
                <a16:creationId xmlns:a16="http://schemas.microsoft.com/office/drawing/2014/main" id="{E04BA384-4B9B-95F9-76D5-A3CB7C2D3DCB}"/>
              </a:ext>
            </a:extLst>
          </p:cNvPr>
          <p:cNvSpPr/>
          <p:nvPr/>
        </p:nvSpPr>
        <p:spPr>
          <a:xfrm>
            <a:off x="6154220" y="1005942"/>
            <a:ext cx="4752005" cy="4752005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None/>
            </a:pPr>
            <a:endParaRPr sz="1600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Google Shape;3127;p244">
            <a:extLst>
              <a:ext uri="{FF2B5EF4-FFF2-40B4-BE49-F238E27FC236}">
                <a16:creationId xmlns:a16="http://schemas.microsoft.com/office/drawing/2014/main" id="{F1D4D5A2-CDA7-82BC-F30E-A592ACD6672C}"/>
              </a:ext>
            </a:extLst>
          </p:cNvPr>
          <p:cNvSpPr/>
          <p:nvPr/>
        </p:nvSpPr>
        <p:spPr>
          <a:xfrm>
            <a:off x="7180222" y="2031943"/>
            <a:ext cx="2700005" cy="2700005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None/>
            </a:pPr>
            <a:endParaRPr sz="1600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4" name="Google Shape;3235;p244">
            <a:extLst>
              <a:ext uri="{FF2B5EF4-FFF2-40B4-BE49-F238E27FC236}">
                <a16:creationId xmlns:a16="http://schemas.microsoft.com/office/drawing/2014/main" id="{001A9F01-A46A-4CC7-D13A-4711A9A19AF2}"/>
              </a:ext>
            </a:extLst>
          </p:cNvPr>
          <p:cNvGrpSpPr/>
          <p:nvPr/>
        </p:nvGrpSpPr>
        <p:grpSpPr>
          <a:xfrm>
            <a:off x="7873016" y="2724166"/>
            <a:ext cx="1270005" cy="1270005"/>
            <a:chOff x="-1" y="-1"/>
            <a:chExt cx="1270004" cy="1270004"/>
          </a:xfrm>
        </p:grpSpPr>
        <p:sp>
          <p:nvSpPr>
            <p:cNvPr id="16" name="Google Shape;3236;p244">
              <a:extLst>
                <a:ext uri="{FF2B5EF4-FFF2-40B4-BE49-F238E27FC236}">
                  <a16:creationId xmlns:a16="http://schemas.microsoft.com/office/drawing/2014/main" id="{07FA2850-67A8-762E-ACE8-F9FB412727A2}"/>
                </a:ext>
              </a:extLst>
            </p:cNvPr>
            <p:cNvSpPr/>
            <p:nvPr/>
          </p:nvSpPr>
          <p:spPr>
            <a:xfrm>
              <a:off x="-1" y="-1"/>
              <a:ext cx="1270004" cy="1270004"/>
            </a:xfrm>
            <a:prstGeom prst="ellipse">
              <a:avLst/>
            </a:prstGeom>
            <a:solidFill>
              <a:srgbClr val="FFD74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600"/>
                <a:buFont typeface="Poppins"/>
                <a:buNone/>
              </a:pPr>
              <a:endParaRPr sz="1600" b="0" i="0" u="none" strike="noStrike" cap="non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" name="Google Shape;3237;p244">
              <a:extLst>
                <a:ext uri="{FF2B5EF4-FFF2-40B4-BE49-F238E27FC236}">
                  <a16:creationId xmlns:a16="http://schemas.microsoft.com/office/drawing/2014/main" id="{F94F1997-9CA4-AC2E-E222-3D20EE476ED3}"/>
                </a:ext>
              </a:extLst>
            </p:cNvPr>
            <p:cNvSpPr txBox="1"/>
            <p:nvPr/>
          </p:nvSpPr>
          <p:spPr>
            <a:xfrm>
              <a:off x="184445" y="174611"/>
              <a:ext cx="913290" cy="923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-ID" sz="1000" b="1" i="0" dirty="0">
                  <a:latin typeface="Balsamiq Sans" panose="02000603000000000000" pitchFamily="2" charset="0"/>
                </a:rPr>
                <a:t>Gerakan </a:t>
              </a:r>
              <a:r>
                <a:rPr lang="en-ID" sz="1000" b="1" i="0" dirty="0" err="1">
                  <a:latin typeface="Balsamiq Sans" panose="02000603000000000000" pitchFamily="2" charset="0"/>
                </a:rPr>
                <a:t>membawa</a:t>
              </a:r>
              <a:r>
                <a:rPr lang="en-ID" sz="1000" b="1" i="0" dirty="0">
                  <a:latin typeface="Balsamiq Sans" panose="02000603000000000000" pitchFamily="2" charset="0"/>
                </a:rPr>
                <a:t> </a:t>
              </a:r>
              <a:r>
                <a:rPr lang="en-ID" sz="1000" b="1" i="0" dirty="0" err="1">
                  <a:latin typeface="Balsamiq Sans" panose="02000603000000000000" pitchFamily="2" charset="0"/>
                </a:rPr>
                <a:t>peralatan</a:t>
              </a:r>
              <a:r>
                <a:rPr lang="en-ID" sz="1000" b="1" i="0" dirty="0">
                  <a:latin typeface="Balsamiq Sans" panose="02000603000000000000" pitchFamily="2" charset="0"/>
                </a:rPr>
                <a:t> </a:t>
              </a:r>
              <a:r>
                <a:rPr lang="en-ID" sz="1000" b="1" i="0" dirty="0" err="1">
                  <a:latin typeface="Balsamiq Sans" panose="02000603000000000000" pitchFamily="2" charset="0"/>
                </a:rPr>
                <a:t>makan</a:t>
              </a:r>
              <a:r>
                <a:rPr lang="en-ID" sz="1000" b="1" dirty="0">
                  <a:latin typeface="Balsamiq Sans" panose="02000603000000000000" pitchFamily="2" charset="0"/>
                </a:rPr>
                <a:t> </a:t>
              </a:r>
              <a:r>
                <a:rPr lang="en-ID" sz="1000" b="1" i="0" dirty="0">
                  <a:latin typeface="Balsamiq Sans" panose="02000603000000000000" pitchFamily="2" charset="0"/>
                </a:rPr>
                <a:t>stainless steel atau </a:t>
              </a:r>
              <a:r>
                <a:rPr lang="en-ID" sz="1000" b="1" i="0" dirty="0" err="1">
                  <a:latin typeface="Balsamiq Sans" panose="02000603000000000000" pitchFamily="2" charset="0"/>
                </a:rPr>
                <a:t>kayu</a:t>
              </a:r>
              <a:endParaRPr lang="id-ID" sz="1000" b="1" dirty="0">
                <a:latin typeface="Balsamiq Sans" panose="02000603000000000000" pitchFamily="2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3B514A-3EC8-A915-6341-36B0A5C16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377" y="1565412"/>
            <a:ext cx="1024195" cy="997063"/>
          </a:xfrm>
          <a:prstGeom prst="rect">
            <a:avLst/>
          </a:pr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FCEBE464-29BB-46E3-BC87-52C2B8E2CB89}"/>
              </a:ext>
            </a:extLst>
          </p:cNvPr>
          <p:cNvSpPr/>
          <p:nvPr/>
        </p:nvSpPr>
        <p:spPr>
          <a:xfrm rot="7238566" flipH="1">
            <a:off x="8315800" y="2127257"/>
            <a:ext cx="1015070" cy="915062"/>
          </a:xfrm>
          <a:prstGeom prst="arc">
            <a:avLst>
              <a:gd name="adj1" fmla="val 14348182"/>
              <a:gd name="adj2" fmla="val 20887020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D6CA42-F5A1-C771-2FA0-D49D8A47C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807" y="582386"/>
            <a:ext cx="1020722" cy="997063"/>
          </a:xfrm>
          <a:prstGeom prst="rect">
            <a:avLst/>
          </a:prstGeom>
        </p:spPr>
      </p:pic>
      <p:sp>
        <p:nvSpPr>
          <p:cNvPr id="30" name="Arc 29">
            <a:extLst>
              <a:ext uri="{FF2B5EF4-FFF2-40B4-BE49-F238E27FC236}">
                <a16:creationId xmlns:a16="http://schemas.microsoft.com/office/drawing/2014/main" id="{145F7317-7938-D9BB-6691-2EF567171F1D}"/>
              </a:ext>
            </a:extLst>
          </p:cNvPr>
          <p:cNvSpPr/>
          <p:nvPr/>
        </p:nvSpPr>
        <p:spPr>
          <a:xfrm rot="19521668" flipH="1">
            <a:off x="8398880" y="988430"/>
            <a:ext cx="1015070" cy="960359"/>
          </a:xfrm>
          <a:prstGeom prst="arc">
            <a:avLst>
              <a:gd name="adj1" fmla="val 15405247"/>
              <a:gd name="adj2" fmla="val 20589618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18E6E65-F149-D826-E40E-D68EDF01C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925" y="170021"/>
            <a:ext cx="1024195" cy="997063"/>
          </a:xfrm>
          <a:prstGeom prst="rect">
            <a:avLst/>
          </a:prstGeom>
        </p:spPr>
      </p:pic>
      <p:sp>
        <p:nvSpPr>
          <p:cNvPr id="32" name="Arc 31">
            <a:extLst>
              <a:ext uri="{FF2B5EF4-FFF2-40B4-BE49-F238E27FC236}">
                <a16:creationId xmlns:a16="http://schemas.microsoft.com/office/drawing/2014/main" id="{ABD00AD8-37C2-06A5-A84C-42BF016C4941}"/>
              </a:ext>
            </a:extLst>
          </p:cNvPr>
          <p:cNvSpPr/>
          <p:nvPr/>
        </p:nvSpPr>
        <p:spPr>
          <a:xfrm rot="10362934" flipH="1">
            <a:off x="9567941" y="471926"/>
            <a:ext cx="584042" cy="915062"/>
          </a:xfrm>
          <a:prstGeom prst="arc">
            <a:avLst>
              <a:gd name="adj1" fmla="val 14348182"/>
              <a:gd name="adj2" fmla="val 19532859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2ABC07A-BE17-1370-159F-9A805124A7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3564" y="3242338"/>
            <a:ext cx="1015446" cy="9919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871C6A-DBDE-8E3E-BCF9-E019AAC98D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798" t="28286" r="30098" b="34539"/>
          <a:stretch/>
        </p:blipFill>
        <p:spPr>
          <a:xfrm>
            <a:off x="9077182" y="2297038"/>
            <a:ext cx="180937" cy="2366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3AE17CF-2F2E-F240-C063-862757262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798" t="28286" r="30098" b="34539"/>
          <a:stretch/>
        </p:blipFill>
        <p:spPr>
          <a:xfrm>
            <a:off x="8592638" y="1057073"/>
            <a:ext cx="180937" cy="2366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CDD76E0-FB34-3194-0178-B75A340A5E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798" t="28286" r="30098" b="34539"/>
          <a:stretch/>
        </p:blipFill>
        <p:spPr>
          <a:xfrm>
            <a:off x="9940947" y="981721"/>
            <a:ext cx="180937" cy="2366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5CA0ED8-ACA1-FF9C-39A3-8890C840D4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852" t="33275" r="26333" b="33302"/>
          <a:stretch/>
        </p:blipFill>
        <p:spPr>
          <a:xfrm>
            <a:off x="7529179" y="3155594"/>
            <a:ext cx="248058" cy="2447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65F746A-EEB5-DF62-D23C-EA34C21613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0728" y="4258468"/>
            <a:ext cx="1015446" cy="988546"/>
          </a:xfrm>
          <a:prstGeom prst="rect">
            <a:avLst/>
          </a:prstGeom>
        </p:spPr>
      </p:pic>
      <p:sp>
        <p:nvSpPr>
          <p:cNvPr id="60" name="Arc 59">
            <a:extLst>
              <a:ext uri="{FF2B5EF4-FFF2-40B4-BE49-F238E27FC236}">
                <a16:creationId xmlns:a16="http://schemas.microsoft.com/office/drawing/2014/main" id="{4DEC6723-01A5-1F4E-771F-CC94AF55503B}"/>
              </a:ext>
            </a:extLst>
          </p:cNvPr>
          <p:cNvSpPr/>
          <p:nvPr/>
        </p:nvSpPr>
        <p:spPr>
          <a:xfrm rot="19521668" flipH="1">
            <a:off x="6394889" y="3685232"/>
            <a:ext cx="1015070" cy="960359"/>
          </a:xfrm>
          <a:prstGeom prst="arc">
            <a:avLst>
              <a:gd name="adj1" fmla="val 15405247"/>
              <a:gd name="adj2" fmla="val 20589618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14568CE-DA7D-486B-5467-BC6ED85308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4205" y="3190694"/>
            <a:ext cx="1015446" cy="991909"/>
          </a:xfrm>
          <a:prstGeom prst="rect">
            <a:avLst/>
          </a:prstGeom>
        </p:spPr>
      </p:pic>
      <p:sp>
        <p:nvSpPr>
          <p:cNvPr id="62" name="Arc 61">
            <a:extLst>
              <a:ext uri="{FF2B5EF4-FFF2-40B4-BE49-F238E27FC236}">
                <a16:creationId xmlns:a16="http://schemas.microsoft.com/office/drawing/2014/main" id="{C280C331-3152-571A-C847-D06A97135BB1}"/>
              </a:ext>
            </a:extLst>
          </p:cNvPr>
          <p:cNvSpPr/>
          <p:nvPr/>
        </p:nvSpPr>
        <p:spPr>
          <a:xfrm rot="14079194" flipH="1">
            <a:off x="8913838" y="3123173"/>
            <a:ext cx="1015070" cy="960359"/>
          </a:xfrm>
          <a:prstGeom prst="arc">
            <a:avLst>
              <a:gd name="adj1" fmla="val 15405247"/>
              <a:gd name="adj2" fmla="val 20419599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ECEABCA-26BD-3859-0402-6F14CA211F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852" t="33275" r="26333" b="33302"/>
          <a:stretch/>
        </p:blipFill>
        <p:spPr>
          <a:xfrm>
            <a:off x="6426646" y="4060210"/>
            <a:ext cx="248058" cy="244785"/>
          </a:xfrm>
          <a:prstGeom prst="rect">
            <a:avLst/>
          </a:prstGeom>
        </p:spPr>
      </p:pic>
      <p:sp>
        <p:nvSpPr>
          <p:cNvPr id="3072" name="Arc 3071">
            <a:extLst>
              <a:ext uri="{FF2B5EF4-FFF2-40B4-BE49-F238E27FC236}">
                <a16:creationId xmlns:a16="http://schemas.microsoft.com/office/drawing/2014/main" id="{A40CD82B-9726-1C81-988B-A7317DC5BB72}"/>
              </a:ext>
            </a:extLst>
          </p:cNvPr>
          <p:cNvSpPr/>
          <p:nvPr/>
        </p:nvSpPr>
        <p:spPr>
          <a:xfrm rot="12666077" flipH="1" flipV="1">
            <a:off x="6067033" y="2703650"/>
            <a:ext cx="1015070" cy="960359"/>
          </a:xfrm>
          <a:prstGeom prst="arc">
            <a:avLst>
              <a:gd name="adj1" fmla="val 15405247"/>
              <a:gd name="adj2" fmla="val 20419599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073" name="Picture 3072">
            <a:extLst>
              <a:ext uri="{FF2B5EF4-FFF2-40B4-BE49-F238E27FC236}">
                <a16:creationId xmlns:a16="http://schemas.microsoft.com/office/drawing/2014/main" id="{3B8CD97E-D835-9246-C50E-546DBE5CF9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7423" y="2273372"/>
            <a:ext cx="1018900" cy="991909"/>
          </a:xfrm>
          <a:prstGeom prst="rect">
            <a:avLst/>
          </a:prstGeom>
        </p:spPr>
      </p:pic>
      <p:pic>
        <p:nvPicPr>
          <p:cNvPr id="3075" name="Picture 3074">
            <a:extLst>
              <a:ext uri="{FF2B5EF4-FFF2-40B4-BE49-F238E27FC236}">
                <a16:creationId xmlns:a16="http://schemas.microsoft.com/office/drawing/2014/main" id="{18C26BDB-37FC-AF0A-8CA2-9D24D19A8A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852" t="33275" r="26333" b="33302"/>
          <a:stretch/>
        </p:blipFill>
        <p:spPr>
          <a:xfrm>
            <a:off x="6694890" y="2764718"/>
            <a:ext cx="248058" cy="244785"/>
          </a:xfrm>
          <a:prstGeom prst="rect">
            <a:avLst/>
          </a:prstGeom>
        </p:spPr>
      </p:pic>
      <p:pic>
        <p:nvPicPr>
          <p:cNvPr id="3076" name="Picture 3075">
            <a:extLst>
              <a:ext uri="{FF2B5EF4-FFF2-40B4-BE49-F238E27FC236}">
                <a16:creationId xmlns:a16="http://schemas.microsoft.com/office/drawing/2014/main" id="{A9BA14BE-BACA-1E58-7501-24A7A9E272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798" t="28286" r="30098" b="34539"/>
          <a:stretch/>
        </p:blipFill>
        <p:spPr>
          <a:xfrm>
            <a:off x="9228495" y="3804201"/>
            <a:ext cx="180937" cy="236663"/>
          </a:xfrm>
          <a:prstGeom prst="rect">
            <a:avLst/>
          </a:prstGeom>
        </p:spPr>
      </p:pic>
      <p:pic>
        <p:nvPicPr>
          <p:cNvPr id="3077" name="Picture 3076">
            <a:extLst>
              <a:ext uri="{FF2B5EF4-FFF2-40B4-BE49-F238E27FC236}">
                <a16:creationId xmlns:a16="http://schemas.microsoft.com/office/drawing/2014/main" id="{4F8FF5D6-BFA4-17A6-9822-86CC8983F0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1491" y="4235993"/>
            <a:ext cx="1018900" cy="991909"/>
          </a:xfrm>
          <a:prstGeom prst="rect">
            <a:avLst/>
          </a:prstGeom>
        </p:spPr>
      </p:pic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6160B9AB-4B59-B941-0AD3-6214B36D18A0}"/>
              </a:ext>
            </a:extLst>
          </p:cNvPr>
          <p:cNvGrpSpPr/>
          <p:nvPr/>
        </p:nvGrpSpPr>
        <p:grpSpPr>
          <a:xfrm>
            <a:off x="4588876" y="250951"/>
            <a:ext cx="3171399" cy="1903749"/>
            <a:chOff x="4567610" y="123355"/>
            <a:chExt cx="3171399" cy="1903749"/>
          </a:xfrm>
        </p:grpSpPr>
        <p:pic>
          <p:nvPicPr>
            <p:cNvPr id="3079" name="Picture 3078" descr="A group of white speech bubbles&#10;&#10;Description automatically generated">
              <a:extLst>
                <a:ext uri="{FF2B5EF4-FFF2-40B4-BE49-F238E27FC236}">
                  <a16:creationId xmlns:a16="http://schemas.microsoft.com/office/drawing/2014/main" id="{AEB632D6-BD0A-B598-31B4-5ECDFFD90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2" t="50771" r="70434" b="7033"/>
            <a:stretch/>
          </p:blipFill>
          <p:spPr>
            <a:xfrm flipH="1">
              <a:off x="4567610" y="123355"/>
              <a:ext cx="3171399" cy="1903749"/>
            </a:xfrm>
            <a:prstGeom prst="rect">
              <a:avLst/>
            </a:prstGeom>
          </p:spPr>
        </p:pic>
        <p:sp>
          <p:nvSpPr>
            <p:cNvPr id="3080" name="TextBox 3079">
              <a:extLst>
                <a:ext uri="{FF2B5EF4-FFF2-40B4-BE49-F238E27FC236}">
                  <a16:creationId xmlns:a16="http://schemas.microsoft.com/office/drawing/2014/main" id="{AD8E590B-F5E6-029D-8951-6977A890BEA3}"/>
                </a:ext>
              </a:extLst>
            </p:cNvPr>
            <p:cNvSpPr txBox="1"/>
            <p:nvPr/>
          </p:nvSpPr>
          <p:spPr>
            <a:xfrm>
              <a:off x="4714231" y="361490"/>
              <a:ext cx="2910703" cy="119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1200" dirty="0" err="1">
                  <a:latin typeface="Balsamiq Sans" panose="02000603000000000000" pitchFamily="2" charset="0"/>
                </a:rPr>
                <a:t>Bagaikan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melempar</a:t>
              </a:r>
              <a:r>
                <a:rPr lang="en-US" sz="1200" dirty="0">
                  <a:latin typeface="Balsamiq Sans" panose="02000603000000000000" pitchFamily="2" charset="0"/>
                </a:rPr>
                <a:t> batu </a:t>
              </a:r>
              <a:r>
                <a:rPr lang="en-US" sz="1200" dirty="0" err="1">
                  <a:latin typeface="Balsamiq Sans" panose="02000603000000000000" pitchFamily="2" charset="0"/>
                </a:rPr>
                <a:t>besar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</a:rPr>
                <a:t>ke</a:t>
              </a:r>
              <a:r>
                <a:rPr lang="en-US" sz="1200" dirty="0">
                  <a:latin typeface="Balsamiq Sans" panose="02000603000000000000" pitchFamily="2" charset="0"/>
                </a:rPr>
                <a:t> air yang </a:t>
              </a:r>
              <a:r>
                <a:rPr lang="en-US" sz="1200" dirty="0" err="1">
                  <a:latin typeface="Balsamiq Sans" panose="02000603000000000000" pitchFamily="2" charset="0"/>
                </a:rPr>
                <a:t>tenang</a:t>
              </a:r>
              <a:r>
                <a:rPr lang="en-US" sz="1200" dirty="0">
                  <a:latin typeface="Balsamiq Sans" panose="02000603000000000000" pitchFamily="2" charset="0"/>
                </a:rPr>
                <a:t> 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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terbentuk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riak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seperti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ini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.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Demikian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prinsip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perubahan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,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satu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aksi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dapat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memberikan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pengaruh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yang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lebih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sz="1200" dirty="0" err="1">
                  <a:latin typeface="Balsamiq Sans" panose="02000603000000000000" pitchFamily="2" charset="0"/>
                  <a:sym typeface="Wingdings" panose="05000000000000000000" pitchFamily="2" charset="2"/>
                </a:rPr>
                <a:t>luas</a:t>
              </a:r>
              <a:r>
                <a:rPr lang="en-US" sz="1200" dirty="0">
                  <a:latin typeface="Balsamiq Sans" panose="02000603000000000000" pitchFamily="2" charset="0"/>
                  <a:sym typeface="Wingdings" panose="05000000000000000000" pitchFamily="2" charset="2"/>
                </a:rPr>
                <a:t> (+ atau -).</a:t>
              </a:r>
              <a:endParaRPr lang="en-US" sz="1200" dirty="0">
                <a:latin typeface="Balsamiq Sans" panose="02000603000000000000" pitchFamily="2" charset="0"/>
              </a:endParaRPr>
            </a:p>
          </p:txBody>
        </p:sp>
      </p:grpSp>
      <p:sp>
        <p:nvSpPr>
          <p:cNvPr id="3082" name="Arc 3081">
            <a:extLst>
              <a:ext uri="{FF2B5EF4-FFF2-40B4-BE49-F238E27FC236}">
                <a16:creationId xmlns:a16="http://schemas.microsoft.com/office/drawing/2014/main" id="{47BD4A13-22ED-2916-88C6-6B1CBDA95DBE}"/>
              </a:ext>
            </a:extLst>
          </p:cNvPr>
          <p:cNvSpPr/>
          <p:nvPr/>
        </p:nvSpPr>
        <p:spPr>
          <a:xfrm rot="4838051" flipH="1">
            <a:off x="9748907" y="3743703"/>
            <a:ext cx="1015070" cy="960359"/>
          </a:xfrm>
          <a:prstGeom prst="arc">
            <a:avLst>
              <a:gd name="adj1" fmla="val 15405247"/>
              <a:gd name="adj2" fmla="val 20419599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083" name="Picture 3082">
            <a:extLst>
              <a:ext uri="{FF2B5EF4-FFF2-40B4-BE49-F238E27FC236}">
                <a16:creationId xmlns:a16="http://schemas.microsoft.com/office/drawing/2014/main" id="{8B563072-DCA4-257E-283F-5B8BB0CF86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798" t="28286" r="30098" b="34539"/>
          <a:stretch/>
        </p:blipFill>
        <p:spPr>
          <a:xfrm>
            <a:off x="10523912" y="4004804"/>
            <a:ext cx="180937" cy="236663"/>
          </a:xfrm>
          <a:prstGeom prst="rect">
            <a:avLst/>
          </a:prstGeom>
        </p:spPr>
      </p:pic>
      <p:pic>
        <p:nvPicPr>
          <p:cNvPr id="3084" name="Picture 3083">
            <a:extLst>
              <a:ext uri="{FF2B5EF4-FFF2-40B4-BE49-F238E27FC236}">
                <a16:creationId xmlns:a16="http://schemas.microsoft.com/office/drawing/2014/main" id="{66601A4F-30D1-007C-009F-F3D9F2E990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19428" y="3381944"/>
            <a:ext cx="1018900" cy="991909"/>
          </a:xfrm>
          <a:prstGeom prst="rect">
            <a:avLst/>
          </a:prstGeom>
        </p:spPr>
      </p:pic>
      <p:sp>
        <p:nvSpPr>
          <p:cNvPr id="3085" name="Arc 3084">
            <a:extLst>
              <a:ext uri="{FF2B5EF4-FFF2-40B4-BE49-F238E27FC236}">
                <a16:creationId xmlns:a16="http://schemas.microsoft.com/office/drawing/2014/main" id="{9B3C2682-7B17-30CD-8290-CA45A939E58A}"/>
              </a:ext>
            </a:extLst>
          </p:cNvPr>
          <p:cNvSpPr/>
          <p:nvPr/>
        </p:nvSpPr>
        <p:spPr>
          <a:xfrm rot="11312752" flipH="1">
            <a:off x="10635964" y="3658168"/>
            <a:ext cx="1015070" cy="960359"/>
          </a:xfrm>
          <a:prstGeom prst="arc">
            <a:avLst>
              <a:gd name="adj1" fmla="val 15405247"/>
              <a:gd name="adj2" fmla="val 20419599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086" name="Picture 3085">
            <a:extLst>
              <a:ext uri="{FF2B5EF4-FFF2-40B4-BE49-F238E27FC236}">
                <a16:creationId xmlns:a16="http://schemas.microsoft.com/office/drawing/2014/main" id="{B5FD6B74-DBF0-76B8-FBCB-4B5ED13FFA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852" t="33275" r="26333" b="33302"/>
          <a:stretch/>
        </p:blipFill>
        <p:spPr>
          <a:xfrm>
            <a:off x="11303600" y="4311525"/>
            <a:ext cx="248058" cy="244785"/>
          </a:xfrm>
          <a:prstGeom prst="rect">
            <a:avLst/>
          </a:prstGeom>
        </p:spPr>
      </p:pic>
      <p:sp>
        <p:nvSpPr>
          <p:cNvPr id="3087" name="Arc 3086">
            <a:extLst>
              <a:ext uri="{FF2B5EF4-FFF2-40B4-BE49-F238E27FC236}">
                <a16:creationId xmlns:a16="http://schemas.microsoft.com/office/drawing/2014/main" id="{CC9913C7-A7AC-C3C0-B83C-5E7B49E27E75}"/>
              </a:ext>
            </a:extLst>
          </p:cNvPr>
          <p:cNvSpPr/>
          <p:nvPr/>
        </p:nvSpPr>
        <p:spPr>
          <a:xfrm rot="20923820" flipH="1">
            <a:off x="7468749" y="2889300"/>
            <a:ext cx="1015070" cy="960359"/>
          </a:xfrm>
          <a:prstGeom prst="arc">
            <a:avLst>
              <a:gd name="adj1" fmla="val 14852115"/>
              <a:gd name="adj2" fmla="val 20419599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089" name="Picture 3088">
            <a:extLst>
              <a:ext uri="{FF2B5EF4-FFF2-40B4-BE49-F238E27FC236}">
                <a16:creationId xmlns:a16="http://schemas.microsoft.com/office/drawing/2014/main" id="{DD8EDD94-C1FD-7AF2-47FB-88D522EEF1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50913" y="4404738"/>
            <a:ext cx="863072" cy="840209"/>
          </a:xfrm>
          <a:prstGeom prst="rect">
            <a:avLst/>
          </a:prstGeom>
        </p:spPr>
      </p:pic>
      <p:sp>
        <p:nvSpPr>
          <p:cNvPr id="3090" name="Arc 3089">
            <a:extLst>
              <a:ext uri="{FF2B5EF4-FFF2-40B4-BE49-F238E27FC236}">
                <a16:creationId xmlns:a16="http://schemas.microsoft.com/office/drawing/2014/main" id="{C8461301-96B2-3C8E-50B1-17EC864A87B4}"/>
              </a:ext>
            </a:extLst>
          </p:cNvPr>
          <p:cNvSpPr/>
          <p:nvPr/>
        </p:nvSpPr>
        <p:spPr>
          <a:xfrm rot="6050678" flipH="1">
            <a:off x="8075354" y="5094925"/>
            <a:ext cx="717146" cy="638129"/>
          </a:xfrm>
          <a:prstGeom prst="arc">
            <a:avLst>
              <a:gd name="adj1" fmla="val 14852115"/>
              <a:gd name="adj2" fmla="val 19150238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091" name="Picture 3090">
            <a:extLst>
              <a:ext uri="{FF2B5EF4-FFF2-40B4-BE49-F238E27FC236}">
                <a16:creationId xmlns:a16="http://schemas.microsoft.com/office/drawing/2014/main" id="{A46BC3FC-CF72-90CA-45BB-D733AD7890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75325" y="5439256"/>
            <a:ext cx="863072" cy="840209"/>
          </a:xfrm>
          <a:prstGeom prst="rect">
            <a:avLst/>
          </a:prstGeom>
        </p:spPr>
      </p:pic>
      <p:sp>
        <p:nvSpPr>
          <p:cNvPr id="3092" name="Arc 3091">
            <a:extLst>
              <a:ext uri="{FF2B5EF4-FFF2-40B4-BE49-F238E27FC236}">
                <a16:creationId xmlns:a16="http://schemas.microsoft.com/office/drawing/2014/main" id="{681B7A17-BEA8-57A5-34F5-48FB5F19FD58}"/>
              </a:ext>
            </a:extLst>
          </p:cNvPr>
          <p:cNvSpPr/>
          <p:nvPr/>
        </p:nvSpPr>
        <p:spPr>
          <a:xfrm rot="15549322">
            <a:off x="8219599" y="3959058"/>
            <a:ext cx="940210" cy="638129"/>
          </a:xfrm>
          <a:prstGeom prst="arc">
            <a:avLst>
              <a:gd name="adj1" fmla="val 14852115"/>
              <a:gd name="adj2" fmla="val 19739816"/>
            </a:avLst>
          </a:prstGeom>
          <a:ln w="19050">
            <a:solidFill>
              <a:srgbClr val="667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093" name="Group 3092">
            <a:extLst>
              <a:ext uri="{FF2B5EF4-FFF2-40B4-BE49-F238E27FC236}">
                <a16:creationId xmlns:a16="http://schemas.microsoft.com/office/drawing/2014/main" id="{48A681DF-8A4A-9161-7F6E-02DC1E47890C}"/>
              </a:ext>
            </a:extLst>
          </p:cNvPr>
          <p:cNvGrpSpPr/>
          <p:nvPr/>
        </p:nvGrpSpPr>
        <p:grpSpPr>
          <a:xfrm>
            <a:off x="498504" y="6442878"/>
            <a:ext cx="5928096" cy="383878"/>
            <a:chOff x="2799906" y="6474122"/>
            <a:chExt cx="5928096" cy="383878"/>
          </a:xfrm>
        </p:grpSpPr>
        <p:sp>
          <p:nvSpPr>
            <p:cNvPr id="3094" name="TextBox 3093">
              <a:extLst>
                <a:ext uri="{FF2B5EF4-FFF2-40B4-BE49-F238E27FC236}">
                  <a16:creationId xmlns:a16="http://schemas.microsoft.com/office/drawing/2014/main" id="{D6184BB0-2B70-D32E-8A1B-2B492B09D242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3095" name="Picture 3094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5DA75D7D-4043-8104-27DB-EECE2C86C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062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8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8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9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4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9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4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9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4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4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9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9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4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9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4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9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4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9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4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9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4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90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84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9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4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99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4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90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19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400"/>
                            </p:stCondLst>
                            <p:childTnLst>
                              <p:par>
                                <p:cTn id="1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29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2" grpId="0" animBg="1"/>
      <p:bldP spid="60" grpId="0" animBg="1"/>
      <p:bldP spid="62" grpId="0" animBg="1"/>
      <p:bldP spid="3072" grpId="0" animBg="1"/>
      <p:bldP spid="3082" grpId="0" animBg="1"/>
      <p:bldP spid="3085" grpId="0" animBg="1"/>
      <p:bldP spid="3087" grpId="0" animBg="1"/>
      <p:bldP spid="3090" grpId="0" animBg="1"/>
      <p:bldP spid="30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63F0BC-5D15-7C04-6E29-BDAB1D930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8E9BCB8-B500-81B9-BD23-C7144EDA315C}"/>
              </a:ext>
            </a:extLst>
          </p:cNvPr>
          <p:cNvGrpSpPr/>
          <p:nvPr/>
        </p:nvGrpSpPr>
        <p:grpSpPr>
          <a:xfrm>
            <a:off x="369727" y="355857"/>
            <a:ext cx="2422008" cy="2028032"/>
            <a:chOff x="7760339" y="4348005"/>
            <a:chExt cx="2422008" cy="2028032"/>
          </a:xfrm>
        </p:grpSpPr>
        <p:pic>
          <p:nvPicPr>
            <p:cNvPr id="9" name="Picture 8" descr="A two people with brains and a puzzle&#10;&#10;Description automatically generated with medium confidence">
              <a:extLst>
                <a:ext uri="{FF2B5EF4-FFF2-40B4-BE49-F238E27FC236}">
                  <a16:creationId xmlns:a16="http://schemas.microsoft.com/office/drawing/2014/main" id="{AD7B5014-8EB5-1984-48A6-DFCFF9008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339" y="4348005"/>
              <a:ext cx="2422008" cy="16146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B7887F-B8C3-FA11-50D5-31DD21FBF528}"/>
                </a:ext>
              </a:extLst>
            </p:cNvPr>
            <p:cNvSpPr txBox="1"/>
            <p:nvPr/>
          </p:nvSpPr>
          <p:spPr>
            <a:xfrm>
              <a:off x="7987831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2 - CREATE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3C7E7F-AE36-757C-1133-6276063CAFEC}"/>
              </a:ext>
            </a:extLst>
          </p:cNvPr>
          <p:cNvGrpSpPr/>
          <p:nvPr/>
        </p:nvGrpSpPr>
        <p:grpSpPr>
          <a:xfrm>
            <a:off x="2691599" y="264687"/>
            <a:ext cx="1967023" cy="2131749"/>
            <a:chOff x="10034253" y="4240560"/>
            <a:chExt cx="1967023" cy="2131749"/>
          </a:xfrm>
        </p:grpSpPr>
        <p:pic>
          <p:nvPicPr>
            <p:cNvPr id="17" name="Picture 16" descr="A person standing in front of a screen&#10;&#10;Description automatically generated">
              <a:extLst>
                <a:ext uri="{FF2B5EF4-FFF2-40B4-BE49-F238E27FC236}">
                  <a16:creationId xmlns:a16="http://schemas.microsoft.com/office/drawing/2014/main" id="{393416AA-B52C-1A82-890C-1A710C7FB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182" y="4240560"/>
              <a:ext cx="1872094" cy="187209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5C4747-97BA-5629-5ADE-F7843439976C}"/>
                </a:ext>
              </a:extLst>
            </p:cNvPr>
            <p:cNvSpPr txBox="1"/>
            <p:nvPr/>
          </p:nvSpPr>
          <p:spPr>
            <a:xfrm>
              <a:off x="10034253" y="6002977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3 - CHANGE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710A49-7C10-24DF-1157-F27CBDF8F56C}"/>
              </a:ext>
            </a:extLst>
          </p:cNvPr>
          <p:cNvGrpSpPr/>
          <p:nvPr/>
        </p:nvGrpSpPr>
        <p:grpSpPr>
          <a:xfrm>
            <a:off x="448977" y="2562722"/>
            <a:ext cx="4230529" cy="3561630"/>
            <a:chOff x="421327" y="2175912"/>
            <a:chExt cx="3805998" cy="356163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B202B81-D2C7-D0C1-429E-0AE6333672E4}"/>
                </a:ext>
              </a:extLst>
            </p:cNvPr>
            <p:cNvSpPr/>
            <p:nvPr/>
          </p:nvSpPr>
          <p:spPr>
            <a:xfrm>
              <a:off x="521992" y="2271610"/>
              <a:ext cx="3705333" cy="34659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A78584A-4CC9-BB9F-6813-28C1EA4897EB}"/>
                </a:ext>
              </a:extLst>
            </p:cNvPr>
            <p:cNvSpPr/>
            <p:nvPr/>
          </p:nvSpPr>
          <p:spPr>
            <a:xfrm>
              <a:off x="421327" y="2175912"/>
              <a:ext cx="3705333" cy="3465933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01FB623-B4C8-BDB3-495D-4A8825783016}"/>
                </a:ext>
              </a:extLst>
            </p:cNvPr>
            <p:cNvSpPr txBox="1"/>
            <p:nvPr/>
          </p:nvSpPr>
          <p:spPr>
            <a:xfrm>
              <a:off x="501800" y="2318647"/>
              <a:ext cx="3645052" cy="327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fi-FI" sz="1600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D</a:t>
              </a:r>
              <a:r>
                <a:rPr lang="fi-FI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engan mempertimbangkan beragam sisi, seperti konsekuensi langsung, kepraktisan, efektifitas, peluang keberhasilan, dsb., sekarang tentukan manakah solusi/ide terbaik yang dapat dikembangkan menjadi </a:t>
              </a:r>
              <a:r>
                <a:rPr lang="fi-FI" sz="1600" i="1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prototype</a:t>
              </a:r>
              <a:r>
                <a:rPr lang="fi-FI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.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fi-FI" sz="1600" i="1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Prototype</a:t>
              </a:r>
              <a:r>
                <a:rPr lang="fi-FI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 dapat berupa:</a:t>
              </a:r>
            </a:p>
            <a:p>
              <a:pPr marL="542925" lvl="0" indent="-277813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fi-FI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  <a:cs typeface="Arial" panose="020B0604020202020204" pitchFamily="34" charset="0"/>
                </a:rPr>
                <a:t>skema perencanaan (proposal) kegiatan/aksi perubahan yang dilakukan</a:t>
              </a:r>
              <a:endParaRPr lang="en-ID" sz="1600" dirty="0">
                <a:latin typeface="Balsamiq Sans" panose="02000603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542925" lvl="0" indent="-277813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ID" sz="1600" dirty="0" err="1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gambar</a:t>
              </a:r>
              <a:r>
                <a:rPr lang="en-ID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 </a:t>
              </a:r>
              <a:r>
                <a:rPr lang="en-ID" sz="1600" dirty="0" err="1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sketsa</a:t>
              </a:r>
              <a:r>
                <a:rPr lang="en-ID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 </a:t>
              </a:r>
              <a:r>
                <a:rPr lang="en-ID" sz="1600" dirty="0" err="1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produk</a:t>
              </a:r>
              <a:r>
                <a:rPr lang="en-ID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 yang </a:t>
              </a:r>
              <a:r>
                <a:rPr lang="en-ID" sz="1600" dirty="0" err="1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akan</a:t>
              </a:r>
              <a:r>
                <a:rPr lang="en-ID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 </a:t>
              </a:r>
              <a:r>
                <a:rPr lang="en-ID" sz="1600" dirty="0" err="1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dikembangkan</a:t>
              </a:r>
              <a:endParaRPr lang="en-US" sz="1600" dirty="0">
                <a:latin typeface="Balsamiq Sans" panose="02000603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F6B20B-1793-167E-D524-6E87EFA62299}"/>
              </a:ext>
            </a:extLst>
          </p:cNvPr>
          <p:cNvSpPr txBox="1"/>
          <p:nvPr/>
        </p:nvSpPr>
        <p:spPr>
          <a:xfrm>
            <a:off x="4535714" y="513148"/>
            <a:ext cx="7445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effectLst/>
                <a:latin typeface="Tahoma" panose="020B0604030504040204" pitchFamily="34" charset="0"/>
                <a:ea typeface="Arial Narrow" panose="020B0606020202030204" pitchFamily="34" charset="0"/>
              </a:rPr>
              <a:t>”Manakah solusi/ide terbaik yang dapat dikembangkan menjadi sebuah </a:t>
            </a:r>
            <a:r>
              <a:rPr lang="fi-FI" sz="2400" b="1" i="1" dirty="0">
                <a:effectLst/>
                <a:latin typeface="Tahoma" panose="020B0604030504040204" pitchFamily="34" charset="0"/>
                <a:ea typeface="Arial Narrow" panose="020B0606020202030204" pitchFamily="34" charset="0"/>
              </a:rPr>
              <a:t>prototype</a:t>
            </a:r>
            <a:r>
              <a:rPr lang="fi-FI" sz="2400" b="1" dirty="0">
                <a:effectLst/>
                <a:latin typeface="Tahoma" panose="020B0604030504040204" pitchFamily="34" charset="0"/>
                <a:ea typeface="Arial Narrow" panose="020B0606020202030204" pitchFamily="34" charset="0"/>
              </a:rPr>
              <a:t>?”</a:t>
            </a:r>
            <a:endParaRPr lang="fi-FI" sz="32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C229DF-0E0C-BDC0-1D29-8007E7BB62AF}"/>
              </a:ext>
            </a:extLst>
          </p:cNvPr>
          <p:cNvCxnSpPr>
            <a:cxnSpLocks/>
          </p:cNvCxnSpPr>
          <p:nvPr/>
        </p:nvCxnSpPr>
        <p:spPr>
          <a:xfrm>
            <a:off x="5001175" y="1468296"/>
            <a:ext cx="6481988" cy="0"/>
          </a:xfrm>
          <a:prstGeom prst="line">
            <a:avLst/>
          </a:prstGeom>
          <a:ln w="7620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3580306-ECB4-8A5E-9968-A5691443C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976" y="1750814"/>
            <a:ext cx="1526951" cy="566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86D219-EC0B-EB31-DC8D-B0224928E829}"/>
              </a:ext>
            </a:extLst>
          </p:cNvPr>
          <p:cNvSpPr txBox="1"/>
          <p:nvPr/>
        </p:nvSpPr>
        <p:spPr>
          <a:xfrm>
            <a:off x="6492358" y="1613994"/>
            <a:ext cx="4831319" cy="923330"/>
          </a:xfrm>
          <a:prstGeom prst="rect">
            <a:avLst/>
          </a:prstGeom>
          <a:solidFill>
            <a:srgbClr val="F4F0E6"/>
          </a:solidFill>
          <a:ln w="28575">
            <a:solidFill>
              <a:srgbClr val="42424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alsamiq Sans" panose="02000603000000000000" pitchFamily="2" charset="0"/>
              </a:rPr>
              <a:t>SOLUSI:</a:t>
            </a:r>
          </a:p>
          <a:p>
            <a:pPr algn="ctr"/>
            <a:r>
              <a:rPr lang="en-ID" sz="1800" b="1" i="0" dirty="0">
                <a:latin typeface="Balsamiq Sans" panose="02000603000000000000" pitchFamily="2" charset="0"/>
              </a:rPr>
              <a:t>Gerakan </a:t>
            </a:r>
            <a:r>
              <a:rPr lang="en-ID" sz="1800" b="1" i="0" dirty="0" err="1">
                <a:latin typeface="Balsamiq Sans" panose="02000603000000000000" pitchFamily="2" charset="0"/>
              </a:rPr>
              <a:t>membawa</a:t>
            </a:r>
            <a:r>
              <a:rPr lang="en-ID" sz="1800" b="1" i="0" dirty="0">
                <a:latin typeface="Balsamiq Sans" panose="02000603000000000000" pitchFamily="2" charset="0"/>
              </a:rPr>
              <a:t> </a:t>
            </a:r>
            <a:r>
              <a:rPr lang="en-ID" sz="1800" b="1" i="0" dirty="0" err="1">
                <a:latin typeface="Balsamiq Sans" panose="02000603000000000000" pitchFamily="2" charset="0"/>
              </a:rPr>
              <a:t>peralatan</a:t>
            </a:r>
            <a:r>
              <a:rPr lang="en-ID" sz="1800" b="1" i="0" dirty="0">
                <a:latin typeface="Balsamiq Sans" panose="02000603000000000000" pitchFamily="2" charset="0"/>
              </a:rPr>
              <a:t> </a:t>
            </a:r>
            <a:r>
              <a:rPr lang="en-ID" sz="1800" b="1" i="0" dirty="0" err="1">
                <a:latin typeface="Balsamiq Sans" panose="02000603000000000000" pitchFamily="2" charset="0"/>
              </a:rPr>
              <a:t>makan</a:t>
            </a:r>
            <a:r>
              <a:rPr lang="en-ID" sz="1800" b="1" dirty="0">
                <a:latin typeface="Balsamiq Sans" panose="02000603000000000000" pitchFamily="2" charset="0"/>
              </a:rPr>
              <a:t> yang </a:t>
            </a:r>
            <a:r>
              <a:rPr lang="en-ID" sz="1800" b="1" dirty="0" err="1">
                <a:latin typeface="Balsamiq Sans" panose="02000603000000000000" pitchFamily="2" charset="0"/>
              </a:rPr>
              <a:t>terbuat</a:t>
            </a:r>
            <a:r>
              <a:rPr lang="en-ID" sz="1800" b="1" dirty="0">
                <a:latin typeface="Balsamiq Sans" panose="02000603000000000000" pitchFamily="2" charset="0"/>
              </a:rPr>
              <a:t> </a:t>
            </a:r>
            <a:r>
              <a:rPr lang="en-ID" sz="1800" b="1" dirty="0" err="1">
                <a:latin typeface="Balsamiq Sans" panose="02000603000000000000" pitchFamily="2" charset="0"/>
              </a:rPr>
              <a:t>dari</a:t>
            </a:r>
            <a:r>
              <a:rPr lang="en-ID" sz="1800" b="1" dirty="0">
                <a:latin typeface="Balsamiq Sans" panose="02000603000000000000" pitchFamily="2" charset="0"/>
              </a:rPr>
              <a:t> </a:t>
            </a:r>
            <a:r>
              <a:rPr lang="en-ID" sz="1800" b="1" i="0" dirty="0">
                <a:latin typeface="Balsamiq Sans" panose="02000603000000000000" pitchFamily="2" charset="0"/>
              </a:rPr>
              <a:t>stainless steel atau </a:t>
            </a:r>
            <a:r>
              <a:rPr lang="en-ID" sz="1800" b="1" i="0" dirty="0" err="1">
                <a:latin typeface="Balsamiq Sans" panose="02000603000000000000" pitchFamily="2" charset="0"/>
              </a:rPr>
              <a:t>kayu</a:t>
            </a:r>
            <a:r>
              <a:rPr lang="en-ID" sz="1800" b="1" i="0" dirty="0">
                <a:latin typeface="Balsamiq Sans" panose="02000603000000000000" pitchFamily="2" charset="0"/>
              </a:rPr>
              <a:t>.</a:t>
            </a:r>
            <a:endParaRPr lang="id-ID" sz="1800" b="1" dirty="0">
              <a:latin typeface="Balsamiq Sans" panose="02000603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3D11B-E5D3-644F-D96E-34CA50010C98}"/>
              </a:ext>
            </a:extLst>
          </p:cNvPr>
          <p:cNvSpPr txBox="1"/>
          <p:nvPr/>
        </p:nvSpPr>
        <p:spPr>
          <a:xfrm>
            <a:off x="4791399" y="2853601"/>
            <a:ext cx="3100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lsamiq Sans" panose="02000603000000000000" pitchFamily="2" charset="0"/>
              </a:rPr>
              <a:t>Tips untuk </a:t>
            </a:r>
            <a:r>
              <a:rPr lang="en-US" sz="1600" dirty="0" err="1">
                <a:latin typeface="Balsamiq Sans" panose="02000603000000000000" pitchFamily="2" charset="0"/>
              </a:rPr>
              <a:t>membuat</a:t>
            </a:r>
            <a:r>
              <a:rPr lang="en-US" sz="1600" dirty="0">
                <a:latin typeface="Balsamiq Sans" panose="02000603000000000000" pitchFamily="2" charset="0"/>
              </a:rPr>
              <a:t> proposal, </a:t>
            </a:r>
            <a:r>
              <a:rPr lang="en-US" sz="1600" dirty="0" err="1">
                <a:latin typeface="Balsamiq Sans" panose="02000603000000000000" pitchFamily="2" charset="0"/>
              </a:rPr>
              <a:t>pamflet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maupun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presentasi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mengenai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aksi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perubahan</a:t>
            </a:r>
            <a:r>
              <a:rPr lang="en-US" sz="1600" dirty="0">
                <a:latin typeface="Balsamiq Sans" panose="02000603000000000000" pitchFamily="2" charset="0"/>
              </a:rPr>
              <a:t> yang </a:t>
            </a:r>
            <a:r>
              <a:rPr lang="en-US" sz="1600" dirty="0" err="1">
                <a:latin typeface="Balsamiq Sans" panose="02000603000000000000" pitchFamily="2" charset="0"/>
              </a:rPr>
              <a:t>kamu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lakukan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>
                <a:latin typeface="Balsamiq Sans" panose="02000603000000000000" pitchFamily="2" charset="0"/>
                <a:sym typeface="Wingdings" panose="05000000000000000000" pitchFamily="2" charset="2"/>
              </a:rPr>
              <a:t></a:t>
            </a:r>
            <a:endParaRPr lang="en-US" sz="1600" dirty="0">
              <a:latin typeface="Balsamiq Sans" panose="02000603000000000000" pitchFamily="2" charset="0"/>
            </a:endParaRPr>
          </a:p>
          <a:p>
            <a:pPr algn="ctr">
              <a:spcBef>
                <a:spcPts val="1200"/>
              </a:spcBef>
            </a:pPr>
            <a:r>
              <a:rPr lang="en-US" sz="1600" dirty="0" err="1">
                <a:latin typeface="Balsamiq Sans" panose="02000603000000000000" pitchFamily="2" charset="0"/>
              </a:rPr>
              <a:t>Buatlah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piramida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persuasi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seperti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contoh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berikut</a:t>
            </a:r>
            <a:r>
              <a:rPr lang="en-US" sz="1600" dirty="0">
                <a:latin typeface="Balsamiq Sans" panose="02000603000000000000" pitchFamily="2" charset="0"/>
              </a:rPr>
              <a:t> (untuk </a:t>
            </a:r>
            <a:r>
              <a:rPr lang="en-US" sz="1600" dirty="0" err="1">
                <a:latin typeface="Balsamiq Sans" panose="02000603000000000000" pitchFamily="2" charset="0"/>
              </a:rPr>
              <a:t>membujuk</a:t>
            </a:r>
            <a:r>
              <a:rPr lang="en-US" sz="1600" dirty="0">
                <a:latin typeface="Balsamiq Sans" panose="02000603000000000000" pitchFamily="2" charset="0"/>
              </a:rPr>
              <a:t> dan </a:t>
            </a:r>
            <a:r>
              <a:rPr lang="en-US" sz="1600" dirty="0" err="1">
                <a:latin typeface="Balsamiq Sans" panose="02000603000000000000" pitchFamily="2" charset="0"/>
              </a:rPr>
              <a:t>meyakinkan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audiens</a:t>
            </a:r>
            <a:r>
              <a:rPr lang="en-US" sz="1600" dirty="0">
                <a:latin typeface="Balsamiq Sans" panose="02000603000000000000" pitchFamily="2" charset="0"/>
              </a:rPr>
              <a:t> </a:t>
            </a:r>
            <a:r>
              <a:rPr lang="en-US" sz="1600" dirty="0" err="1">
                <a:latin typeface="Balsamiq Sans" panose="02000603000000000000" pitchFamily="2" charset="0"/>
              </a:rPr>
              <a:t>tentang</a:t>
            </a:r>
            <a:r>
              <a:rPr lang="en-US" sz="1600" dirty="0">
                <a:latin typeface="Balsamiq Sans" panose="02000603000000000000" pitchFamily="2" charset="0"/>
              </a:rPr>
              <a:t> ide-ide </a:t>
            </a:r>
            <a:r>
              <a:rPr lang="en-US" sz="1600" dirty="0" err="1">
                <a:latin typeface="Balsamiq Sans" panose="02000603000000000000" pitchFamily="2" charset="0"/>
              </a:rPr>
              <a:t>kamu</a:t>
            </a:r>
            <a:r>
              <a:rPr lang="en-US" sz="1600" dirty="0">
                <a:latin typeface="Balsamiq Sans" panose="02000603000000000000" pitchFamily="2" charset="0"/>
              </a:rPr>
              <a:t>)!</a:t>
            </a:r>
          </a:p>
        </p:txBody>
      </p:sp>
      <p:pic>
        <p:nvPicPr>
          <p:cNvPr id="1028" name="Picture 4" descr="Spoon PNG Image | Spoon, Png images, Photo clipart">
            <a:extLst>
              <a:ext uri="{FF2B5EF4-FFF2-40B4-BE49-F238E27FC236}">
                <a16:creationId xmlns:a16="http://schemas.microsoft.com/office/drawing/2014/main" id="{3A0D2C79-84AC-E316-D4ED-EC0E3A503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4" t="8682" r="40310" b="9612"/>
          <a:stretch/>
        </p:blipFill>
        <p:spPr bwMode="auto">
          <a:xfrm rot="909660">
            <a:off x="11441010" y="1562914"/>
            <a:ext cx="307543" cy="127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4D9243-335C-121C-50E9-28133BBAB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2429" y="2547158"/>
            <a:ext cx="3977517" cy="368845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1F3200D-7EA9-3A15-6AAA-590EC1408B11}"/>
              </a:ext>
            </a:extLst>
          </p:cNvPr>
          <p:cNvGrpSpPr/>
          <p:nvPr/>
        </p:nvGrpSpPr>
        <p:grpSpPr>
          <a:xfrm>
            <a:off x="498504" y="6442878"/>
            <a:ext cx="5928096" cy="383878"/>
            <a:chOff x="2799906" y="6474122"/>
            <a:chExt cx="5928096" cy="38387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4B658B-25A0-578F-370D-FC99BA08C9C2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34" name="Picture 33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663B0B40-007C-8E9C-3277-5C627F103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87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0BE5F1-17DB-2B8B-BE85-1FC85E78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A20E9F5-DF7C-A0A8-5D54-E7E4E8974301}"/>
              </a:ext>
            </a:extLst>
          </p:cNvPr>
          <p:cNvGrpSpPr/>
          <p:nvPr/>
        </p:nvGrpSpPr>
        <p:grpSpPr>
          <a:xfrm>
            <a:off x="369727" y="355857"/>
            <a:ext cx="2422008" cy="2028032"/>
            <a:chOff x="7760339" y="4348005"/>
            <a:chExt cx="2422008" cy="2028032"/>
          </a:xfrm>
        </p:grpSpPr>
        <p:pic>
          <p:nvPicPr>
            <p:cNvPr id="9" name="Picture 8" descr="A two people with brains and a puzzle&#10;&#10;Description automatically generated with medium confidence">
              <a:extLst>
                <a:ext uri="{FF2B5EF4-FFF2-40B4-BE49-F238E27FC236}">
                  <a16:creationId xmlns:a16="http://schemas.microsoft.com/office/drawing/2014/main" id="{F5D2432D-AD58-8C16-27FA-A16D47F46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339" y="4348005"/>
              <a:ext cx="2422008" cy="16146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BAB7E2-93B0-9C5F-C4CC-D8560F09A6CB}"/>
                </a:ext>
              </a:extLst>
            </p:cNvPr>
            <p:cNvSpPr txBox="1"/>
            <p:nvPr/>
          </p:nvSpPr>
          <p:spPr>
            <a:xfrm>
              <a:off x="7987831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2 - CREATE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F29AA9-79E5-202B-2588-521F311120A3}"/>
              </a:ext>
            </a:extLst>
          </p:cNvPr>
          <p:cNvGrpSpPr/>
          <p:nvPr/>
        </p:nvGrpSpPr>
        <p:grpSpPr>
          <a:xfrm>
            <a:off x="2691599" y="264687"/>
            <a:ext cx="1967023" cy="2131749"/>
            <a:chOff x="10034253" y="4240560"/>
            <a:chExt cx="1967023" cy="2131749"/>
          </a:xfrm>
        </p:grpSpPr>
        <p:pic>
          <p:nvPicPr>
            <p:cNvPr id="17" name="Picture 16" descr="A person standing in front of a screen&#10;&#10;Description automatically generated">
              <a:extLst>
                <a:ext uri="{FF2B5EF4-FFF2-40B4-BE49-F238E27FC236}">
                  <a16:creationId xmlns:a16="http://schemas.microsoft.com/office/drawing/2014/main" id="{A6054192-97D3-2213-0FF1-15E78B2F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182" y="4240560"/>
              <a:ext cx="1872094" cy="187209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37EF71-7EBA-4D67-70BF-C03D03DEF380}"/>
                </a:ext>
              </a:extLst>
            </p:cNvPr>
            <p:cNvSpPr txBox="1"/>
            <p:nvPr/>
          </p:nvSpPr>
          <p:spPr>
            <a:xfrm>
              <a:off x="10034253" y="6002977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3 - CHANGE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03DD1D-8397-87F5-FC2A-D360233DA51E}"/>
              </a:ext>
            </a:extLst>
          </p:cNvPr>
          <p:cNvGrpSpPr/>
          <p:nvPr/>
        </p:nvGrpSpPr>
        <p:grpSpPr>
          <a:xfrm>
            <a:off x="448977" y="2562722"/>
            <a:ext cx="4230529" cy="3561630"/>
            <a:chOff x="421327" y="2175912"/>
            <a:chExt cx="3805998" cy="356163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28BE5A0-7BC7-6BA1-018A-E05D880A0053}"/>
                </a:ext>
              </a:extLst>
            </p:cNvPr>
            <p:cNvSpPr/>
            <p:nvPr/>
          </p:nvSpPr>
          <p:spPr>
            <a:xfrm>
              <a:off x="521992" y="2271610"/>
              <a:ext cx="3705333" cy="34659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899F74E-6679-D5D2-4689-C53DFFE5A9B3}"/>
                </a:ext>
              </a:extLst>
            </p:cNvPr>
            <p:cNvSpPr/>
            <p:nvPr/>
          </p:nvSpPr>
          <p:spPr>
            <a:xfrm>
              <a:off x="421327" y="2175912"/>
              <a:ext cx="3705333" cy="3465933"/>
            </a:xfrm>
            <a:prstGeom prst="roundRect">
              <a:avLst/>
            </a:prstGeom>
            <a:solidFill>
              <a:srgbClr val="FFD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B1F7EC3-1147-703B-F373-C00210EC8AC0}"/>
                </a:ext>
              </a:extLst>
            </p:cNvPr>
            <p:cNvSpPr txBox="1"/>
            <p:nvPr/>
          </p:nvSpPr>
          <p:spPr>
            <a:xfrm>
              <a:off x="501800" y="2393078"/>
              <a:ext cx="3645052" cy="303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fi-FI" sz="1600" dirty="0">
                  <a:latin typeface="Balsamiq Sans" panose="02000603000000000000" pitchFamily="2" charset="0"/>
                  <a:ea typeface="Arial Narrow" panose="020B0606020202030204" pitchFamily="34" charset="0"/>
                </a:rPr>
                <a:t>D</a:t>
              </a:r>
              <a:r>
                <a:rPr lang="fi-FI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engan mempertimbangkan beragam sisi, seperti konsekuensi langsung, kepraktisan, efektifitas, peluang keberhasilan, dsb., sekarang tentukan manakah solusi/ide terbaik yang dapat dikembangkan menjadi </a:t>
              </a:r>
              <a:r>
                <a:rPr lang="fi-FI" sz="1600" i="1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prototype</a:t>
              </a:r>
              <a:r>
                <a:rPr lang="fi-FI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.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fi-FI" sz="1600" i="1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Prototype</a:t>
              </a:r>
              <a:r>
                <a:rPr lang="fi-FI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 dapat berupa:</a:t>
              </a:r>
            </a:p>
            <a:p>
              <a:pPr marL="542925" lvl="0" indent="-277813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fi-FI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  <a:cs typeface="Arial" panose="020B0604020202020204" pitchFamily="34" charset="0"/>
                </a:rPr>
                <a:t>skema perencanaan kegiatan/aksi perubahan yang dilakukan</a:t>
              </a:r>
              <a:endParaRPr lang="en-ID" sz="1600" dirty="0">
                <a:latin typeface="Balsamiq Sans" panose="02000603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542925" lvl="0" indent="-277813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ID" sz="1600" dirty="0" err="1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gambar</a:t>
              </a:r>
              <a:r>
                <a:rPr lang="en-ID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 </a:t>
              </a:r>
              <a:r>
                <a:rPr lang="en-ID" sz="1600" dirty="0" err="1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sketsa</a:t>
              </a:r>
              <a:r>
                <a:rPr lang="en-ID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 </a:t>
              </a:r>
              <a:r>
                <a:rPr lang="en-ID" sz="1600" dirty="0" err="1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produk</a:t>
              </a:r>
              <a:r>
                <a:rPr lang="en-ID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 yang </a:t>
              </a:r>
              <a:r>
                <a:rPr lang="en-ID" sz="1600" dirty="0" err="1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akan</a:t>
              </a:r>
              <a:r>
                <a:rPr lang="en-ID" sz="1600" dirty="0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 </a:t>
              </a:r>
              <a:r>
                <a:rPr lang="en-ID" sz="1600" dirty="0" err="1">
                  <a:effectLst/>
                  <a:latin typeface="Balsamiq Sans" panose="02000603000000000000" pitchFamily="2" charset="0"/>
                  <a:ea typeface="Arial Narrow" panose="020B0606020202030204" pitchFamily="34" charset="0"/>
                </a:rPr>
                <a:t>dikembangkan</a:t>
              </a:r>
              <a:endParaRPr lang="en-US" sz="1600" dirty="0">
                <a:latin typeface="Balsamiq Sans" panose="02000603000000000000" pitchFamily="2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4FED839-B1C1-65F0-C7F1-D5B30560F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602" y="536908"/>
            <a:ext cx="4798877" cy="4714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E5911D-BEF3-F42D-1814-68544943C797}"/>
              </a:ext>
            </a:extLst>
          </p:cNvPr>
          <p:cNvSpPr txBox="1"/>
          <p:nvPr/>
        </p:nvSpPr>
        <p:spPr>
          <a:xfrm>
            <a:off x="4871272" y="5293355"/>
            <a:ext cx="556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Fakta/Bukti/Data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: </a:t>
            </a:r>
            <a:r>
              <a:rPr lang="en-US" sz="1600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K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amu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perlu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menyusun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bukti-bukti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yang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mendukung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perubahan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.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Tanpa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fakta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dan data yang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mendukung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usulan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kamu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akan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gagal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ditahap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awal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.</a:t>
            </a:r>
            <a:endParaRPr lang="id-ID" sz="1600" dirty="0">
              <a:latin typeface="Balsamiq Sans" panose="02000603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5BEF9-D79B-AA52-3897-902AAFC8C27B}"/>
              </a:ext>
            </a:extLst>
          </p:cNvPr>
          <p:cNvSpPr txBox="1"/>
          <p:nvPr/>
        </p:nvSpPr>
        <p:spPr>
          <a:xfrm>
            <a:off x="4623723" y="673052"/>
            <a:ext cx="19670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Poppins"/>
              <a:buNone/>
            </a:pPr>
            <a:r>
              <a:rPr lang="en-US" sz="1600" b="1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The elevator pitch</a:t>
            </a:r>
            <a:r>
              <a:rPr lang="en-US" sz="160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: </a:t>
            </a:r>
            <a:r>
              <a:rPr lang="en-US" sz="1600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B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ayangkan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kamu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hanya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memiliki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20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detik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untuk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membuat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“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serangan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”.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Apa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yang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ingin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dicapai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dengan proposal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kamu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dan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mengapa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itu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penting</a:t>
            </a:r>
            <a:r>
              <a:rPr lang="en-US" sz="1600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?</a:t>
            </a:r>
            <a:endParaRPr lang="en-US" sz="1600" b="0" i="0" u="none" strike="noStrike" cap="none" dirty="0">
              <a:latin typeface="Balsamiq Sans" panose="02000603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B1AE9-1860-E508-AD74-CBAF0FAA41EC}"/>
              </a:ext>
            </a:extLst>
          </p:cNvPr>
          <p:cNvSpPr txBox="1"/>
          <p:nvPr/>
        </p:nvSpPr>
        <p:spPr>
          <a:xfrm>
            <a:off x="10061610" y="2460234"/>
            <a:ext cx="19670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Poppins"/>
              <a:buNone/>
            </a:pPr>
            <a:r>
              <a:rPr lang="en-US" sz="1600" b="1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Kisah</a:t>
            </a:r>
            <a:r>
              <a:rPr lang="en-US" sz="1600" b="1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menyentuh</a:t>
            </a:r>
            <a:r>
              <a:rPr lang="en-US" sz="1600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Poppins"/>
              <a:buNone/>
            </a:pPr>
            <a:r>
              <a:rPr lang="en-US" sz="1600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A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pa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kisah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manusia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yang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menyentuh</a:t>
            </a:r>
            <a:r>
              <a:rPr lang="en-US" sz="1600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/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mengilustrasikan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mengapa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perubahan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itu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penting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?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Jadikan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itu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bersifat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pribadi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emosional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, dan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mudah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diingat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C4A34E-89D5-5679-2619-17922CD5589A}"/>
              </a:ext>
            </a:extLst>
          </p:cNvPr>
          <p:cNvSpPr txBox="1"/>
          <p:nvPr/>
        </p:nvSpPr>
        <p:spPr>
          <a:xfrm>
            <a:off x="9359796" y="505012"/>
            <a:ext cx="2162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Poppins"/>
              <a:buNone/>
            </a:pPr>
            <a:r>
              <a:rPr lang="en-US" sz="1600" b="1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The sound bite: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b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Cari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frasa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/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kutipan</a:t>
            </a:r>
            <a:r>
              <a:rPr lang="en-US" sz="1600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berkesan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yang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berisi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esensi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pesan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Balsamiq Sans" panose="02000603000000000000" pitchFamily="2" charset="0"/>
                <a:ea typeface="Arial"/>
                <a:cs typeface="Arial"/>
                <a:sym typeface="Arial"/>
              </a:rPr>
              <a:t>kamu</a:t>
            </a:r>
            <a:r>
              <a:rPr lang="en-US" sz="1600" b="0" i="0" u="none" strike="noStrike" cap="none" dirty="0">
                <a:latin typeface="Balsamiq Sans" panose="02000603000000000000" pitchFamily="2" charset="0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5996FE8-CF3C-FF8B-A7BB-020D21D35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9226" flipV="1">
            <a:off x="5750592" y="4576135"/>
            <a:ext cx="690814" cy="690814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69DF426-739D-E09B-31E1-A29DA2B85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816">
            <a:off x="9450058" y="2276996"/>
            <a:ext cx="690814" cy="690814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C47CEB7-7034-1722-4E78-8BE677A45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816">
            <a:off x="8993123" y="227594"/>
            <a:ext cx="690814" cy="690814"/>
          </a:xfrm>
          <a:prstGeom prst="rect">
            <a:avLst/>
          </a:prstGeom>
        </p:spPr>
      </p:pic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5C63AEA-A6E9-FCCF-B2A2-596AFFEE5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317" flipH="1">
            <a:off x="6591893" y="1212039"/>
            <a:ext cx="690814" cy="6908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68B082-28DD-16E7-883B-87E3E8977E53}"/>
              </a:ext>
            </a:extLst>
          </p:cNvPr>
          <p:cNvGrpSpPr/>
          <p:nvPr/>
        </p:nvGrpSpPr>
        <p:grpSpPr>
          <a:xfrm>
            <a:off x="498504" y="6442878"/>
            <a:ext cx="5928096" cy="383878"/>
            <a:chOff x="2799906" y="6474122"/>
            <a:chExt cx="5928096" cy="3838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72BE7F-48D4-AF51-E93B-6086BEA2E206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24" name="Picture 23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51C9ECE5-CF2B-536A-E3CB-1DAF239C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988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B8D326-ABB1-D005-4B53-9A0E2E15C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umber energi dr limbah plastik di indonesiaproud wordpress com">
            <a:extLst>
              <a:ext uri="{FF2B5EF4-FFF2-40B4-BE49-F238E27FC236}">
                <a16:creationId xmlns:a16="http://schemas.microsoft.com/office/drawing/2014/main" id="{70D619DB-10FE-F3F8-CC09-3249AF31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5" y="2655148"/>
            <a:ext cx="6166225" cy="311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2105611-77D4-070D-5EA6-3AD25C15D832}"/>
              </a:ext>
            </a:extLst>
          </p:cNvPr>
          <p:cNvGrpSpPr/>
          <p:nvPr/>
        </p:nvGrpSpPr>
        <p:grpSpPr>
          <a:xfrm>
            <a:off x="921768" y="1465870"/>
            <a:ext cx="5076998" cy="984885"/>
            <a:chOff x="826071" y="1481769"/>
            <a:chExt cx="5076998" cy="98488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531DFE-7C8D-6441-CEEE-07E495792AEF}"/>
                </a:ext>
              </a:extLst>
            </p:cNvPr>
            <p:cNvSpPr txBox="1"/>
            <p:nvPr/>
          </p:nvSpPr>
          <p:spPr>
            <a:xfrm>
              <a:off x="826071" y="1481769"/>
              <a:ext cx="463231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2000" b="1" i="0" dirty="0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Tri </a:t>
              </a:r>
              <a:r>
                <a:rPr lang="en-ID" sz="2000" b="1" i="0" dirty="0" err="1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Handoko</a:t>
              </a:r>
              <a:r>
                <a:rPr lang="en-ID" sz="2000" b="1" i="0" dirty="0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ID" sz="2000" b="1" i="0" dirty="0" err="1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Mengubah</a:t>
              </a:r>
              <a:r>
                <a:rPr lang="en-ID" sz="2000" b="1" i="0" dirty="0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b="1" i="0" dirty="0" err="1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Limbah</a:t>
              </a:r>
              <a:r>
                <a:rPr lang="en-ID" sz="2000" b="1" i="0" dirty="0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b="1" i="0" dirty="0" err="1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Plastik</a:t>
              </a:r>
              <a:r>
                <a:rPr lang="en-ID" sz="2000" b="1" i="0" dirty="0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Jadi </a:t>
              </a:r>
              <a:r>
                <a:rPr lang="en-ID" sz="2000" b="1" i="0" dirty="0" err="1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Bahan</a:t>
              </a:r>
              <a:r>
                <a:rPr lang="en-ID" sz="2000" b="1" i="0" dirty="0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Bakar </a:t>
              </a:r>
              <a:r>
                <a:rPr lang="en-ID" sz="2000" b="1" i="0" dirty="0" err="1">
                  <a:solidFill>
                    <a:srgbClr val="33333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Minyak</a:t>
              </a:r>
              <a:endParaRPr lang="en-ID" sz="20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ID" b="1" dirty="0">
                  <a:solidFill>
                    <a:srgbClr val="333333"/>
                  </a:solidFill>
                  <a:latin typeface="Neuton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dirty="0">
                  <a:latin typeface="Neuton" panose="00000500000000000000" pitchFamily="2" charset="0"/>
                </a:rPr>
                <a:t>1 </a:t>
              </a:r>
              <a:r>
                <a:rPr lang="en-US" dirty="0" err="1">
                  <a:latin typeface="Neuton" panose="00000500000000000000" pitchFamily="2" charset="0"/>
                </a:rPr>
                <a:t>Desember</a:t>
              </a:r>
              <a:r>
                <a:rPr lang="en-US" dirty="0">
                  <a:latin typeface="Neuton" panose="00000500000000000000" pitchFamily="2" charset="0"/>
                </a:rPr>
                <a:t>, 2011)</a:t>
              </a:r>
              <a:endParaRPr lang="id-ID" dirty="0">
                <a:latin typeface="Neuton" panose="00000500000000000000" pitchFamily="2" charset="0"/>
              </a:endParaRPr>
            </a:p>
          </p:txBody>
        </p:sp>
        <p:pic>
          <p:nvPicPr>
            <p:cNvPr id="8" name="Picture 4" descr="Link - Free seo and web icons">
              <a:hlinkClick r:id="rId4"/>
              <a:extLst>
                <a:ext uri="{FF2B5EF4-FFF2-40B4-BE49-F238E27FC236}">
                  <a16:creationId xmlns:a16="http://schemas.microsoft.com/office/drawing/2014/main" id="{3964A00F-5E63-3441-ACCF-D9BA3B564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06" y="1710279"/>
              <a:ext cx="527863" cy="527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F123CC8-B1B4-D92E-848B-D9F14C5DBFCD}"/>
              </a:ext>
            </a:extLst>
          </p:cNvPr>
          <p:cNvSpPr txBox="1"/>
          <p:nvPr/>
        </p:nvSpPr>
        <p:spPr>
          <a:xfrm>
            <a:off x="826071" y="360533"/>
            <a:ext cx="10539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15F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</a:t>
            </a:r>
            <a:r>
              <a:rPr lang="en-US" sz="2800" b="1" dirty="0">
                <a:solidFill>
                  <a:srgbClr val="415F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800" b="1" dirty="0">
                <a:solidFill>
                  <a:srgbClr val="415F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ID" sz="2800" b="1" dirty="0">
                <a:solidFill>
                  <a:srgbClr val="415FA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ambar</a:t>
            </a:r>
            <a:r>
              <a:rPr lang="en-ID" sz="2800" b="1" dirty="0">
                <a:solidFill>
                  <a:srgbClr val="415F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ID" sz="2800" b="1" dirty="0" err="1">
                <a:solidFill>
                  <a:srgbClr val="415F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ID" sz="2800" b="1" dirty="0" err="1">
                <a:solidFill>
                  <a:srgbClr val="415FA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ketsa</a:t>
            </a:r>
            <a:r>
              <a:rPr lang="en-ID" sz="2800" b="1" dirty="0">
                <a:solidFill>
                  <a:srgbClr val="415FA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800" b="1" dirty="0" err="1">
                <a:solidFill>
                  <a:srgbClr val="415F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sz="2800" b="1" dirty="0" err="1">
                <a:solidFill>
                  <a:srgbClr val="415FA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roduk</a:t>
            </a:r>
            <a:r>
              <a:rPr lang="en-ID" sz="2800" b="1" dirty="0">
                <a:solidFill>
                  <a:srgbClr val="415FA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ID" sz="2800" b="1" dirty="0" err="1">
                <a:solidFill>
                  <a:srgbClr val="415FA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Pengolahan</a:t>
            </a:r>
            <a:endParaRPr lang="en-ID" sz="2800" b="1" dirty="0">
              <a:solidFill>
                <a:srgbClr val="415FA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ID" sz="2800" b="1" dirty="0" err="1">
                <a:solidFill>
                  <a:srgbClr val="415FA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Sampah</a:t>
            </a:r>
            <a:r>
              <a:rPr lang="en-ID" sz="2800" b="1" dirty="0">
                <a:solidFill>
                  <a:srgbClr val="415FA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800" b="1" dirty="0" err="1">
                <a:solidFill>
                  <a:srgbClr val="415FA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Plastik</a:t>
            </a:r>
            <a:r>
              <a:rPr lang="en-ID" sz="2800" b="1" dirty="0">
                <a:solidFill>
                  <a:srgbClr val="415FA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id-ID" sz="2800" b="1" dirty="0">
              <a:solidFill>
                <a:srgbClr val="415FA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Picture 4" descr="Pengolahan Sampah Plastik menjadi Bahan Bakar Minyak (FUPLAS; Fuel from  Plastic) - Innovillage 2023">
            <a:extLst>
              <a:ext uri="{FF2B5EF4-FFF2-40B4-BE49-F238E27FC236}">
                <a16:creationId xmlns:a16="http://schemas.microsoft.com/office/drawing/2014/main" id="{6FBEA1A9-3724-91A5-7661-42301E11B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r="11079"/>
          <a:stretch/>
        </p:blipFill>
        <p:spPr bwMode="auto">
          <a:xfrm>
            <a:off x="6980363" y="2655148"/>
            <a:ext cx="4759489" cy="311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6643663-C5B8-CB6C-CDFB-4A2B5796E64A}"/>
              </a:ext>
            </a:extLst>
          </p:cNvPr>
          <p:cNvGrpSpPr/>
          <p:nvPr/>
        </p:nvGrpSpPr>
        <p:grpSpPr>
          <a:xfrm>
            <a:off x="7109658" y="1465870"/>
            <a:ext cx="4500897" cy="984885"/>
            <a:chOff x="7109909" y="1465868"/>
            <a:chExt cx="4500897" cy="98488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B9F378-9BF8-DFC6-BCEC-30E748CC491F}"/>
                </a:ext>
              </a:extLst>
            </p:cNvPr>
            <p:cNvSpPr txBox="1"/>
            <p:nvPr/>
          </p:nvSpPr>
          <p:spPr>
            <a:xfrm>
              <a:off x="7109909" y="1465868"/>
              <a:ext cx="3930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2000" b="1" i="0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Pengolahan</a:t>
              </a:r>
              <a:r>
                <a:rPr lang="en-ID" sz="20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b="1" i="0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Sampah</a:t>
              </a:r>
              <a:r>
                <a:rPr lang="en-ID" sz="20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b="1" i="0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Plastik</a:t>
              </a:r>
              <a:r>
                <a:rPr lang="en-ID" sz="20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b="1" i="0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menjadi</a:t>
              </a:r>
              <a:r>
                <a:rPr lang="en-ID" sz="20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b="1" i="0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Bahan</a:t>
              </a:r>
              <a:r>
                <a:rPr lang="en-ID" sz="20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Bakar </a:t>
              </a:r>
              <a:r>
                <a:rPr lang="en-ID" sz="2000" b="1" i="0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Minyak</a:t>
              </a:r>
              <a:endParaRPr lang="en-ID" sz="20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ID" b="1" dirty="0">
                  <a:solidFill>
                    <a:srgbClr val="333333"/>
                  </a:solidFill>
                  <a:latin typeface="Neuton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dirty="0">
                  <a:latin typeface="Neuton" panose="00000500000000000000" pitchFamily="2" charset="0"/>
                </a:rPr>
                <a:t>28 </a:t>
              </a:r>
              <a:r>
                <a:rPr lang="en-US" dirty="0" err="1">
                  <a:latin typeface="Neuton" panose="00000500000000000000" pitchFamily="2" charset="0"/>
                </a:rPr>
                <a:t>Oktober</a:t>
              </a:r>
              <a:r>
                <a:rPr lang="en-US" dirty="0">
                  <a:latin typeface="Neuton" panose="00000500000000000000" pitchFamily="2" charset="0"/>
                </a:rPr>
                <a:t>, 2020)</a:t>
              </a:r>
              <a:endParaRPr lang="id-ID" dirty="0">
                <a:latin typeface="Neuton" panose="00000500000000000000" pitchFamily="2" charset="0"/>
              </a:endParaRPr>
            </a:p>
          </p:txBody>
        </p:sp>
        <p:pic>
          <p:nvPicPr>
            <p:cNvPr id="32" name="Picture 4" descr="Link - Free seo and web icons">
              <a:hlinkClick r:id="rId7"/>
              <a:extLst>
                <a:ext uri="{FF2B5EF4-FFF2-40B4-BE49-F238E27FC236}">
                  <a16:creationId xmlns:a16="http://schemas.microsoft.com/office/drawing/2014/main" id="{813C310B-DFA4-3AA0-983E-777103B57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2943" y="1694378"/>
              <a:ext cx="527863" cy="527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591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9E59D8-C7E9-1E55-27C5-FBF84A5DB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ild a Better World Campaign - Together We Can">
            <a:extLst>
              <a:ext uri="{FF2B5EF4-FFF2-40B4-BE49-F238E27FC236}">
                <a16:creationId xmlns:a16="http://schemas.microsoft.com/office/drawing/2014/main" id="{46946F0C-19A5-F2DD-92C7-89B7A964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81" y="1991628"/>
            <a:ext cx="5964238" cy="417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7135D-9815-9C22-AEBA-B2996C0DCE2D}"/>
              </a:ext>
            </a:extLst>
          </p:cNvPr>
          <p:cNvSpPr txBox="1"/>
          <p:nvPr/>
        </p:nvSpPr>
        <p:spPr>
          <a:xfrm>
            <a:off x="648143" y="723015"/>
            <a:ext cx="10895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kita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dukung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terapkan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Prinsip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Kimia Hijau untuk dunia yang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lebih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baik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</a:t>
            </a:r>
            <a:endParaRPr lang="id-ID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C22DA3-8B34-E57D-A09F-00C79803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0E4BAF1-2BB3-F07D-EBAC-99C79A617ADB}"/>
              </a:ext>
            </a:extLst>
          </p:cNvPr>
          <p:cNvGrpSpPr/>
          <p:nvPr/>
        </p:nvGrpSpPr>
        <p:grpSpPr>
          <a:xfrm>
            <a:off x="581241" y="1796900"/>
            <a:ext cx="4579097" cy="3280372"/>
            <a:chOff x="591874" y="1733106"/>
            <a:chExt cx="4579097" cy="3280372"/>
          </a:xfrm>
        </p:grpSpPr>
        <p:pic>
          <p:nvPicPr>
            <p:cNvPr id="1030" name="Picture 6" descr="78 Tahun Indonesia Merdeka, Warga Dusun Oeika Timor Tengah Utara Belum Nikmati Listrik ">
              <a:extLst>
                <a:ext uri="{FF2B5EF4-FFF2-40B4-BE49-F238E27FC236}">
                  <a16:creationId xmlns:a16="http://schemas.microsoft.com/office/drawing/2014/main" id="{882FCF77-1F01-A275-A7F0-430503806A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5" r="4809"/>
            <a:stretch/>
          </p:blipFill>
          <p:spPr bwMode="auto">
            <a:xfrm>
              <a:off x="668940" y="1733106"/>
              <a:ext cx="4409862" cy="27571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9369E4-50A3-2346-FC40-196C3A7641DA}"/>
                </a:ext>
              </a:extLst>
            </p:cNvPr>
            <p:cNvSpPr txBox="1"/>
            <p:nvPr/>
          </p:nvSpPr>
          <p:spPr>
            <a:xfrm>
              <a:off x="591874" y="4490258"/>
              <a:ext cx="4579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4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Warga</a:t>
              </a:r>
              <a:r>
                <a:rPr lang="en-ID" sz="1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 Dusun </a:t>
              </a:r>
              <a:r>
                <a:rPr lang="en-ID" sz="14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Oeika</a:t>
              </a:r>
              <a:r>
                <a:rPr lang="en-ID" sz="1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 Timor Tengah Utara, NTT, Belum </a:t>
              </a:r>
              <a:r>
                <a:rPr lang="en-ID" sz="14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Nikmati</a:t>
              </a:r>
              <a:r>
                <a:rPr lang="en-ID" sz="1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 Listrik</a:t>
              </a:r>
              <a:endParaRPr lang="id-ID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Roboto Condensed" panose="020000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323C90-1343-BDEE-FBE9-CC39FE58E66E}"/>
              </a:ext>
            </a:extLst>
          </p:cNvPr>
          <p:cNvSpPr txBox="1"/>
          <p:nvPr/>
        </p:nvSpPr>
        <p:spPr>
          <a:xfrm>
            <a:off x="510366" y="520991"/>
            <a:ext cx="6475228" cy="106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DUNIA KITA MENGHADAPI BERBAGAI TANTANGAN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303020202060003" pitchFamily="2" charset="0"/>
                <a:cs typeface="Poppins" panose="00000500000000000000" pitchFamily="2" charset="0"/>
              </a:rPr>
              <a:t>–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303020202060003" pitchFamily="2" charset="0"/>
                <a:cs typeface="Poppins" panose="00000500000000000000" pitchFamily="2" charset="0"/>
              </a:rPr>
              <a:t>termasuk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303020202060003" pitchFamily="2" charset="0"/>
                <a:cs typeface="Poppins" panose="00000500000000000000" pitchFamily="2" charset="0"/>
              </a:rPr>
              <a:t> Indonesia</a:t>
            </a:r>
            <a:endParaRPr lang="id-ID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303020202060003" pitchFamily="2" charset="0"/>
              <a:cs typeface="Poppins" panose="000005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A5074D-C679-A057-E0B0-8F6D34649C03}"/>
              </a:ext>
            </a:extLst>
          </p:cNvPr>
          <p:cNvGrpSpPr/>
          <p:nvPr/>
        </p:nvGrpSpPr>
        <p:grpSpPr>
          <a:xfrm>
            <a:off x="7117156" y="648588"/>
            <a:ext cx="4579097" cy="3484393"/>
            <a:chOff x="7404237" y="489093"/>
            <a:chExt cx="4579097" cy="3484393"/>
          </a:xfrm>
        </p:grpSpPr>
        <p:pic>
          <p:nvPicPr>
            <p:cNvPr id="1026" name="Picture 2" descr="Ribuan bangkai ikan sapu-sapu yang mengambang di aliran Kali Vila Nusa Indah, tepatnya Sungai Cileungsi, perbatasan Kabupaten Bekasi dan Kota Bekasi, Senin (11/9/2023). Kondisi tersebut diduga terjadi karena pencemaran limbah.">
              <a:extLst>
                <a:ext uri="{FF2B5EF4-FFF2-40B4-BE49-F238E27FC236}">
                  <a16:creationId xmlns:a16="http://schemas.microsoft.com/office/drawing/2014/main" id="{1DA36D13-98B7-C07A-CC94-39BE1792A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8856" y="489093"/>
              <a:ext cx="4409861" cy="29399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9F62F8-0FA9-A3F2-20F3-40C5EC7CE974}"/>
                </a:ext>
              </a:extLst>
            </p:cNvPr>
            <p:cNvSpPr txBox="1"/>
            <p:nvPr/>
          </p:nvSpPr>
          <p:spPr>
            <a:xfrm>
              <a:off x="7404237" y="3450266"/>
              <a:ext cx="4579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4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Tercemarnya</a:t>
              </a:r>
              <a:r>
                <a:rPr lang="en-ID" sz="1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 Sungai </a:t>
              </a:r>
              <a:r>
                <a:rPr lang="en-ID" sz="14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Perbatasan</a:t>
              </a:r>
              <a:r>
                <a:rPr lang="en-ID" sz="1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 Bogor-Bekasi, Air </a:t>
              </a:r>
              <a:r>
                <a:rPr lang="en-ID" sz="14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Menghitam</a:t>
              </a:r>
              <a:r>
                <a:rPr lang="en-ID" sz="1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 dan </a:t>
              </a:r>
              <a:r>
                <a:rPr lang="en-ID" sz="14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Bau</a:t>
              </a:r>
              <a:r>
                <a:rPr lang="en-ID" sz="1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, </a:t>
              </a:r>
              <a:r>
                <a:rPr lang="en-ID" sz="14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Ribuan</a:t>
              </a:r>
              <a:r>
                <a:rPr lang="en-ID" sz="1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ea typeface="Roboto Condensed" panose="02000000000000000000" pitchFamily="2" charset="0"/>
                  <a:cs typeface="Poppins" panose="00000500000000000000" pitchFamily="2" charset="0"/>
                </a:rPr>
                <a:t> Ikan Mati</a:t>
              </a:r>
              <a:endParaRPr lang="id-ID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Roboto Condensed" panose="020000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C33A27-3B15-1DFF-8385-731FBD967EBD}"/>
              </a:ext>
            </a:extLst>
          </p:cNvPr>
          <p:cNvGrpSpPr/>
          <p:nvPr/>
        </p:nvGrpSpPr>
        <p:grpSpPr>
          <a:xfrm>
            <a:off x="7017698" y="523418"/>
            <a:ext cx="1764793" cy="542049"/>
            <a:chOff x="7049597" y="427721"/>
            <a:chExt cx="1764793" cy="542049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D6ABD96B-831A-772C-561B-2AF65F27B274}"/>
                </a:ext>
              </a:extLst>
            </p:cNvPr>
            <p:cNvSpPr/>
            <p:nvPr/>
          </p:nvSpPr>
          <p:spPr>
            <a:xfrm>
              <a:off x="7439457" y="552890"/>
              <a:ext cx="1374933" cy="350875"/>
            </a:xfrm>
            <a:prstGeom prst="parallelogram">
              <a:avLst/>
            </a:prstGeom>
            <a:solidFill>
              <a:srgbClr val="D8D0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028" name="Picture 4" descr="Link - Free seo and web icons">
              <a:hlinkClick r:id="rId5"/>
              <a:extLst>
                <a:ext uri="{FF2B5EF4-FFF2-40B4-BE49-F238E27FC236}">
                  <a16:creationId xmlns:a16="http://schemas.microsoft.com/office/drawing/2014/main" id="{1753A34D-BE50-2A8D-2B2B-73CA267A4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597" y="427721"/>
              <a:ext cx="542049" cy="542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5FB732-E1E3-60CE-3BF0-73CC30352F1E}"/>
                </a:ext>
              </a:extLst>
            </p:cNvPr>
            <p:cNvSpPr txBox="1"/>
            <p:nvPr/>
          </p:nvSpPr>
          <p:spPr>
            <a:xfrm>
              <a:off x="7559748" y="545067"/>
              <a:ext cx="1127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oppins" panose="00000500000000000000" pitchFamily="2" charset="0"/>
                  <a:cs typeface="Poppins" panose="00000500000000000000" pitchFamily="2" charset="0"/>
                </a:rPr>
                <a:t>POLUSI</a:t>
              </a:r>
              <a:endParaRPr lang="id-ID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166819-51F4-0BAA-AB37-270ADAC1943F}"/>
              </a:ext>
            </a:extLst>
          </p:cNvPr>
          <p:cNvGrpSpPr/>
          <p:nvPr/>
        </p:nvGrpSpPr>
        <p:grpSpPr>
          <a:xfrm>
            <a:off x="407793" y="1675274"/>
            <a:ext cx="2462997" cy="542049"/>
            <a:chOff x="7049597" y="427721"/>
            <a:chExt cx="2462997" cy="542049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C6C967E1-C837-4865-F49B-2EC306B29778}"/>
                </a:ext>
              </a:extLst>
            </p:cNvPr>
            <p:cNvSpPr/>
            <p:nvPr/>
          </p:nvSpPr>
          <p:spPr>
            <a:xfrm>
              <a:off x="7428824" y="552890"/>
              <a:ext cx="2083770" cy="336700"/>
            </a:xfrm>
            <a:prstGeom prst="parallelogram">
              <a:avLst/>
            </a:prstGeom>
            <a:solidFill>
              <a:srgbClr val="D8D0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pic>
          <p:nvPicPr>
            <p:cNvPr id="10" name="Picture 4" descr="Link - Free seo and web icons">
              <a:hlinkClick r:id="rId7"/>
              <a:extLst>
                <a:ext uri="{FF2B5EF4-FFF2-40B4-BE49-F238E27FC236}">
                  <a16:creationId xmlns:a16="http://schemas.microsoft.com/office/drawing/2014/main" id="{04D39565-F972-36FB-BEBB-46DE41E04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597" y="427721"/>
              <a:ext cx="542049" cy="542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F14C99-E259-D4B1-E23D-9B07EEB7F744}"/>
                </a:ext>
              </a:extLst>
            </p:cNvPr>
            <p:cNvSpPr txBox="1"/>
            <p:nvPr/>
          </p:nvSpPr>
          <p:spPr>
            <a:xfrm>
              <a:off x="7559747" y="545067"/>
              <a:ext cx="1846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oppins" panose="00000500000000000000" pitchFamily="2" charset="0"/>
                  <a:cs typeface="Poppins" panose="00000500000000000000" pitchFamily="2" charset="0"/>
                </a:rPr>
                <a:t>AKSES LISTRIK</a:t>
              </a:r>
              <a:endParaRPr lang="id-ID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17" name="Picture 16" descr="A magnifying glass over a map of the world&#10;&#10;Description automatically generated">
            <a:extLst>
              <a:ext uri="{FF2B5EF4-FFF2-40B4-BE49-F238E27FC236}">
                <a16:creationId xmlns:a16="http://schemas.microsoft.com/office/drawing/2014/main" id="{50307879-B216-C830-FA71-E349F79633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4"/>
          <a:stretch/>
        </p:blipFill>
        <p:spPr>
          <a:xfrm>
            <a:off x="4747245" y="1915556"/>
            <a:ext cx="2697509" cy="192090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48F52C9-DB7A-FB19-12B9-9212729258C6}"/>
              </a:ext>
            </a:extLst>
          </p:cNvPr>
          <p:cNvGrpSpPr/>
          <p:nvPr/>
        </p:nvGrpSpPr>
        <p:grpSpPr>
          <a:xfrm>
            <a:off x="5494983" y="4352920"/>
            <a:ext cx="5828692" cy="1625097"/>
            <a:chOff x="5558780" y="4352920"/>
            <a:chExt cx="5828692" cy="162509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D85F917-6292-5471-5923-6DBD3535DBC1}"/>
                </a:ext>
              </a:extLst>
            </p:cNvPr>
            <p:cNvGrpSpPr/>
            <p:nvPr/>
          </p:nvGrpSpPr>
          <p:grpSpPr>
            <a:xfrm>
              <a:off x="5558780" y="4352920"/>
              <a:ext cx="3587479" cy="1625097"/>
              <a:chOff x="5248037" y="4275971"/>
              <a:chExt cx="3587479" cy="1625097"/>
            </a:xfrm>
          </p:grpSpPr>
          <p:pic>
            <p:nvPicPr>
              <p:cNvPr id="1036" name="Picture 12" descr="Food waste: a global problem that undermines healthy diets | UN News">
                <a:extLst>
                  <a:ext uri="{FF2B5EF4-FFF2-40B4-BE49-F238E27FC236}">
                    <a16:creationId xmlns:a16="http://schemas.microsoft.com/office/drawing/2014/main" id="{1C761797-24B5-65F6-9575-6E1B6BE187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8037" y="4275971"/>
                <a:ext cx="3587479" cy="162509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00DF490-CEC2-3F77-50E9-41F288C82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32265" y="4790242"/>
                <a:ext cx="2615258" cy="391151"/>
              </a:xfrm>
              <a:prstGeom prst="rect">
                <a:avLst/>
              </a:prstGeom>
            </p:spPr>
          </p:pic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55AECDF-ACAB-E394-F895-A4EBE92144D5}"/>
                  </a:ext>
                </a:extLst>
              </p:cNvPr>
              <p:cNvSpPr/>
              <p:nvPr/>
            </p:nvSpPr>
            <p:spPr>
              <a:xfrm>
                <a:off x="6050206" y="5295348"/>
                <a:ext cx="1934983" cy="307777"/>
              </a:xfrm>
              <a:custGeom>
                <a:avLst/>
                <a:gdLst/>
                <a:ahLst/>
                <a:cxnLst/>
                <a:rect l="l" t="t" r="r" b="b"/>
                <a:pathLst>
                  <a:path w="1934983" h="307777">
                    <a:moveTo>
                      <a:pt x="1279451" y="103473"/>
                    </a:moveTo>
                    <a:lnTo>
                      <a:pt x="1297036" y="103473"/>
                    </a:lnTo>
                    <a:cubicBezTo>
                      <a:pt x="1304341" y="103473"/>
                      <a:pt x="1309319" y="104592"/>
                      <a:pt x="1311970" y="106831"/>
                    </a:cubicBezTo>
                    <a:cubicBezTo>
                      <a:pt x="1314621" y="109070"/>
                      <a:pt x="1315947" y="112280"/>
                      <a:pt x="1315947" y="116463"/>
                    </a:cubicBezTo>
                    <a:cubicBezTo>
                      <a:pt x="1315947" y="119291"/>
                      <a:pt x="1315107" y="121794"/>
                      <a:pt x="1313428" y="123974"/>
                    </a:cubicBezTo>
                    <a:cubicBezTo>
                      <a:pt x="1311749" y="126154"/>
                      <a:pt x="1309584" y="127509"/>
                      <a:pt x="1306933" y="128039"/>
                    </a:cubicBezTo>
                    <a:cubicBezTo>
                      <a:pt x="1301690" y="129217"/>
                      <a:pt x="1298155" y="129806"/>
                      <a:pt x="1296329" y="129806"/>
                    </a:cubicBezTo>
                    <a:lnTo>
                      <a:pt x="1279451" y="129806"/>
                    </a:lnTo>
                    <a:close/>
                    <a:moveTo>
                      <a:pt x="955601" y="103473"/>
                    </a:moveTo>
                    <a:lnTo>
                      <a:pt x="973186" y="103473"/>
                    </a:lnTo>
                    <a:cubicBezTo>
                      <a:pt x="980491" y="103473"/>
                      <a:pt x="985469" y="104592"/>
                      <a:pt x="988120" y="106831"/>
                    </a:cubicBezTo>
                    <a:cubicBezTo>
                      <a:pt x="990771" y="109070"/>
                      <a:pt x="992097" y="112280"/>
                      <a:pt x="992097" y="116463"/>
                    </a:cubicBezTo>
                    <a:cubicBezTo>
                      <a:pt x="992097" y="119291"/>
                      <a:pt x="991257" y="121794"/>
                      <a:pt x="989578" y="123974"/>
                    </a:cubicBezTo>
                    <a:cubicBezTo>
                      <a:pt x="987899" y="126154"/>
                      <a:pt x="985734" y="127509"/>
                      <a:pt x="983083" y="128039"/>
                    </a:cubicBezTo>
                    <a:cubicBezTo>
                      <a:pt x="977840" y="129217"/>
                      <a:pt x="974305" y="129806"/>
                      <a:pt x="972479" y="129806"/>
                    </a:cubicBezTo>
                    <a:lnTo>
                      <a:pt x="955601" y="129806"/>
                    </a:lnTo>
                    <a:close/>
                    <a:moveTo>
                      <a:pt x="1583204" y="77317"/>
                    </a:moveTo>
                    <a:lnTo>
                      <a:pt x="1583204" y="206862"/>
                    </a:lnTo>
                    <a:lnTo>
                      <a:pt x="1623323" y="206862"/>
                    </a:lnTo>
                    <a:lnTo>
                      <a:pt x="1623323" y="77317"/>
                    </a:lnTo>
                    <a:close/>
                    <a:moveTo>
                      <a:pt x="1383179" y="77317"/>
                    </a:moveTo>
                    <a:lnTo>
                      <a:pt x="1383179" y="206862"/>
                    </a:lnTo>
                    <a:lnTo>
                      <a:pt x="1423298" y="206862"/>
                    </a:lnTo>
                    <a:lnTo>
                      <a:pt x="1423298" y="77317"/>
                    </a:lnTo>
                    <a:close/>
                    <a:moveTo>
                      <a:pt x="1239244" y="77317"/>
                    </a:moveTo>
                    <a:lnTo>
                      <a:pt x="1239244" y="206862"/>
                    </a:lnTo>
                    <a:lnTo>
                      <a:pt x="1279451" y="206862"/>
                    </a:lnTo>
                    <a:lnTo>
                      <a:pt x="1279451" y="154284"/>
                    </a:lnTo>
                    <a:lnTo>
                      <a:pt x="1282986" y="154284"/>
                    </a:lnTo>
                    <a:cubicBezTo>
                      <a:pt x="1286638" y="154284"/>
                      <a:pt x="1289908" y="155285"/>
                      <a:pt x="1292794" y="157288"/>
                    </a:cubicBezTo>
                    <a:cubicBezTo>
                      <a:pt x="1294915" y="158820"/>
                      <a:pt x="1297331" y="162149"/>
                      <a:pt x="1300040" y="167274"/>
                    </a:cubicBezTo>
                    <a:lnTo>
                      <a:pt x="1321438" y="206862"/>
                    </a:lnTo>
                    <a:lnTo>
                      <a:pt x="1366669" y="206862"/>
                    </a:lnTo>
                    <a:lnTo>
                      <a:pt x="1347283" y="169324"/>
                    </a:lnTo>
                    <a:cubicBezTo>
                      <a:pt x="1346342" y="167437"/>
                      <a:pt x="1344473" y="164754"/>
                      <a:pt x="1341676" y="161275"/>
                    </a:cubicBezTo>
                    <a:cubicBezTo>
                      <a:pt x="1338880" y="157796"/>
                      <a:pt x="1336746" y="155526"/>
                      <a:pt x="1335274" y="154465"/>
                    </a:cubicBezTo>
                    <a:cubicBezTo>
                      <a:pt x="1333095" y="152873"/>
                      <a:pt x="1329622" y="151281"/>
                      <a:pt x="1324854" y="149689"/>
                    </a:cubicBezTo>
                    <a:cubicBezTo>
                      <a:pt x="1330807" y="148334"/>
                      <a:pt x="1335494" y="146625"/>
                      <a:pt x="1338912" y="144564"/>
                    </a:cubicBezTo>
                    <a:cubicBezTo>
                      <a:pt x="1344276" y="141323"/>
                      <a:pt x="1348490" y="137097"/>
                      <a:pt x="1351555" y="131883"/>
                    </a:cubicBezTo>
                    <a:cubicBezTo>
                      <a:pt x="1354621" y="126669"/>
                      <a:pt x="1356153" y="120469"/>
                      <a:pt x="1356153" y="113282"/>
                    </a:cubicBezTo>
                    <a:cubicBezTo>
                      <a:pt x="1356153" y="105034"/>
                      <a:pt x="1354150" y="98039"/>
                      <a:pt x="1350144" y="92295"/>
                    </a:cubicBezTo>
                    <a:cubicBezTo>
                      <a:pt x="1346139" y="86551"/>
                      <a:pt x="1340866" y="82619"/>
                      <a:pt x="1334327" y="80498"/>
                    </a:cubicBezTo>
                    <a:cubicBezTo>
                      <a:pt x="1327788" y="78377"/>
                      <a:pt x="1318332" y="77317"/>
                      <a:pt x="1305961" y="77317"/>
                    </a:cubicBezTo>
                    <a:close/>
                    <a:moveTo>
                      <a:pt x="915394" y="77317"/>
                    </a:moveTo>
                    <a:lnTo>
                      <a:pt x="915394" y="206862"/>
                    </a:lnTo>
                    <a:lnTo>
                      <a:pt x="955601" y="206862"/>
                    </a:lnTo>
                    <a:lnTo>
                      <a:pt x="955601" y="154284"/>
                    </a:lnTo>
                    <a:lnTo>
                      <a:pt x="959136" y="154284"/>
                    </a:lnTo>
                    <a:cubicBezTo>
                      <a:pt x="962788" y="154284"/>
                      <a:pt x="966058" y="155285"/>
                      <a:pt x="968944" y="157288"/>
                    </a:cubicBezTo>
                    <a:cubicBezTo>
                      <a:pt x="971065" y="158820"/>
                      <a:pt x="973481" y="162149"/>
                      <a:pt x="976191" y="167274"/>
                    </a:cubicBezTo>
                    <a:lnTo>
                      <a:pt x="997588" y="206862"/>
                    </a:lnTo>
                    <a:lnTo>
                      <a:pt x="1042819" y="206862"/>
                    </a:lnTo>
                    <a:lnTo>
                      <a:pt x="1023434" y="169324"/>
                    </a:lnTo>
                    <a:cubicBezTo>
                      <a:pt x="1022492" y="167437"/>
                      <a:pt x="1020623" y="164754"/>
                      <a:pt x="1017826" y="161275"/>
                    </a:cubicBezTo>
                    <a:cubicBezTo>
                      <a:pt x="1015030" y="157796"/>
                      <a:pt x="1012896" y="155526"/>
                      <a:pt x="1011424" y="154465"/>
                    </a:cubicBezTo>
                    <a:cubicBezTo>
                      <a:pt x="1009245" y="152873"/>
                      <a:pt x="1005772" y="151281"/>
                      <a:pt x="1001004" y="149689"/>
                    </a:cubicBezTo>
                    <a:cubicBezTo>
                      <a:pt x="1006957" y="148334"/>
                      <a:pt x="1011644" y="146625"/>
                      <a:pt x="1015062" y="144564"/>
                    </a:cubicBezTo>
                    <a:cubicBezTo>
                      <a:pt x="1020426" y="141323"/>
                      <a:pt x="1024640" y="137097"/>
                      <a:pt x="1027706" y="131883"/>
                    </a:cubicBezTo>
                    <a:cubicBezTo>
                      <a:pt x="1030771" y="126669"/>
                      <a:pt x="1032303" y="120469"/>
                      <a:pt x="1032303" y="113282"/>
                    </a:cubicBezTo>
                    <a:cubicBezTo>
                      <a:pt x="1032303" y="105034"/>
                      <a:pt x="1030300" y="98039"/>
                      <a:pt x="1026294" y="92295"/>
                    </a:cubicBezTo>
                    <a:cubicBezTo>
                      <a:pt x="1022289" y="86551"/>
                      <a:pt x="1017016" y="82619"/>
                      <a:pt x="1010477" y="80498"/>
                    </a:cubicBezTo>
                    <a:cubicBezTo>
                      <a:pt x="1003938" y="78377"/>
                      <a:pt x="994482" y="77317"/>
                      <a:pt x="982111" y="77317"/>
                    </a:cubicBezTo>
                    <a:close/>
                    <a:moveTo>
                      <a:pt x="781426" y="77317"/>
                    </a:moveTo>
                    <a:lnTo>
                      <a:pt x="781426" y="206862"/>
                    </a:lnTo>
                    <a:lnTo>
                      <a:pt x="890647" y="206862"/>
                    </a:lnTo>
                    <a:lnTo>
                      <a:pt x="890647" y="177524"/>
                    </a:lnTo>
                    <a:lnTo>
                      <a:pt x="821544" y="177524"/>
                    </a:lnTo>
                    <a:lnTo>
                      <a:pt x="821544" y="151986"/>
                    </a:lnTo>
                    <a:lnTo>
                      <a:pt x="883843" y="151986"/>
                    </a:lnTo>
                    <a:lnTo>
                      <a:pt x="883843" y="125565"/>
                    </a:lnTo>
                    <a:lnTo>
                      <a:pt x="821544" y="125565"/>
                    </a:lnTo>
                    <a:lnTo>
                      <a:pt x="821544" y="104975"/>
                    </a:lnTo>
                    <a:lnTo>
                      <a:pt x="888703" y="104975"/>
                    </a:lnTo>
                    <a:lnTo>
                      <a:pt x="888703" y="77317"/>
                    </a:lnTo>
                    <a:close/>
                    <a:moveTo>
                      <a:pt x="476979" y="77317"/>
                    </a:moveTo>
                    <a:lnTo>
                      <a:pt x="476979" y="206862"/>
                    </a:lnTo>
                    <a:lnTo>
                      <a:pt x="514623" y="206862"/>
                    </a:lnTo>
                    <a:lnTo>
                      <a:pt x="514623" y="135732"/>
                    </a:lnTo>
                    <a:lnTo>
                      <a:pt x="563137" y="206862"/>
                    </a:lnTo>
                    <a:lnTo>
                      <a:pt x="600869" y="206862"/>
                    </a:lnTo>
                    <a:lnTo>
                      <a:pt x="600869" y="77317"/>
                    </a:lnTo>
                    <a:lnTo>
                      <a:pt x="563137" y="77317"/>
                    </a:lnTo>
                    <a:lnTo>
                      <a:pt x="563137" y="148987"/>
                    </a:lnTo>
                    <a:lnTo>
                      <a:pt x="514358" y="77317"/>
                    </a:lnTo>
                    <a:close/>
                    <a:moveTo>
                      <a:pt x="324402" y="77317"/>
                    </a:moveTo>
                    <a:lnTo>
                      <a:pt x="324402" y="154498"/>
                    </a:lnTo>
                    <a:cubicBezTo>
                      <a:pt x="324402" y="160856"/>
                      <a:pt x="325640" y="168156"/>
                      <a:pt x="328114" y="176398"/>
                    </a:cubicBezTo>
                    <a:cubicBezTo>
                      <a:pt x="329646" y="181519"/>
                      <a:pt x="332488" y="186494"/>
                      <a:pt x="336641" y="191321"/>
                    </a:cubicBezTo>
                    <a:cubicBezTo>
                      <a:pt x="340795" y="196149"/>
                      <a:pt x="345375" y="199872"/>
                      <a:pt x="350382" y="202492"/>
                    </a:cubicBezTo>
                    <a:cubicBezTo>
                      <a:pt x="355390" y="205112"/>
                      <a:pt x="361620" y="206863"/>
                      <a:pt x="369072" y="207746"/>
                    </a:cubicBezTo>
                    <a:cubicBezTo>
                      <a:pt x="376524" y="208630"/>
                      <a:pt x="383402" y="209071"/>
                      <a:pt x="389705" y="209071"/>
                    </a:cubicBezTo>
                    <a:cubicBezTo>
                      <a:pt x="400604" y="209071"/>
                      <a:pt x="409941" y="207629"/>
                      <a:pt x="417718" y="204744"/>
                    </a:cubicBezTo>
                    <a:cubicBezTo>
                      <a:pt x="423314" y="202684"/>
                      <a:pt x="428660" y="199108"/>
                      <a:pt x="433756" y="194015"/>
                    </a:cubicBezTo>
                    <a:cubicBezTo>
                      <a:pt x="438852" y="188923"/>
                      <a:pt x="442593" y="182976"/>
                      <a:pt x="444979" y="176177"/>
                    </a:cubicBezTo>
                    <a:cubicBezTo>
                      <a:pt x="447365" y="169377"/>
                      <a:pt x="448558" y="162151"/>
                      <a:pt x="448558" y="154498"/>
                    </a:cubicBezTo>
                    <a:lnTo>
                      <a:pt x="448558" y="77317"/>
                    </a:lnTo>
                    <a:lnTo>
                      <a:pt x="408616" y="77317"/>
                    </a:lnTo>
                    <a:lnTo>
                      <a:pt x="408616" y="156336"/>
                    </a:lnTo>
                    <a:cubicBezTo>
                      <a:pt x="408616" y="163516"/>
                      <a:pt x="406657" y="169064"/>
                      <a:pt x="402740" y="172978"/>
                    </a:cubicBezTo>
                    <a:cubicBezTo>
                      <a:pt x="398822" y="176893"/>
                      <a:pt x="393417" y="178850"/>
                      <a:pt x="386524" y="178850"/>
                    </a:cubicBezTo>
                    <a:cubicBezTo>
                      <a:pt x="379573" y="178850"/>
                      <a:pt x="374138" y="176863"/>
                      <a:pt x="370221" y="172891"/>
                    </a:cubicBezTo>
                    <a:cubicBezTo>
                      <a:pt x="366303" y="168918"/>
                      <a:pt x="364344" y="163400"/>
                      <a:pt x="364344" y="156336"/>
                    </a:cubicBezTo>
                    <a:lnTo>
                      <a:pt x="364344" y="77317"/>
                    </a:lnTo>
                    <a:close/>
                    <a:moveTo>
                      <a:pt x="172091" y="77317"/>
                    </a:moveTo>
                    <a:lnTo>
                      <a:pt x="172091" y="206862"/>
                    </a:lnTo>
                    <a:lnTo>
                      <a:pt x="212121" y="206862"/>
                    </a:lnTo>
                    <a:lnTo>
                      <a:pt x="212121" y="154461"/>
                    </a:lnTo>
                    <a:lnTo>
                      <a:pt x="255862" y="154461"/>
                    </a:lnTo>
                    <a:lnTo>
                      <a:pt x="255862" y="206862"/>
                    </a:lnTo>
                    <a:lnTo>
                      <a:pt x="296069" y="206862"/>
                    </a:lnTo>
                    <a:lnTo>
                      <a:pt x="296069" y="77317"/>
                    </a:lnTo>
                    <a:lnTo>
                      <a:pt x="255862" y="77317"/>
                    </a:lnTo>
                    <a:lnTo>
                      <a:pt x="255862" y="122649"/>
                    </a:lnTo>
                    <a:lnTo>
                      <a:pt x="212121" y="122649"/>
                    </a:lnTo>
                    <a:lnTo>
                      <a:pt x="212121" y="77317"/>
                    </a:lnTo>
                    <a:close/>
                    <a:moveTo>
                      <a:pt x="1701221" y="75107"/>
                    </a:moveTo>
                    <a:cubicBezTo>
                      <a:pt x="1687730" y="75107"/>
                      <a:pt x="1677111" y="76801"/>
                      <a:pt x="1669364" y="80188"/>
                    </a:cubicBezTo>
                    <a:cubicBezTo>
                      <a:pt x="1661618" y="83576"/>
                      <a:pt x="1655815" y="88230"/>
                      <a:pt x="1651956" y="94150"/>
                    </a:cubicBezTo>
                    <a:cubicBezTo>
                      <a:pt x="1648097" y="100071"/>
                      <a:pt x="1646168" y="106360"/>
                      <a:pt x="1646168" y="113017"/>
                    </a:cubicBezTo>
                    <a:cubicBezTo>
                      <a:pt x="1646168" y="123149"/>
                      <a:pt x="1649938" y="131485"/>
                      <a:pt x="1657479" y="138024"/>
                    </a:cubicBezTo>
                    <a:cubicBezTo>
                      <a:pt x="1664961" y="144564"/>
                      <a:pt x="1677479" y="149807"/>
                      <a:pt x="1695035" y="153754"/>
                    </a:cubicBezTo>
                    <a:cubicBezTo>
                      <a:pt x="1705757" y="156110"/>
                      <a:pt x="1712590" y="158614"/>
                      <a:pt x="1715536" y="161265"/>
                    </a:cubicBezTo>
                    <a:cubicBezTo>
                      <a:pt x="1718482" y="163916"/>
                      <a:pt x="1719954" y="166920"/>
                      <a:pt x="1719954" y="170278"/>
                    </a:cubicBezTo>
                    <a:cubicBezTo>
                      <a:pt x="1719954" y="173813"/>
                      <a:pt x="1718408" y="176921"/>
                      <a:pt x="1715315" y="179601"/>
                    </a:cubicBezTo>
                    <a:cubicBezTo>
                      <a:pt x="1712222" y="182281"/>
                      <a:pt x="1707819" y="183622"/>
                      <a:pt x="1702104" y="183622"/>
                    </a:cubicBezTo>
                    <a:cubicBezTo>
                      <a:pt x="1694446" y="183622"/>
                      <a:pt x="1688555" y="181000"/>
                      <a:pt x="1684431" y="175757"/>
                    </a:cubicBezTo>
                    <a:cubicBezTo>
                      <a:pt x="1681898" y="172517"/>
                      <a:pt x="1680219" y="167804"/>
                      <a:pt x="1679394" y="161618"/>
                    </a:cubicBezTo>
                    <a:lnTo>
                      <a:pt x="1641308" y="164004"/>
                    </a:lnTo>
                    <a:cubicBezTo>
                      <a:pt x="1642427" y="177083"/>
                      <a:pt x="1647228" y="187863"/>
                      <a:pt x="1655712" y="196346"/>
                    </a:cubicBezTo>
                    <a:cubicBezTo>
                      <a:pt x="1664195" y="204830"/>
                      <a:pt x="1679453" y="209071"/>
                      <a:pt x="1701486" y="209071"/>
                    </a:cubicBezTo>
                    <a:cubicBezTo>
                      <a:pt x="1714034" y="209071"/>
                      <a:pt x="1724432" y="207260"/>
                      <a:pt x="1732679" y="203637"/>
                    </a:cubicBezTo>
                    <a:cubicBezTo>
                      <a:pt x="1740927" y="200014"/>
                      <a:pt x="1747348" y="194697"/>
                      <a:pt x="1751943" y="187687"/>
                    </a:cubicBezTo>
                    <a:cubicBezTo>
                      <a:pt x="1756538" y="180676"/>
                      <a:pt x="1758836" y="173018"/>
                      <a:pt x="1758836" y="164711"/>
                    </a:cubicBezTo>
                    <a:cubicBezTo>
                      <a:pt x="1758836" y="157642"/>
                      <a:pt x="1757113" y="151250"/>
                      <a:pt x="1753666" y="145536"/>
                    </a:cubicBezTo>
                    <a:cubicBezTo>
                      <a:pt x="1750220" y="139821"/>
                      <a:pt x="1744712" y="135035"/>
                      <a:pt x="1737142" y="131176"/>
                    </a:cubicBezTo>
                    <a:cubicBezTo>
                      <a:pt x="1729572" y="127317"/>
                      <a:pt x="1717038" y="123503"/>
                      <a:pt x="1699542" y="119733"/>
                    </a:cubicBezTo>
                    <a:cubicBezTo>
                      <a:pt x="1692472" y="118260"/>
                      <a:pt x="1687995" y="116669"/>
                      <a:pt x="1686110" y="114961"/>
                    </a:cubicBezTo>
                    <a:cubicBezTo>
                      <a:pt x="1684166" y="113311"/>
                      <a:pt x="1683194" y="111456"/>
                      <a:pt x="1683194" y="109394"/>
                    </a:cubicBezTo>
                    <a:cubicBezTo>
                      <a:pt x="1683194" y="106566"/>
                      <a:pt x="1684372" y="104165"/>
                      <a:pt x="1686729" y="102192"/>
                    </a:cubicBezTo>
                    <a:cubicBezTo>
                      <a:pt x="1689085" y="100218"/>
                      <a:pt x="1692590" y="99231"/>
                      <a:pt x="1697244" y="99231"/>
                    </a:cubicBezTo>
                    <a:cubicBezTo>
                      <a:pt x="1702900" y="99231"/>
                      <a:pt x="1707333" y="100557"/>
                      <a:pt x="1710543" y="103208"/>
                    </a:cubicBezTo>
                    <a:cubicBezTo>
                      <a:pt x="1713754" y="105859"/>
                      <a:pt x="1715860" y="110101"/>
                      <a:pt x="1716862" y="115933"/>
                    </a:cubicBezTo>
                    <a:lnTo>
                      <a:pt x="1754594" y="113724"/>
                    </a:lnTo>
                    <a:cubicBezTo>
                      <a:pt x="1752945" y="100292"/>
                      <a:pt x="1747775" y="90498"/>
                      <a:pt x="1739086" y="84342"/>
                    </a:cubicBezTo>
                    <a:cubicBezTo>
                      <a:pt x="1730396" y="78185"/>
                      <a:pt x="1717775" y="75107"/>
                      <a:pt x="1701221" y="75107"/>
                    </a:cubicBezTo>
                    <a:close/>
                    <a:moveTo>
                      <a:pt x="1501196" y="75107"/>
                    </a:moveTo>
                    <a:cubicBezTo>
                      <a:pt x="1487705" y="75107"/>
                      <a:pt x="1477086" y="76801"/>
                      <a:pt x="1469339" y="80188"/>
                    </a:cubicBezTo>
                    <a:cubicBezTo>
                      <a:pt x="1461593" y="83576"/>
                      <a:pt x="1455790" y="88230"/>
                      <a:pt x="1451931" y="94150"/>
                    </a:cubicBezTo>
                    <a:cubicBezTo>
                      <a:pt x="1448072" y="100071"/>
                      <a:pt x="1446143" y="106360"/>
                      <a:pt x="1446143" y="113017"/>
                    </a:cubicBezTo>
                    <a:cubicBezTo>
                      <a:pt x="1446143" y="123149"/>
                      <a:pt x="1449913" y="131485"/>
                      <a:pt x="1457454" y="138024"/>
                    </a:cubicBezTo>
                    <a:cubicBezTo>
                      <a:pt x="1464936" y="144564"/>
                      <a:pt x="1477454" y="149807"/>
                      <a:pt x="1495010" y="153754"/>
                    </a:cubicBezTo>
                    <a:cubicBezTo>
                      <a:pt x="1505732" y="156110"/>
                      <a:pt x="1512565" y="158614"/>
                      <a:pt x="1515511" y="161265"/>
                    </a:cubicBezTo>
                    <a:cubicBezTo>
                      <a:pt x="1518457" y="163916"/>
                      <a:pt x="1519929" y="166920"/>
                      <a:pt x="1519929" y="170278"/>
                    </a:cubicBezTo>
                    <a:cubicBezTo>
                      <a:pt x="1519929" y="173813"/>
                      <a:pt x="1518383" y="176921"/>
                      <a:pt x="1515290" y="179601"/>
                    </a:cubicBezTo>
                    <a:cubicBezTo>
                      <a:pt x="1512197" y="182281"/>
                      <a:pt x="1507794" y="183622"/>
                      <a:pt x="1502079" y="183622"/>
                    </a:cubicBezTo>
                    <a:cubicBezTo>
                      <a:pt x="1494421" y="183622"/>
                      <a:pt x="1488530" y="181000"/>
                      <a:pt x="1484406" y="175757"/>
                    </a:cubicBezTo>
                    <a:cubicBezTo>
                      <a:pt x="1481873" y="172517"/>
                      <a:pt x="1480194" y="167804"/>
                      <a:pt x="1479369" y="161618"/>
                    </a:cubicBezTo>
                    <a:lnTo>
                      <a:pt x="1441283" y="164004"/>
                    </a:lnTo>
                    <a:cubicBezTo>
                      <a:pt x="1442402" y="177083"/>
                      <a:pt x="1447204" y="187863"/>
                      <a:pt x="1455687" y="196346"/>
                    </a:cubicBezTo>
                    <a:cubicBezTo>
                      <a:pt x="1464170" y="204830"/>
                      <a:pt x="1479428" y="209071"/>
                      <a:pt x="1501461" y="209071"/>
                    </a:cubicBezTo>
                    <a:cubicBezTo>
                      <a:pt x="1514009" y="209071"/>
                      <a:pt x="1524406" y="207260"/>
                      <a:pt x="1532654" y="203637"/>
                    </a:cubicBezTo>
                    <a:cubicBezTo>
                      <a:pt x="1540902" y="200014"/>
                      <a:pt x="1547323" y="194697"/>
                      <a:pt x="1551918" y="187687"/>
                    </a:cubicBezTo>
                    <a:cubicBezTo>
                      <a:pt x="1556513" y="180676"/>
                      <a:pt x="1558811" y="173018"/>
                      <a:pt x="1558811" y="164711"/>
                    </a:cubicBezTo>
                    <a:cubicBezTo>
                      <a:pt x="1558811" y="157642"/>
                      <a:pt x="1557087" y="151250"/>
                      <a:pt x="1553641" y="145536"/>
                    </a:cubicBezTo>
                    <a:cubicBezTo>
                      <a:pt x="1550195" y="139821"/>
                      <a:pt x="1544687" y="135035"/>
                      <a:pt x="1537117" y="131176"/>
                    </a:cubicBezTo>
                    <a:cubicBezTo>
                      <a:pt x="1529547" y="127317"/>
                      <a:pt x="1517013" y="123503"/>
                      <a:pt x="1499517" y="119733"/>
                    </a:cubicBezTo>
                    <a:cubicBezTo>
                      <a:pt x="1492447" y="118260"/>
                      <a:pt x="1487970" y="116669"/>
                      <a:pt x="1486085" y="114961"/>
                    </a:cubicBezTo>
                    <a:cubicBezTo>
                      <a:pt x="1484141" y="113311"/>
                      <a:pt x="1483169" y="111456"/>
                      <a:pt x="1483169" y="109394"/>
                    </a:cubicBezTo>
                    <a:cubicBezTo>
                      <a:pt x="1483169" y="106566"/>
                      <a:pt x="1484347" y="104165"/>
                      <a:pt x="1486703" y="102192"/>
                    </a:cubicBezTo>
                    <a:cubicBezTo>
                      <a:pt x="1489060" y="100218"/>
                      <a:pt x="1492565" y="99231"/>
                      <a:pt x="1497219" y="99231"/>
                    </a:cubicBezTo>
                    <a:cubicBezTo>
                      <a:pt x="1502875" y="99231"/>
                      <a:pt x="1507308" y="100557"/>
                      <a:pt x="1510518" y="103208"/>
                    </a:cubicBezTo>
                    <a:cubicBezTo>
                      <a:pt x="1513729" y="105859"/>
                      <a:pt x="1515835" y="110101"/>
                      <a:pt x="1516837" y="115933"/>
                    </a:cubicBezTo>
                    <a:lnTo>
                      <a:pt x="1554569" y="113724"/>
                    </a:lnTo>
                    <a:cubicBezTo>
                      <a:pt x="1552920" y="100292"/>
                      <a:pt x="1547750" y="90498"/>
                      <a:pt x="1539061" y="84342"/>
                    </a:cubicBezTo>
                    <a:cubicBezTo>
                      <a:pt x="1530371" y="78185"/>
                      <a:pt x="1517750" y="75107"/>
                      <a:pt x="1501196" y="75107"/>
                    </a:cubicBezTo>
                    <a:close/>
                    <a:moveTo>
                      <a:pt x="1156635" y="75107"/>
                    </a:moveTo>
                    <a:cubicBezTo>
                      <a:pt x="1135781" y="75107"/>
                      <a:pt x="1119654" y="80862"/>
                      <a:pt x="1108255" y="92372"/>
                    </a:cubicBezTo>
                    <a:cubicBezTo>
                      <a:pt x="1096855" y="103882"/>
                      <a:pt x="1091156" y="120351"/>
                      <a:pt x="1091156" y="141780"/>
                    </a:cubicBezTo>
                    <a:cubicBezTo>
                      <a:pt x="1091156" y="157853"/>
                      <a:pt x="1094396" y="171040"/>
                      <a:pt x="1100876" y="181343"/>
                    </a:cubicBezTo>
                    <a:cubicBezTo>
                      <a:pt x="1107356" y="191645"/>
                      <a:pt x="1115059" y="198842"/>
                      <a:pt x="1123984" y="202934"/>
                    </a:cubicBezTo>
                    <a:cubicBezTo>
                      <a:pt x="1132909" y="207026"/>
                      <a:pt x="1144411" y="209071"/>
                      <a:pt x="1158491" y="209071"/>
                    </a:cubicBezTo>
                    <a:cubicBezTo>
                      <a:pt x="1170097" y="209071"/>
                      <a:pt x="1179655" y="207392"/>
                      <a:pt x="1187166" y="204034"/>
                    </a:cubicBezTo>
                    <a:cubicBezTo>
                      <a:pt x="1194677" y="200676"/>
                      <a:pt x="1200966" y="195698"/>
                      <a:pt x="1206032" y="189100"/>
                    </a:cubicBezTo>
                    <a:cubicBezTo>
                      <a:pt x="1211099" y="182502"/>
                      <a:pt x="1214810" y="174284"/>
                      <a:pt x="1217167" y="164446"/>
                    </a:cubicBezTo>
                    <a:lnTo>
                      <a:pt x="1182085" y="153842"/>
                    </a:lnTo>
                    <a:cubicBezTo>
                      <a:pt x="1180318" y="162031"/>
                      <a:pt x="1177475" y="168275"/>
                      <a:pt x="1173558" y="172576"/>
                    </a:cubicBezTo>
                    <a:cubicBezTo>
                      <a:pt x="1169640" y="176876"/>
                      <a:pt x="1163852" y="179027"/>
                      <a:pt x="1156194" y="179027"/>
                    </a:cubicBezTo>
                    <a:cubicBezTo>
                      <a:pt x="1148299" y="179027"/>
                      <a:pt x="1142173" y="176364"/>
                      <a:pt x="1137813" y="171039"/>
                    </a:cubicBezTo>
                    <a:cubicBezTo>
                      <a:pt x="1133454" y="165714"/>
                      <a:pt x="1131274" y="155873"/>
                      <a:pt x="1131274" y="141515"/>
                    </a:cubicBezTo>
                    <a:cubicBezTo>
                      <a:pt x="1131274" y="129924"/>
                      <a:pt x="1133100" y="121422"/>
                      <a:pt x="1136753" y="116009"/>
                    </a:cubicBezTo>
                    <a:cubicBezTo>
                      <a:pt x="1141584" y="108712"/>
                      <a:pt x="1148535" y="105064"/>
                      <a:pt x="1157607" y="105064"/>
                    </a:cubicBezTo>
                    <a:cubicBezTo>
                      <a:pt x="1161613" y="105064"/>
                      <a:pt x="1165236" y="105888"/>
                      <a:pt x="1168477" y="107538"/>
                    </a:cubicBezTo>
                    <a:cubicBezTo>
                      <a:pt x="1171717" y="109187"/>
                      <a:pt x="1174456" y="111544"/>
                      <a:pt x="1176695" y="114607"/>
                    </a:cubicBezTo>
                    <a:cubicBezTo>
                      <a:pt x="1178050" y="116434"/>
                      <a:pt x="1179346" y="119320"/>
                      <a:pt x="1180583" y="123267"/>
                    </a:cubicBezTo>
                    <a:lnTo>
                      <a:pt x="1215929" y="115403"/>
                    </a:lnTo>
                    <a:cubicBezTo>
                      <a:pt x="1211393" y="101735"/>
                      <a:pt x="1204457" y="91602"/>
                      <a:pt x="1195119" y="85004"/>
                    </a:cubicBezTo>
                    <a:cubicBezTo>
                      <a:pt x="1185782" y="78406"/>
                      <a:pt x="1172954" y="75107"/>
                      <a:pt x="1156635" y="75107"/>
                    </a:cubicBezTo>
                    <a:close/>
                    <a:moveTo>
                      <a:pt x="693975" y="75107"/>
                    </a:moveTo>
                    <a:cubicBezTo>
                      <a:pt x="679130" y="75107"/>
                      <a:pt x="667318" y="77199"/>
                      <a:pt x="658540" y="81381"/>
                    </a:cubicBezTo>
                    <a:cubicBezTo>
                      <a:pt x="647288" y="86801"/>
                      <a:pt x="638746" y="94740"/>
                      <a:pt x="632914" y="105196"/>
                    </a:cubicBezTo>
                    <a:cubicBezTo>
                      <a:pt x="627082" y="115653"/>
                      <a:pt x="624166" y="127951"/>
                      <a:pt x="624166" y="142089"/>
                    </a:cubicBezTo>
                    <a:cubicBezTo>
                      <a:pt x="624166" y="155521"/>
                      <a:pt x="626831" y="167421"/>
                      <a:pt x="632163" y="177789"/>
                    </a:cubicBezTo>
                    <a:cubicBezTo>
                      <a:pt x="637494" y="188158"/>
                      <a:pt x="645005" y="195964"/>
                      <a:pt x="654696" y="201207"/>
                    </a:cubicBezTo>
                    <a:cubicBezTo>
                      <a:pt x="664387" y="206450"/>
                      <a:pt x="676920" y="209071"/>
                      <a:pt x="692296" y="209071"/>
                    </a:cubicBezTo>
                    <a:cubicBezTo>
                      <a:pt x="704785" y="209071"/>
                      <a:pt x="715581" y="207613"/>
                      <a:pt x="724683" y="204697"/>
                    </a:cubicBezTo>
                    <a:cubicBezTo>
                      <a:pt x="733784" y="201781"/>
                      <a:pt x="744256" y="196288"/>
                      <a:pt x="756097" y="188217"/>
                    </a:cubicBezTo>
                    <a:lnTo>
                      <a:pt x="756097" y="132988"/>
                    </a:lnTo>
                    <a:lnTo>
                      <a:pt x="694240" y="132988"/>
                    </a:lnTo>
                    <a:lnTo>
                      <a:pt x="694240" y="159939"/>
                    </a:lnTo>
                    <a:lnTo>
                      <a:pt x="721015" y="159939"/>
                    </a:lnTo>
                    <a:lnTo>
                      <a:pt x="721015" y="172134"/>
                    </a:lnTo>
                    <a:cubicBezTo>
                      <a:pt x="715772" y="175256"/>
                      <a:pt x="711118" y="177465"/>
                      <a:pt x="707053" y="178762"/>
                    </a:cubicBezTo>
                    <a:cubicBezTo>
                      <a:pt x="702989" y="180058"/>
                      <a:pt x="698718" y="180706"/>
                      <a:pt x="694240" y="180706"/>
                    </a:cubicBezTo>
                    <a:cubicBezTo>
                      <a:pt x="684814" y="180706"/>
                      <a:pt x="677465" y="177701"/>
                      <a:pt x="672193" y="171692"/>
                    </a:cubicBezTo>
                    <a:cubicBezTo>
                      <a:pt x="666920" y="165683"/>
                      <a:pt x="664284" y="155668"/>
                      <a:pt x="664284" y="141648"/>
                    </a:cubicBezTo>
                    <a:cubicBezTo>
                      <a:pt x="664284" y="128451"/>
                      <a:pt x="666891" y="118805"/>
                      <a:pt x="672105" y="112707"/>
                    </a:cubicBezTo>
                    <a:cubicBezTo>
                      <a:pt x="677318" y="106610"/>
                      <a:pt x="684314" y="103561"/>
                      <a:pt x="693092" y="103561"/>
                    </a:cubicBezTo>
                    <a:cubicBezTo>
                      <a:pt x="698983" y="103561"/>
                      <a:pt x="703828" y="104858"/>
                      <a:pt x="707628" y="107450"/>
                    </a:cubicBezTo>
                    <a:cubicBezTo>
                      <a:pt x="711428" y="110042"/>
                      <a:pt x="714123" y="113783"/>
                      <a:pt x="715713" y="118672"/>
                    </a:cubicBezTo>
                    <a:lnTo>
                      <a:pt x="754330" y="111780"/>
                    </a:lnTo>
                    <a:cubicBezTo>
                      <a:pt x="751973" y="103414"/>
                      <a:pt x="748453" y="96507"/>
                      <a:pt x="743770" y="91058"/>
                    </a:cubicBezTo>
                    <a:cubicBezTo>
                      <a:pt x="739086" y="85608"/>
                      <a:pt x="733195" y="81588"/>
                      <a:pt x="726096" y="78996"/>
                    </a:cubicBezTo>
                    <a:cubicBezTo>
                      <a:pt x="718998" y="76403"/>
                      <a:pt x="708291" y="75107"/>
                      <a:pt x="693975" y="75107"/>
                    </a:cubicBezTo>
                    <a:close/>
                    <a:moveTo>
                      <a:pt x="51297" y="0"/>
                    </a:moveTo>
                    <a:lnTo>
                      <a:pt x="1883686" y="0"/>
                    </a:lnTo>
                    <a:cubicBezTo>
                      <a:pt x="1912017" y="0"/>
                      <a:pt x="1934983" y="22966"/>
                      <a:pt x="1934983" y="51297"/>
                    </a:cubicBezTo>
                    <a:lnTo>
                      <a:pt x="1934983" y="256480"/>
                    </a:lnTo>
                    <a:cubicBezTo>
                      <a:pt x="1934983" y="284811"/>
                      <a:pt x="1912017" y="307777"/>
                      <a:pt x="1883686" y="307777"/>
                    </a:cubicBezTo>
                    <a:lnTo>
                      <a:pt x="51297" y="307777"/>
                    </a:lnTo>
                    <a:cubicBezTo>
                      <a:pt x="22966" y="307777"/>
                      <a:pt x="0" y="284811"/>
                      <a:pt x="0" y="256480"/>
                    </a:cubicBezTo>
                    <a:lnTo>
                      <a:pt x="0" y="51297"/>
                    </a:lnTo>
                    <a:cubicBezTo>
                      <a:pt x="0" y="22966"/>
                      <a:pt x="22966" y="0"/>
                      <a:pt x="51297" y="0"/>
                    </a:cubicBezTo>
                    <a:close/>
                  </a:path>
                </a:pathLst>
              </a:custGeom>
              <a:solidFill>
                <a:srgbClr val="FFFFFF">
                  <a:alpha val="8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 dirty="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14D28D-946E-B349-9E16-1C68D916D664}"/>
                </a:ext>
              </a:extLst>
            </p:cNvPr>
            <p:cNvSpPr txBox="1"/>
            <p:nvPr/>
          </p:nvSpPr>
          <p:spPr>
            <a:xfrm>
              <a:off x="9098101" y="4949403"/>
              <a:ext cx="22893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Food waste: a global problem that undermines healthy diets</a:t>
              </a:r>
            </a:p>
          </p:txBody>
        </p:sp>
        <p:pic>
          <p:nvPicPr>
            <p:cNvPr id="39" name="Picture 4" descr="Link - Free seo and web icons">
              <a:hlinkClick r:id="rId11"/>
              <a:extLst>
                <a:ext uri="{FF2B5EF4-FFF2-40B4-BE49-F238E27FC236}">
                  <a16:creationId xmlns:a16="http://schemas.microsoft.com/office/drawing/2014/main" id="{B932E072-67B3-9071-29B2-EDBB53DC9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761" y="4407356"/>
              <a:ext cx="542049" cy="542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A newspaper with a newspaper and a globe&#10;&#10;Description automatically generated with medium confidence">
            <a:extLst>
              <a:ext uri="{FF2B5EF4-FFF2-40B4-BE49-F238E27FC236}">
                <a16:creationId xmlns:a16="http://schemas.microsoft.com/office/drawing/2014/main" id="{0B29D211-0BF7-EC1E-44CD-8F7F35F709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10" y="5163201"/>
            <a:ext cx="2034707" cy="998024"/>
          </a:xfrm>
          <a:prstGeom prst="rect">
            <a:avLst/>
          </a:prstGeom>
        </p:spPr>
      </p:pic>
      <p:pic>
        <p:nvPicPr>
          <p:cNvPr id="24" name="Picture 23" descr="A close up of a magnifying glass&#10;&#10;Description automatically generated">
            <a:extLst>
              <a:ext uri="{FF2B5EF4-FFF2-40B4-BE49-F238E27FC236}">
                <a16:creationId xmlns:a16="http://schemas.microsoft.com/office/drawing/2014/main" id="{848BE77C-F949-044D-79CF-117A552287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933">
            <a:off x="1713665" y="4945360"/>
            <a:ext cx="2394526" cy="17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01746-B58D-CF6A-2FC8-3EA019F8F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00E45B9B-5690-F156-E2ED-D88478B76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 descr="Menjaga Akses Air Bersih dan Layanan Sanitasi di Industri Pariwisata untuk  Kebaikan Lingkungan - Institut Teknologi Bandung">
            <a:extLst>
              <a:ext uri="{FF2B5EF4-FFF2-40B4-BE49-F238E27FC236}">
                <a16:creationId xmlns:a16="http://schemas.microsoft.com/office/drawing/2014/main" id="{B420A4BC-8B83-E0D6-473C-7815E35DB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b="3068"/>
          <a:stretch/>
        </p:blipFill>
        <p:spPr bwMode="auto">
          <a:xfrm>
            <a:off x="1" y="10"/>
            <a:ext cx="1219199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1046">
            <a:extLst>
              <a:ext uri="{FF2B5EF4-FFF2-40B4-BE49-F238E27FC236}">
                <a16:creationId xmlns:a16="http://schemas.microsoft.com/office/drawing/2014/main" id="{C44ACF04-9344-C020-5B88-647BCD66D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1571625"/>
            <a:ext cx="12192000" cy="5286375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3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7578CE-F9C5-FCDC-BDE9-ADAD9F6AC39A}"/>
              </a:ext>
            </a:extLst>
          </p:cNvPr>
          <p:cNvSpPr txBox="1"/>
          <p:nvPr/>
        </p:nvSpPr>
        <p:spPr>
          <a:xfrm>
            <a:off x="6537277" y="2419409"/>
            <a:ext cx="4954137" cy="211634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cap="all" spc="5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BAGAIMANA KITA DAPAT MENCIPTAKAN MASA DEPAN YANG LEBIH BAIK?</a:t>
            </a:r>
          </a:p>
        </p:txBody>
      </p:sp>
      <p:sp>
        <p:nvSpPr>
          <p:cNvPr id="1049" name="Freeform: Shape 1048">
            <a:extLst>
              <a:ext uri="{FF2B5EF4-FFF2-40B4-BE49-F238E27FC236}">
                <a16:creationId xmlns:a16="http://schemas.microsoft.com/office/drawing/2014/main" id="{41A03FE5-7938-1573-2D18-E168CC7C0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52500" y="952500"/>
            <a:ext cx="10287000" cy="4953000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5794" h="4920343">
                <a:moveTo>
                  <a:pt x="0" y="1451087"/>
                </a:moveTo>
                <a:lnTo>
                  <a:pt x="0" y="0"/>
                </a:lnTo>
                <a:lnTo>
                  <a:pt x="9985794" y="0"/>
                </a:lnTo>
                <a:lnTo>
                  <a:pt x="9985794" y="4920343"/>
                </a:lnTo>
                <a:lnTo>
                  <a:pt x="0" y="4920343"/>
                </a:lnTo>
                <a:lnTo>
                  <a:pt x="0" y="4119525"/>
                </a:lnTo>
              </a:path>
            </a:pathLst>
          </a:cu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2414DD-15B5-4EED-E17A-1501D968E412}"/>
              </a:ext>
            </a:extLst>
          </p:cNvPr>
          <p:cNvSpPr txBox="1"/>
          <p:nvPr/>
        </p:nvSpPr>
        <p:spPr>
          <a:xfrm>
            <a:off x="952499" y="5245312"/>
            <a:ext cx="1028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Dancing Script" pitchFamily="2" charset="0"/>
                <a:cs typeface="Poppins" panose="00000500000000000000" pitchFamily="2" charset="0"/>
              </a:rPr>
              <a:t>Dibutuhkan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b="1" dirty="0">
                <a:solidFill>
                  <a:srgbClr val="FFFF9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KEPEDULIAN, KOMITMEN, KERJA SAMA, PERCAYA DIRI</a:t>
            </a:r>
            <a:endParaRPr lang="id-ID" sz="2400" b="1" dirty="0">
              <a:solidFill>
                <a:srgbClr val="FFFF9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8C00ED-97BC-5F3A-7190-5F5345577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AB6CC5-6B6D-8765-F767-7FD5ED6CB782}"/>
              </a:ext>
            </a:extLst>
          </p:cNvPr>
          <p:cNvSpPr txBox="1"/>
          <p:nvPr/>
        </p:nvSpPr>
        <p:spPr>
          <a:xfrm>
            <a:off x="457197" y="315377"/>
            <a:ext cx="1127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Green Chemistry Contribute to Sustainable Development Goals (SDG)</a:t>
            </a:r>
          </a:p>
          <a:p>
            <a:pPr algn="ctr"/>
            <a:r>
              <a:rPr lang="en-US" sz="2400" b="1" dirty="0">
                <a:latin typeface="Dancing Script" pitchFamily="2" charset="0"/>
                <a:cs typeface="Poppins" panose="00000500000000000000" pitchFamily="2" charset="0"/>
              </a:rPr>
              <a:t>Kimia Hijau </a:t>
            </a:r>
            <a:r>
              <a:rPr lang="en-US" sz="2400" b="1" dirty="0" err="1">
                <a:latin typeface="Dancing Script" pitchFamily="2" charset="0"/>
                <a:cs typeface="Poppins" panose="00000500000000000000" pitchFamily="2" charset="0"/>
              </a:rPr>
              <a:t>Mendukung</a:t>
            </a:r>
            <a:r>
              <a:rPr lang="en-US" sz="2400" b="1" dirty="0">
                <a:latin typeface="Dancing Script" pitchFamily="2" charset="0"/>
                <a:cs typeface="Poppins" panose="00000500000000000000" pitchFamily="2" charset="0"/>
              </a:rPr>
              <a:t> </a:t>
            </a:r>
            <a:r>
              <a:rPr lang="en-US" sz="2400" b="1" dirty="0" err="1">
                <a:latin typeface="Dancing Script" pitchFamily="2" charset="0"/>
                <a:cs typeface="Poppins" panose="00000500000000000000" pitchFamily="2" charset="0"/>
              </a:rPr>
              <a:t>Tujuan</a:t>
            </a:r>
            <a:r>
              <a:rPr lang="en-US" sz="2400" b="1" dirty="0">
                <a:latin typeface="Dancing Script" pitchFamily="2" charset="0"/>
                <a:cs typeface="Poppins" panose="00000500000000000000" pitchFamily="2" charset="0"/>
              </a:rPr>
              <a:t> Pembangunan </a:t>
            </a:r>
            <a:r>
              <a:rPr lang="en-US" sz="2400" b="1" dirty="0" err="1">
                <a:latin typeface="Dancing Script" pitchFamily="2" charset="0"/>
                <a:cs typeface="Poppins" panose="00000500000000000000" pitchFamily="2" charset="0"/>
              </a:rPr>
              <a:t>Berkelanjutan</a:t>
            </a:r>
            <a:endParaRPr lang="id-ID" sz="2400" b="1" dirty="0">
              <a:latin typeface="Dancing Script" pitchFamily="2" charset="0"/>
              <a:cs typeface="Poppins" panose="000005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E37530-CD26-1282-A666-C0156AD04D91}"/>
              </a:ext>
            </a:extLst>
          </p:cNvPr>
          <p:cNvGrpSpPr/>
          <p:nvPr/>
        </p:nvGrpSpPr>
        <p:grpSpPr>
          <a:xfrm>
            <a:off x="4256802" y="1747110"/>
            <a:ext cx="3792615" cy="4170354"/>
            <a:chOff x="512200" y="1948004"/>
            <a:chExt cx="3792615" cy="4170354"/>
          </a:xfrm>
        </p:grpSpPr>
        <p:pic>
          <p:nvPicPr>
            <p:cNvPr id="2052" name="Picture 4" descr="JV InvenTeams: Green Chemistry | Lemelson">
              <a:extLst>
                <a:ext uri="{FF2B5EF4-FFF2-40B4-BE49-F238E27FC236}">
                  <a16:creationId xmlns:a16="http://schemas.microsoft.com/office/drawing/2014/main" id="{2C6CFC69-22E4-D125-3F3C-5527D149B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228" y="1948004"/>
              <a:ext cx="2558903" cy="2220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F7A6D4-7FF0-79A8-A7B7-D409DE0C3F4F}"/>
                </a:ext>
              </a:extLst>
            </p:cNvPr>
            <p:cNvSpPr txBox="1"/>
            <p:nvPr/>
          </p:nvSpPr>
          <p:spPr>
            <a:xfrm>
              <a:off x="512200" y="4471753"/>
              <a:ext cx="3792615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Dosis" panose="02010303020202060003" pitchFamily="2" charset="0"/>
                </a:rPr>
                <a:t>Kimia Hijau </a:t>
              </a:r>
              <a:r>
                <a:rPr lang="en-US" sz="2400" b="1" dirty="0">
                  <a:latin typeface="Dancing Script" pitchFamily="2" charset="0"/>
                </a:rPr>
                <a:t>(Green Chemistry)</a:t>
              </a:r>
              <a:r>
                <a:rPr lang="en-US" sz="2400" dirty="0">
                  <a:latin typeface="Dosis" panose="02010303020202060003" pitchFamily="2" charset="0"/>
                </a:rPr>
                <a:t> </a:t>
              </a:r>
              <a:r>
                <a:rPr lang="en-US" sz="2400" dirty="0" err="1">
                  <a:latin typeface="Dosis" panose="02010303020202060003" pitchFamily="2" charset="0"/>
                </a:rPr>
                <a:t>dapat</a:t>
              </a:r>
              <a:r>
                <a:rPr lang="en-US" sz="2400" dirty="0">
                  <a:latin typeface="Dosis" panose="02010303020202060003" pitchFamily="2" charset="0"/>
                </a:rPr>
                <a:t> </a:t>
              </a:r>
              <a:r>
                <a:rPr lang="en-US" sz="2400" dirty="0" err="1">
                  <a:latin typeface="Dosis" panose="02010303020202060003" pitchFamily="2" charset="0"/>
                </a:rPr>
                <a:t>mendukung</a:t>
              </a:r>
              <a:r>
                <a:rPr lang="en-US" sz="2400" dirty="0">
                  <a:latin typeface="Dosis" panose="02010303020202060003" pitchFamily="2" charset="0"/>
                </a:rPr>
                <a:t> </a:t>
              </a:r>
              <a:r>
                <a:rPr lang="en-US" sz="2400" dirty="0" err="1">
                  <a:latin typeface="Dosis" panose="02010303020202060003" pitchFamily="2" charset="0"/>
                </a:rPr>
                <a:t>terwujudnya</a:t>
              </a:r>
              <a:r>
                <a:rPr lang="en-US" sz="2400" dirty="0">
                  <a:latin typeface="Dosis" panose="02010303020202060003" pitchFamily="2" charset="0"/>
                </a:rPr>
                <a:t> </a:t>
              </a:r>
              <a:r>
                <a:rPr lang="en-US" sz="2400" b="1" dirty="0">
                  <a:latin typeface="Dosis" panose="02010303020202060003" pitchFamily="2" charset="0"/>
                </a:rPr>
                <a:t>SDG</a:t>
              </a:r>
              <a:r>
                <a:rPr lang="en-US" sz="2400" dirty="0">
                  <a:latin typeface="Dosis" panose="02010303020202060003" pitchFamily="2" charset="0"/>
                </a:rPr>
                <a:t>, </a:t>
              </a:r>
              <a:r>
                <a:rPr lang="en-US" sz="2400" dirty="0" err="1">
                  <a:latin typeface="Dosis" panose="02010303020202060003" pitchFamily="2" charset="0"/>
                </a:rPr>
                <a:t>khususnya</a:t>
              </a:r>
              <a:r>
                <a:rPr lang="en-US" sz="2400" dirty="0">
                  <a:latin typeface="Dosis" panose="02010303020202060003" pitchFamily="2" charset="0"/>
                </a:rPr>
                <a:t> </a:t>
              </a:r>
              <a:r>
                <a:rPr lang="en-US" sz="2400" b="1" dirty="0">
                  <a:latin typeface="Dosis" panose="02010303020202060003" pitchFamily="2" charset="0"/>
                </a:rPr>
                <a:t>7 </a:t>
              </a:r>
              <a:r>
                <a:rPr lang="en-US" sz="2400" b="1" dirty="0" err="1">
                  <a:latin typeface="Dosis" panose="02010303020202060003" pitchFamily="2" charset="0"/>
                </a:rPr>
                <a:t>poin</a:t>
              </a:r>
              <a:r>
                <a:rPr lang="en-US" sz="2400" dirty="0">
                  <a:latin typeface="Dosis" panose="02010303020202060003" pitchFamily="2" charset="0"/>
                </a:rPr>
                <a:t> </a:t>
              </a:r>
              <a:r>
                <a:rPr lang="en-US" sz="2400" dirty="0" err="1">
                  <a:latin typeface="Dosis" panose="02010303020202060003" pitchFamily="2" charset="0"/>
                </a:rPr>
                <a:t>berikut</a:t>
              </a:r>
              <a:r>
                <a:rPr lang="en-US" sz="2400" dirty="0">
                  <a:latin typeface="Dosis" panose="02010303020202060003" pitchFamily="2" charset="0"/>
                </a:rPr>
                <a:t>:</a:t>
              </a:r>
            </a:p>
            <a:p>
              <a:pPr algn="ctr">
                <a:spcBef>
                  <a:spcPts val="600"/>
                </a:spcBef>
              </a:pPr>
              <a:r>
                <a:rPr lang="en-US" sz="2400" b="1" dirty="0">
                  <a:latin typeface="Dosis" panose="02010303020202060003" pitchFamily="2" charset="0"/>
                </a:rPr>
                <a:t>2, 3, 6, 7, 9, 12, dan 13</a:t>
              </a:r>
              <a:endParaRPr lang="id-ID" sz="2400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A92998-D800-3393-B8F8-97808CBC0652}"/>
              </a:ext>
            </a:extLst>
          </p:cNvPr>
          <p:cNvSpPr txBox="1"/>
          <p:nvPr/>
        </p:nvSpPr>
        <p:spPr>
          <a:xfrm>
            <a:off x="1928035" y="6384635"/>
            <a:ext cx="833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15FA8"/>
                </a:solidFill>
              </a:rPr>
              <a:t>🔗 </a:t>
            </a:r>
            <a:r>
              <a:rPr lang="en-US" sz="1400" dirty="0">
                <a:solidFill>
                  <a:srgbClr val="415FA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https://www.acs.org/sustainability/chemistry-sustainable-development-goals.html</a:t>
            </a:r>
            <a:endParaRPr lang="id-ID" sz="1400" dirty="0">
              <a:solidFill>
                <a:srgbClr val="415FA8"/>
              </a:solidFill>
            </a:endParaRPr>
          </a:p>
        </p:txBody>
      </p:sp>
      <p:pic>
        <p:nvPicPr>
          <p:cNvPr id="2054" name="Picture 6" descr="SDG 2 : Zero Hunger – Fakultas Ilmu Pengetahuan Budaya">
            <a:extLst>
              <a:ext uri="{FF2B5EF4-FFF2-40B4-BE49-F238E27FC236}">
                <a16:creationId xmlns:a16="http://schemas.microsoft.com/office/drawing/2014/main" id="{12C06ADE-4779-2D7F-8B16-B6E87D9E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8" y="1401412"/>
            <a:ext cx="1392865" cy="139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ujuan Pembangunan Berkelanjutan 3 - Wikipedia bahasa Indonesia,  ensiklopedia bebas">
            <a:extLst>
              <a:ext uri="{FF2B5EF4-FFF2-40B4-BE49-F238E27FC236}">
                <a16:creationId xmlns:a16="http://schemas.microsoft.com/office/drawing/2014/main" id="{683133D9-969B-5B90-CD8E-18427D59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75" y="1398884"/>
            <a:ext cx="1392866" cy="139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DG 6 - Sustainable Development Goals">
            <a:extLst>
              <a:ext uri="{FF2B5EF4-FFF2-40B4-BE49-F238E27FC236}">
                <a16:creationId xmlns:a16="http://schemas.microsoft.com/office/drawing/2014/main" id="{F2413E5E-F293-4700-8ABD-8D31A6CBE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416" y="3982741"/>
            <a:ext cx="1392866" cy="139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1FF5999-5B2D-12A6-7E65-C788114D4E70}"/>
              </a:ext>
            </a:extLst>
          </p:cNvPr>
          <p:cNvGrpSpPr/>
          <p:nvPr/>
        </p:nvGrpSpPr>
        <p:grpSpPr>
          <a:xfrm>
            <a:off x="8554054" y="3981872"/>
            <a:ext cx="2860533" cy="1392866"/>
            <a:chOff x="8693587" y="3998980"/>
            <a:chExt cx="2860533" cy="1392866"/>
          </a:xfrm>
        </p:grpSpPr>
        <p:pic>
          <p:nvPicPr>
            <p:cNvPr id="2062" name="Picture 14" descr="SDG9 - Sustainable Development Goals">
              <a:extLst>
                <a:ext uri="{FF2B5EF4-FFF2-40B4-BE49-F238E27FC236}">
                  <a16:creationId xmlns:a16="http://schemas.microsoft.com/office/drawing/2014/main" id="{23A31A02-3E26-9B6D-FD85-F56C9F5B5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587" y="3998980"/>
              <a:ext cx="1392866" cy="1392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SDG12 - Sustainable Development Goals">
              <a:extLst>
                <a:ext uri="{FF2B5EF4-FFF2-40B4-BE49-F238E27FC236}">
                  <a16:creationId xmlns:a16="http://schemas.microsoft.com/office/drawing/2014/main" id="{92F0FBE4-6DA6-F7D4-A528-F08210B75A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254" y="3998980"/>
              <a:ext cx="1392866" cy="1392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F82A8B-784E-6551-56F4-D36552D11EBA}"/>
              </a:ext>
            </a:extLst>
          </p:cNvPr>
          <p:cNvGrpSpPr/>
          <p:nvPr/>
        </p:nvGrpSpPr>
        <p:grpSpPr>
          <a:xfrm>
            <a:off x="8554053" y="1406042"/>
            <a:ext cx="2860533" cy="1392867"/>
            <a:chOff x="8607219" y="1460817"/>
            <a:chExt cx="2860533" cy="1392867"/>
          </a:xfrm>
        </p:grpSpPr>
        <p:pic>
          <p:nvPicPr>
            <p:cNvPr id="2060" name="Picture 12" descr="SDG7 - Sustainable Development Goals">
              <a:extLst>
                <a:ext uri="{FF2B5EF4-FFF2-40B4-BE49-F238E27FC236}">
                  <a16:creationId xmlns:a16="http://schemas.microsoft.com/office/drawing/2014/main" id="{D1F104D0-AD5F-45A7-09FC-72C06AF11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7219" y="1460818"/>
              <a:ext cx="1392866" cy="1392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SDG13 - Sustainable Development Goals">
              <a:extLst>
                <a:ext uri="{FF2B5EF4-FFF2-40B4-BE49-F238E27FC236}">
                  <a16:creationId xmlns:a16="http://schemas.microsoft.com/office/drawing/2014/main" id="{B9B63D56-EC71-4EA9-B44D-A9EA6AFBE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4885" y="1460817"/>
              <a:ext cx="1392867" cy="1392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7866DAD-62A0-4A00-3A71-BDBCED180DE5}"/>
              </a:ext>
            </a:extLst>
          </p:cNvPr>
          <p:cNvSpPr txBox="1"/>
          <p:nvPr/>
        </p:nvSpPr>
        <p:spPr>
          <a:xfrm>
            <a:off x="153488" y="2798909"/>
            <a:ext cx="241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Dosis" panose="02010303020202060003" pitchFamily="2" charset="0"/>
              </a:rPr>
              <a:t>Contoh</a:t>
            </a:r>
            <a:r>
              <a:rPr lang="en-US" sz="1600" dirty="0">
                <a:latin typeface="Dosis" panose="02010303020202060003" pitchFamily="2" charset="0"/>
              </a:rPr>
              <a:t>: dengan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meningkatkan</a:t>
            </a:r>
            <a:r>
              <a:rPr lang="en-ID" sz="160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produksi</a:t>
            </a:r>
            <a:r>
              <a:rPr lang="en-ID" sz="160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pangan</a:t>
            </a:r>
            <a:r>
              <a:rPr lang="en-ID" sz="160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dan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saluran</a:t>
            </a:r>
            <a:r>
              <a:rPr lang="en-ID" sz="160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distribusi</a:t>
            </a:r>
            <a:endParaRPr lang="id-ID" sz="1600" dirty="0">
              <a:latin typeface="Dosis" panose="02010303020202060003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4E0CAA-1288-E2D9-356A-514E1173C8C0}"/>
              </a:ext>
            </a:extLst>
          </p:cNvPr>
          <p:cNvSpPr txBox="1"/>
          <p:nvPr/>
        </p:nvSpPr>
        <p:spPr>
          <a:xfrm>
            <a:off x="2703059" y="2791750"/>
            <a:ext cx="2039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Dosis" panose="02010303020202060003" pitchFamily="2" charset="0"/>
              </a:rPr>
              <a:t>Contoh</a:t>
            </a:r>
            <a:r>
              <a:rPr lang="en-US" sz="1600" dirty="0">
                <a:latin typeface="Dosis" panose="02010303020202060003" pitchFamily="2" charset="0"/>
              </a:rPr>
              <a:t>: dengan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menerapkan</a:t>
            </a:r>
            <a:r>
              <a:rPr lang="en-ID" sz="160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bahan</a:t>
            </a:r>
            <a:r>
              <a:rPr lang="en-ID" sz="160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kimia</a:t>
            </a:r>
            <a:r>
              <a:rPr lang="en-ID" sz="160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ramah</a:t>
            </a:r>
            <a:r>
              <a:rPr lang="en-ID" sz="160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lingkungan</a:t>
            </a:r>
            <a:endParaRPr lang="id-ID" sz="1600" dirty="0">
              <a:latin typeface="Dosis" panose="0201030302020206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4711C0-FA6E-DE97-A777-EDDC8C736CE0}"/>
              </a:ext>
            </a:extLst>
          </p:cNvPr>
          <p:cNvSpPr txBox="1"/>
          <p:nvPr/>
        </p:nvSpPr>
        <p:spPr>
          <a:xfrm>
            <a:off x="595374" y="5375892"/>
            <a:ext cx="361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Dosis" panose="02010303020202060003" pitchFamily="2" charset="0"/>
              </a:rPr>
              <a:t>Contoh</a:t>
            </a:r>
            <a:r>
              <a:rPr lang="en-US" sz="1600" dirty="0">
                <a:latin typeface="Dosis" panose="02010303020202060003" pitchFamily="2" charset="0"/>
              </a:rPr>
              <a:t>: dengan </a:t>
            </a:r>
            <a:r>
              <a:rPr lang="en-ID" sz="1600" b="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membantu</a:t>
            </a:r>
            <a:r>
              <a:rPr lang="en-ID" sz="1600" b="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</a:t>
            </a:r>
            <a:r>
              <a:rPr lang="en-ID" sz="1600" b="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masyarakat</a:t>
            </a:r>
            <a:r>
              <a:rPr lang="en-ID" sz="1600" b="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</a:t>
            </a:r>
            <a:r>
              <a:rPr lang="en-ID" sz="1600" b="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mendapatkan</a:t>
            </a:r>
            <a:r>
              <a:rPr lang="en-ID" sz="1600" b="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air </a:t>
            </a:r>
            <a:r>
              <a:rPr lang="en-ID" sz="1600" b="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bersih</a:t>
            </a:r>
            <a:r>
              <a:rPr lang="en-ID" sz="1600" b="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dan </a:t>
            </a:r>
            <a:r>
              <a:rPr lang="en-ID" sz="1600" b="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sanitasi</a:t>
            </a:r>
            <a:endParaRPr lang="id-ID" sz="1600" dirty="0">
              <a:latin typeface="Dosis" panose="0201030302020206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576285-5D60-E259-0C23-775BEF2EA93A}"/>
              </a:ext>
            </a:extLst>
          </p:cNvPr>
          <p:cNvSpPr txBox="1"/>
          <p:nvPr/>
        </p:nvSpPr>
        <p:spPr>
          <a:xfrm>
            <a:off x="8255434" y="2795865"/>
            <a:ext cx="3462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Dosis" panose="02010303020202060003" pitchFamily="2" charset="0"/>
              </a:rPr>
              <a:t>Contoh</a:t>
            </a:r>
            <a:r>
              <a:rPr lang="en-US" sz="1600" dirty="0">
                <a:latin typeface="Dosis" panose="02010303020202060003" pitchFamily="2" charset="0"/>
              </a:rPr>
              <a:t>: dengan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menge</a:t>
            </a:r>
            <a:r>
              <a:rPr lang="en-ID" sz="1600" dirty="0" err="1">
                <a:solidFill>
                  <a:srgbClr val="212529"/>
                </a:solidFill>
                <a:latin typeface="Dosis" panose="02010303020202060003" pitchFamily="2" charset="0"/>
              </a:rPr>
              <a:t>mbangkan</a:t>
            </a:r>
            <a:r>
              <a:rPr lang="en-ID" sz="1600" dirty="0">
                <a:solidFill>
                  <a:srgbClr val="212529"/>
                </a:solidFill>
                <a:latin typeface="Dosis" panose="02010303020202060003" pitchFamily="2" charset="0"/>
              </a:rPr>
              <a:t> </a:t>
            </a:r>
            <a:r>
              <a:rPr lang="en-ID" sz="1600" dirty="0" err="1">
                <a:solidFill>
                  <a:srgbClr val="212529"/>
                </a:solidFill>
                <a:latin typeface="Dosis" panose="02010303020202060003" pitchFamily="2" charset="0"/>
              </a:rPr>
              <a:t>bahan</a:t>
            </a:r>
            <a:r>
              <a:rPr lang="en-ID" sz="1600" dirty="0">
                <a:solidFill>
                  <a:srgbClr val="212529"/>
                </a:solidFill>
                <a:latin typeface="Dosis" panose="02010303020202060003" pitchFamily="2" charset="0"/>
              </a:rPr>
              <a:t> </a:t>
            </a:r>
            <a:r>
              <a:rPr lang="en-ID" sz="1600" dirty="0" err="1">
                <a:solidFill>
                  <a:srgbClr val="212529"/>
                </a:solidFill>
                <a:latin typeface="Dosis" panose="02010303020202060003" pitchFamily="2" charset="0"/>
              </a:rPr>
              <a:t>baru</a:t>
            </a:r>
            <a:r>
              <a:rPr lang="en-ID" sz="1600" dirty="0">
                <a:solidFill>
                  <a:srgbClr val="212529"/>
                </a:solidFill>
                <a:latin typeface="Dosis" panose="02010303020202060003" pitchFamily="2" charset="0"/>
              </a:rPr>
              <a:t> </a:t>
            </a:r>
            <a:r>
              <a:rPr lang="en-ID" sz="1600" dirty="0" err="1">
                <a:solidFill>
                  <a:srgbClr val="212529"/>
                </a:solidFill>
                <a:latin typeface="Dosis" panose="02010303020202060003" pitchFamily="2" charset="0"/>
              </a:rPr>
              <a:t>energi</a:t>
            </a:r>
            <a:r>
              <a:rPr lang="en-ID" sz="1600" dirty="0">
                <a:solidFill>
                  <a:srgbClr val="212529"/>
                </a:solidFill>
                <a:latin typeface="Dosis" panose="02010303020202060003" pitchFamily="2" charset="0"/>
              </a:rPr>
              <a:t> </a:t>
            </a:r>
            <a:r>
              <a:rPr lang="en-ID" sz="1600" dirty="0" err="1">
                <a:solidFill>
                  <a:srgbClr val="212529"/>
                </a:solidFill>
                <a:latin typeface="Dosis" panose="02010303020202060003" pitchFamily="2" charset="0"/>
              </a:rPr>
              <a:t>terbarukan</a:t>
            </a:r>
            <a:r>
              <a:rPr lang="en-ID" sz="1600" dirty="0">
                <a:solidFill>
                  <a:srgbClr val="212529"/>
                </a:solidFill>
                <a:latin typeface="Dosis" panose="02010303020202060003" pitchFamily="2" charset="0"/>
              </a:rPr>
              <a:t> yang </a:t>
            </a:r>
            <a:r>
              <a:rPr lang="en-ID" sz="1600" dirty="0" err="1">
                <a:solidFill>
                  <a:srgbClr val="212529"/>
                </a:solidFill>
                <a:latin typeface="Dosis" panose="02010303020202060003" pitchFamily="2" charset="0"/>
              </a:rPr>
              <a:t>ramah</a:t>
            </a:r>
            <a:r>
              <a:rPr lang="en-ID" sz="1600" dirty="0">
                <a:solidFill>
                  <a:srgbClr val="212529"/>
                </a:solidFill>
                <a:latin typeface="Dosis" panose="02010303020202060003" pitchFamily="2" charset="0"/>
              </a:rPr>
              <a:t> </a:t>
            </a:r>
            <a:r>
              <a:rPr lang="en-ID" sz="1600" dirty="0" err="1">
                <a:solidFill>
                  <a:srgbClr val="212529"/>
                </a:solidFill>
                <a:latin typeface="Dosis" panose="02010303020202060003" pitchFamily="2" charset="0"/>
              </a:rPr>
              <a:t>lingkungan</a:t>
            </a:r>
            <a:r>
              <a:rPr lang="en-ID" sz="1600" dirty="0">
                <a:solidFill>
                  <a:srgbClr val="212529"/>
                </a:solidFill>
                <a:latin typeface="Dosis" panose="02010303020202060003" pitchFamily="2" charset="0"/>
              </a:rPr>
              <a:t>; </a:t>
            </a:r>
            <a:r>
              <a:rPr lang="en-ID" sz="1600" dirty="0" err="1">
                <a:solidFill>
                  <a:srgbClr val="212529"/>
                </a:solidFill>
                <a:latin typeface="Dosis" panose="02010303020202060003" pitchFamily="2" charset="0"/>
              </a:rPr>
              <a:t>mengurangi</a:t>
            </a:r>
            <a:r>
              <a:rPr lang="en-ID" sz="1600" dirty="0">
                <a:solidFill>
                  <a:srgbClr val="212529"/>
                </a:solidFill>
                <a:latin typeface="Dosis" panose="02010303020202060003" pitchFamily="2" charset="0"/>
              </a:rPr>
              <a:t> </a:t>
            </a:r>
            <a:r>
              <a:rPr lang="en-ID" sz="1600" dirty="0" err="1">
                <a:solidFill>
                  <a:srgbClr val="212529"/>
                </a:solidFill>
                <a:latin typeface="Dosis" panose="02010303020202060003" pitchFamily="2" charset="0"/>
              </a:rPr>
              <a:t>jejak</a:t>
            </a:r>
            <a:r>
              <a:rPr lang="en-ID" sz="1600" dirty="0">
                <a:solidFill>
                  <a:srgbClr val="212529"/>
                </a:solidFill>
                <a:latin typeface="Dosis" panose="02010303020202060003" pitchFamily="2" charset="0"/>
              </a:rPr>
              <a:t>/</a:t>
            </a:r>
            <a:r>
              <a:rPr lang="en-ID" sz="1600" dirty="0" err="1">
                <a:solidFill>
                  <a:srgbClr val="212529"/>
                </a:solidFill>
                <a:latin typeface="Dosis" panose="02010303020202060003" pitchFamily="2" charset="0"/>
              </a:rPr>
              <a:t>emisi</a:t>
            </a:r>
            <a:r>
              <a:rPr lang="en-ID" sz="1600" dirty="0">
                <a:solidFill>
                  <a:srgbClr val="212529"/>
                </a:solidFill>
                <a:latin typeface="Dosis" panose="02010303020202060003" pitchFamily="2" charset="0"/>
              </a:rPr>
              <a:t> karbon</a:t>
            </a:r>
            <a:endParaRPr lang="id-ID" sz="1600" dirty="0">
              <a:latin typeface="Dosis" panose="0201030302020206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27A27E-FB76-F0BE-22AB-4C9DE238B2CC}"/>
              </a:ext>
            </a:extLst>
          </p:cNvPr>
          <p:cNvSpPr txBox="1"/>
          <p:nvPr/>
        </p:nvSpPr>
        <p:spPr>
          <a:xfrm>
            <a:off x="8472037" y="5376772"/>
            <a:ext cx="3024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Dosis" panose="02010303020202060003" pitchFamily="2" charset="0"/>
              </a:rPr>
              <a:t>Contoh</a:t>
            </a:r>
            <a:r>
              <a:rPr lang="en-US" sz="1600" dirty="0">
                <a:latin typeface="Dosis" panose="02010303020202060003" pitchFamily="2" charset="0"/>
              </a:rPr>
              <a:t>: dengan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meningkatkan</a:t>
            </a:r>
            <a:r>
              <a:rPr lang="en-ID" sz="160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produksi</a:t>
            </a:r>
            <a:r>
              <a:rPr lang="en-ID" sz="1600" i="0" dirty="0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 yang </a:t>
            </a:r>
            <a:r>
              <a:rPr lang="en-ID" sz="1600" i="0" dirty="0" err="1">
                <a:solidFill>
                  <a:srgbClr val="212529"/>
                </a:solidFill>
                <a:effectLst/>
                <a:latin typeface="Dosis" panose="02010303020202060003" pitchFamily="2" charset="0"/>
              </a:rPr>
              <a:t>berkelanjutan</a:t>
            </a:r>
            <a:endParaRPr lang="id-ID" sz="1600" dirty="0">
              <a:latin typeface="Dosis" panose="020103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8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D024B-2B59-1D26-F69D-AAEEE1E8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0E45B9B-5690-F156-E2ED-D88478B76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een Chemistry: Promoting Sustainability in the Paints and Coating  Industry | Aranca">
            <a:extLst>
              <a:ext uri="{FF2B5EF4-FFF2-40B4-BE49-F238E27FC236}">
                <a16:creationId xmlns:a16="http://schemas.microsoft.com/office/drawing/2014/main" id="{97C19F72-1791-5723-EE8D-045E01AA7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1" b="1"/>
          <a:stretch/>
        </p:blipFill>
        <p:spPr bwMode="auto">
          <a:xfrm>
            <a:off x="1" y="10"/>
            <a:ext cx="1219199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44ACF04-9344-C020-5B88-647BCD66D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1571625"/>
            <a:ext cx="12192000" cy="5286375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3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D2E8CC-4350-802E-8845-20229973A72F}"/>
              </a:ext>
            </a:extLst>
          </p:cNvPr>
          <p:cNvSpPr txBox="1"/>
          <p:nvPr/>
        </p:nvSpPr>
        <p:spPr>
          <a:xfrm>
            <a:off x="5018565" y="2259918"/>
            <a:ext cx="6419685" cy="250346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i="0" cap="all" spc="53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Yukkk</a:t>
            </a:r>
            <a:r>
              <a:rPr lang="en-US" sz="2500" b="1" i="0" cap="all" spc="5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, </a:t>
            </a:r>
            <a:r>
              <a:rPr lang="en-US" sz="2500" b="1" i="0" cap="all" spc="53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kita</a:t>
            </a:r>
            <a:r>
              <a:rPr lang="en-US" sz="2500" b="1" i="0" cap="all" spc="5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</a:t>
            </a:r>
            <a:r>
              <a:rPr lang="en-US" sz="2500" b="1" i="0" cap="all" spc="53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pelajari</a:t>
            </a:r>
            <a:r>
              <a:rPr lang="en-US" sz="2500" b="1" i="0" cap="all" spc="5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Model “Design Thinking” untuk </a:t>
            </a:r>
            <a:r>
              <a:rPr lang="en-US" sz="2500" b="1" i="0" cap="all" spc="53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mendukung</a:t>
            </a:r>
            <a:r>
              <a:rPr lang="en-US" sz="2500" b="1" i="0" cap="all" spc="5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</a:t>
            </a:r>
            <a:r>
              <a:rPr lang="en-US" sz="2500" b="1" i="0" cap="all" spc="53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penerapan</a:t>
            </a:r>
            <a:r>
              <a:rPr lang="en-US" sz="2500" b="1" i="0" cap="all" spc="5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</a:t>
            </a:r>
            <a:r>
              <a:rPr lang="en-US" sz="2500" b="1" i="0" cap="all" spc="53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Prinsip</a:t>
            </a:r>
            <a:r>
              <a:rPr lang="en-US" sz="2500" b="1" i="0" cap="all" spc="5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Kimia Hijau &amp; </a:t>
            </a:r>
            <a:r>
              <a:rPr lang="en-US" sz="2500" b="1" i="0" cap="all" spc="53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tercapainya</a:t>
            </a:r>
            <a:r>
              <a:rPr lang="en-US" sz="2500" b="1" i="0" cap="all" spc="5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SDG!</a:t>
            </a:r>
            <a:endParaRPr lang="en-US" sz="2500" b="1" cap="all" spc="5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41A03FE5-7938-1573-2D18-E168CC7C0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52500" y="952500"/>
            <a:ext cx="10287000" cy="4953000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5794" h="4920343">
                <a:moveTo>
                  <a:pt x="0" y="1451087"/>
                </a:moveTo>
                <a:lnTo>
                  <a:pt x="0" y="0"/>
                </a:lnTo>
                <a:lnTo>
                  <a:pt x="9985794" y="0"/>
                </a:lnTo>
                <a:lnTo>
                  <a:pt x="9985794" y="4920343"/>
                </a:lnTo>
                <a:lnTo>
                  <a:pt x="0" y="4920343"/>
                </a:lnTo>
                <a:lnTo>
                  <a:pt x="0" y="4119525"/>
                </a:lnTo>
              </a:path>
            </a:pathLst>
          </a:cu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795AF0-2411-E036-AB9D-306762000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AB50F2E-EC44-C6B7-2E1E-E44F05EE528F}"/>
              </a:ext>
            </a:extLst>
          </p:cNvPr>
          <p:cNvGrpSpPr/>
          <p:nvPr/>
        </p:nvGrpSpPr>
        <p:grpSpPr>
          <a:xfrm>
            <a:off x="1955876" y="877173"/>
            <a:ext cx="2136790" cy="2287818"/>
            <a:chOff x="5925879" y="4088219"/>
            <a:chExt cx="2136790" cy="2287818"/>
          </a:xfrm>
        </p:grpSpPr>
        <p:pic>
          <p:nvPicPr>
            <p:cNvPr id="22" name="Picture 21" descr="A person looking at a globe&#10;&#10;Description automatically generated">
              <a:extLst>
                <a:ext uri="{FF2B5EF4-FFF2-40B4-BE49-F238E27FC236}">
                  <a16:creationId xmlns:a16="http://schemas.microsoft.com/office/drawing/2014/main" id="{FA13A697-0C1A-8D80-BA02-F480909B7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879" y="4088219"/>
              <a:ext cx="2136790" cy="213679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C03C91-9B84-3A8C-941E-A258A9996F40}"/>
                </a:ext>
              </a:extLst>
            </p:cNvPr>
            <p:cNvSpPr txBox="1"/>
            <p:nvPr/>
          </p:nvSpPr>
          <p:spPr>
            <a:xfrm>
              <a:off x="5925879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1 - EXPLORE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7436DB-E8A0-676D-B826-688E157C6D6A}"/>
              </a:ext>
            </a:extLst>
          </p:cNvPr>
          <p:cNvGrpSpPr/>
          <p:nvPr/>
        </p:nvGrpSpPr>
        <p:grpSpPr>
          <a:xfrm>
            <a:off x="5147777" y="1134268"/>
            <a:ext cx="2422008" cy="2028032"/>
            <a:chOff x="7760339" y="4348005"/>
            <a:chExt cx="2422008" cy="2028032"/>
          </a:xfrm>
        </p:grpSpPr>
        <p:pic>
          <p:nvPicPr>
            <p:cNvPr id="25" name="Picture 24" descr="A two people with brains and a puzzle&#10;&#10;Description automatically generated with medium confidence">
              <a:extLst>
                <a:ext uri="{FF2B5EF4-FFF2-40B4-BE49-F238E27FC236}">
                  <a16:creationId xmlns:a16="http://schemas.microsoft.com/office/drawing/2014/main" id="{C9CC2DFD-ECA3-83DF-8100-7542A7522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339" y="4348005"/>
              <a:ext cx="2422008" cy="161467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AA4F60-D935-B652-5CCA-9C5C8C844E43}"/>
                </a:ext>
              </a:extLst>
            </p:cNvPr>
            <p:cNvSpPr txBox="1"/>
            <p:nvPr/>
          </p:nvSpPr>
          <p:spPr>
            <a:xfrm>
              <a:off x="7987831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2 - CREATE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66EDE1-34AD-7844-6502-E21776FA793E}"/>
              </a:ext>
            </a:extLst>
          </p:cNvPr>
          <p:cNvGrpSpPr/>
          <p:nvPr/>
        </p:nvGrpSpPr>
        <p:grpSpPr>
          <a:xfrm>
            <a:off x="8794663" y="1033242"/>
            <a:ext cx="1967023" cy="2131749"/>
            <a:chOff x="10034253" y="4240560"/>
            <a:chExt cx="1967023" cy="2131749"/>
          </a:xfrm>
        </p:grpSpPr>
        <p:pic>
          <p:nvPicPr>
            <p:cNvPr id="28" name="Picture 27" descr="A person standing in front of a screen&#10;&#10;Description automatically generated">
              <a:extLst>
                <a:ext uri="{FF2B5EF4-FFF2-40B4-BE49-F238E27FC236}">
                  <a16:creationId xmlns:a16="http://schemas.microsoft.com/office/drawing/2014/main" id="{1FBE309F-3155-849E-1B21-B9538AAB7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182" y="4240560"/>
              <a:ext cx="1872094" cy="187209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985138-CE8A-ADFB-7816-865959887B76}"/>
                </a:ext>
              </a:extLst>
            </p:cNvPr>
            <p:cNvSpPr txBox="1"/>
            <p:nvPr/>
          </p:nvSpPr>
          <p:spPr>
            <a:xfrm>
              <a:off x="10034253" y="6002977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3 - CHANGE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pic>
        <p:nvPicPr>
          <p:cNvPr id="3" name="Picture 2" descr="A blue arrow with black background&#10;&#10;Description automatically generated">
            <a:extLst>
              <a:ext uri="{FF2B5EF4-FFF2-40B4-BE49-F238E27FC236}">
                <a16:creationId xmlns:a16="http://schemas.microsoft.com/office/drawing/2014/main" id="{5EB94679-242D-A165-93B8-F169AC157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9899" y="1674614"/>
            <a:ext cx="432870" cy="744279"/>
          </a:xfrm>
          <a:prstGeom prst="rect">
            <a:avLst/>
          </a:prstGeom>
        </p:spPr>
      </p:pic>
      <p:pic>
        <p:nvPicPr>
          <p:cNvPr id="4" name="Picture 3" descr="A blue arrow with black background&#10;&#10;Description automatically generated">
            <a:extLst>
              <a:ext uri="{FF2B5EF4-FFF2-40B4-BE49-F238E27FC236}">
                <a16:creationId xmlns:a16="http://schemas.microsoft.com/office/drawing/2014/main" id="{4E003447-2A47-619A-D93A-C51016771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07911" y="1674613"/>
            <a:ext cx="432870" cy="744279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17486652-579A-A652-F445-DF4B3F450F5D}"/>
              </a:ext>
            </a:extLst>
          </p:cNvPr>
          <p:cNvSpPr/>
          <p:nvPr/>
        </p:nvSpPr>
        <p:spPr>
          <a:xfrm rot="5400000">
            <a:off x="2793375" y="2431654"/>
            <a:ext cx="344841" cy="1914205"/>
          </a:xfrm>
          <a:prstGeom prst="rightBrace">
            <a:avLst/>
          </a:prstGeom>
          <a:ln w="5715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574BB-FCC3-2DAE-8368-E0D7FF4514E9}"/>
              </a:ext>
            </a:extLst>
          </p:cNvPr>
          <p:cNvSpPr txBox="1"/>
          <p:nvPr/>
        </p:nvSpPr>
        <p:spPr>
          <a:xfrm>
            <a:off x="907157" y="3635607"/>
            <a:ext cx="457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15FA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Untuk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lebih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memahami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cara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sesuatu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bekerja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,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kita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perlu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memikirkan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:</a:t>
            </a:r>
            <a:endParaRPr lang="id-ID" dirty="0">
              <a:solidFill>
                <a:srgbClr val="415FA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292E2-E930-D71B-7938-ED69A337EEC7}"/>
              </a:ext>
            </a:extLst>
          </p:cNvPr>
          <p:cNvSpPr txBox="1"/>
          <p:nvPr/>
        </p:nvSpPr>
        <p:spPr>
          <a:xfrm>
            <a:off x="1603486" y="398776"/>
            <a:ext cx="8985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MODEL “DESIGN THINKING”</a:t>
            </a:r>
            <a:endParaRPr lang="id-ID" sz="3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556893-6F3E-03EB-6F63-2D2574D4953D}"/>
              </a:ext>
            </a:extLst>
          </p:cNvPr>
          <p:cNvGrpSpPr/>
          <p:nvPr/>
        </p:nvGrpSpPr>
        <p:grpSpPr>
          <a:xfrm>
            <a:off x="3131952" y="6463489"/>
            <a:ext cx="5928096" cy="383878"/>
            <a:chOff x="2799906" y="6474122"/>
            <a:chExt cx="5928096" cy="38387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CC6619-7B0D-F494-7EBD-0F277BDE82E0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10" name="Picture 9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2366315E-71E3-5894-5C48-0A7A747A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78A9D7-D046-2079-0858-E8F4319847EA}"/>
              </a:ext>
            </a:extLst>
          </p:cNvPr>
          <p:cNvGrpSpPr/>
          <p:nvPr/>
        </p:nvGrpSpPr>
        <p:grpSpPr>
          <a:xfrm>
            <a:off x="780499" y="4354481"/>
            <a:ext cx="4795551" cy="1767224"/>
            <a:chOff x="460476" y="4381354"/>
            <a:chExt cx="4795551" cy="17672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AA7EB6-3BE1-A722-5B00-0A5DAC56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476" y="4402229"/>
              <a:ext cx="2016910" cy="174634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39F153-51DA-CAB7-27D2-82B59A879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8733" y="4402228"/>
              <a:ext cx="1459345" cy="174634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7199002-C48D-0C85-3967-079358485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22899" y="4381354"/>
              <a:ext cx="1333128" cy="1746349"/>
            </a:xfrm>
            <a:prstGeom prst="rect">
              <a:avLst/>
            </a:prstGeom>
          </p:spPr>
        </p:pic>
      </p:grpSp>
      <p:sp>
        <p:nvSpPr>
          <p:cNvPr id="19" name="Right Brace 18">
            <a:extLst>
              <a:ext uri="{FF2B5EF4-FFF2-40B4-BE49-F238E27FC236}">
                <a16:creationId xmlns:a16="http://schemas.microsoft.com/office/drawing/2014/main" id="{8DFC6276-3D1B-FEF3-3F45-89AE1642696B}"/>
              </a:ext>
            </a:extLst>
          </p:cNvPr>
          <p:cNvSpPr/>
          <p:nvPr/>
        </p:nvSpPr>
        <p:spPr>
          <a:xfrm rot="5400000">
            <a:off x="8252020" y="1704796"/>
            <a:ext cx="352157" cy="3377610"/>
          </a:xfrm>
          <a:prstGeom prst="rightBrace">
            <a:avLst/>
          </a:prstGeom>
          <a:ln w="57150">
            <a:solidFill>
              <a:srgbClr val="4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219BA1-545C-E095-4E93-832B071C10D0}"/>
              </a:ext>
            </a:extLst>
          </p:cNvPr>
          <p:cNvSpPr txBox="1"/>
          <p:nvPr/>
        </p:nvSpPr>
        <p:spPr>
          <a:xfrm>
            <a:off x="6145978" y="3635607"/>
            <a:ext cx="457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Poppins"/>
              <a:buNone/>
            </a:pPr>
            <a:r>
              <a:rPr lang="en-US" sz="1800" i="0" u="none" strike="noStrike" cap="none" dirty="0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Dan untuk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membuat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perubahan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positif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kita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perlu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i="0" u="none" strike="noStrike" cap="none" dirty="0" err="1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memikirkan</a:t>
            </a:r>
            <a:r>
              <a:rPr lang="en-US" sz="1800" i="0" u="none" strike="noStrike" cap="none" dirty="0">
                <a:solidFill>
                  <a:srgbClr val="415FA8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lang="en-US" sz="1100" i="0" u="none" strike="noStrike" cap="none" dirty="0">
              <a:solidFill>
                <a:srgbClr val="415F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00D00D-4945-E4FF-4981-F22285A62472}"/>
              </a:ext>
            </a:extLst>
          </p:cNvPr>
          <p:cNvGrpSpPr/>
          <p:nvPr/>
        </p:nvGrpSpPr>
        <p:grpSpPr>
          <a:xfrm>
            <a:off x="6970667" y="4354481"/>
            <a:ext cx="2925464" cy="1743108"/>
            <a:chOff x="6453604" y="4354481"/>
            <a:chExt cx="2925464" cy="17431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D8378A-8AD0-8E60-EDE9-A8BB9708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53604" y="4354481"/>
              <a:ext cx="1457432" cy="174310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E5454C-5B61-85CF-0003-62AEEC959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66895" y="4354481"/>
              <a:ext cx="1312173" cy="1743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66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F21E2-F739-EB7D-297D-016DEB708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8F78578-5A1C-6417-FEC6-63038938DA0C}"/>
              </a:ext>
            </a:extLst>
          </p:cNvPr>
          <p:cNvGrpSpPr/>
          <p:nvPr/>
        </p:nvGrpSpPr>
        <p:grpSpPr>
          <a:xfrm>
            <a:off x="1075844" y="886535"/>
            <a:ext cx="2136790" cy="2287818"/>
            <a:chOff x="5925879" y="4088219"/>
            <a:chExt cx="2136790" cy="2287818"/>
          </a:xfrm>
        </p:grpSpPr>
        <p:pic>
          <p:nvPicPr>
            <p:cNvPr id="22" name="Picture 21" descr="A person looking at a globe&#10;&#10;Description automatically generated">
              <a:extLst>
                <a:ext uri="{FF2B5EF4-FFF2-40B4-BE49-F238E27FC236}">
                  <a16:creationId xmlns:a16="http://schemas.microsoft.com/office/drawing/2014/main" id="{CBAFA115-6ECF-5C6A-93F0-5509F8B6C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879" y="4088219"/>
              <a:ext cx="2136790" cy="213679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D4205E-A293-0151-F4D2-9D80B6543BAF}"/>
                </a:ext>
              </a:extLst>
            </p:cNvPr>
            <p:cNvSpPr txBox="1"/>
            <p:nvPr/>
          </p:nvSpPr>
          <p:spPr>
            <a:xfrm>
              <a:off x="5925879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1 - EXPLORE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F9DCACE-3A55-3AAE-A871-4442787E7291}"/>
              </a:ext>
            </a:extLst>
          </p:cNvPr>
          <p:cNvSpPr txBox="1"/>
          <p:nvPr/>
        </p:nvSpPr>
        <p:spPr>
          <a:xfrm>
            <a:off x="1603486" y="398776"/>
            <a:ext cx="8985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MODEL “DESIGN THINKING”</a:t>
            </a:r>
            <a:endParaRPr lang="id-ID" sz="3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D46300-0E01-3C50-8B38-FEA1454FF666}"/>
              </a:ext>
            </a:extLst>
          </p:cNvPr>
          <p:cNvGrpSpPr/>
          <p:nvPr/>
        </p:nvGrpSpPr>
        <p:grpSpPr>
          <a:xfrm>
            <a:off x="3131952" y="6463489"/>
            <a:ext cx="5928096" cy="383878"/>
            <a:chOff x="2799906" y="6474122"/>
            <a:chExt cx="5928096" cy="38387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3F6F53-83AF-2663-A7CD-BDDB84F02D5C}"/>
                </a:ext>
              </a:extLst>
            </p:cNvPr>
            <p:cNvSpPr txBox="1"/>
            <p:nvPr/>
          </p:nvSpPr>
          <p:spPr>
            <a:xfrm>
              <a:off x="2799906" y="6488668"/>
              <a:ext cx="510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8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*</a:t>
              </a:r>
              <a:r>
                <a:rPr lang="en-ID" sz="1800" i="1" dirty="0" err="1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mengadaptasi</a:t>
              </a:r>
              <a:r>
                <a:rPr lang="en-ID" sz="1800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”Design Thinking” method &amp; tools</a:t>
              </a:r>
              <a:endParaRPr lang="id-ID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10" name="Picture 9" descr="A blue and red text on a black background&#10;&#10;Description automatically generated">
              <a:extLst>
                <a:ext uri="{FF2B5EF4-FFF2-40B4-BE49-F238E27FC236}">
                  <a16:creationId xmlns:a16="http://schemas.microsoft.com/office/drawing/2014/main" id="{55A99726-5A31-E437-B2DE-8042450D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194" y="6474122"/>
              <a:ext cx="1343808" cy="34687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1BED4C-7A5D-1AD1-EBB5-C87E89E41132}"/>
              </a:ext>
            </a:extLst>
          </p:cNvPr>
          <p:cNvSpPr txBox="1"/>
          <p:nvPr/>
        </p:nvSpPr>
        <p:spPr>
          <a:xfrm>
            <a:off x="5072390" y="1572080"/>
            <a:ext cx="57925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fi-FI" sz="18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Apa permasalahan/isunya?</a:t>
            </a:r>
          </a:p>
          <a:p>
            <a:pPr marL="361950" indent="-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fi-FI" sz="18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Apa penyebab timbulnya permasalahan?</a:t>
            </a:r>
            <a:endParaRPr lang="fi-FI" dirty="0">
              <a:latin typeface="Poppins" panose="00000500000000000000" pitchFamily="2" charset="0"/>
              <a:ea typeface="Arial Narrow" panose="020B0606020202030204" pitchFamily="34" charset="0"/>
              <a:cs typeface="Poppins" panose="00000500000000000000" pitchFamily="2" charset="0"/>
            </a:endParaRPr>
          </a:p>
          <a:p>
            <a:pPr marL="361950" indent="-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fi-FI" sz="18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Bagaimana kita dapat mendalami isunya?</a:t>
            </a:r>
            <a:endParaRPr lang="id-ID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8585AD-7F62-81B4-765B-D81D0831D883}"/>
              </a:ext>
            </a:extLst>
          </p:cNvPr>
          <p:cNvGrpSpPr/>
          <p:nvPr/>
        </p:nvGrpSpPr>
        <p:grpSpPr>
          <a:xfrm>
            <a:off x="826906" y="3615429"/>
            <a:ext cx="2422008" cy="2028032"/>
            <a:chOff x="7760339" y="4348005"/>
            <a:chExt cx="2422008" cy="2028032"/>
          </a:xfrm>
        </p:grpSpPr>
        <p:pic>
          <p:nvPicPr>
            <p:cNvPr id="12" name="Picture 11" descr="A two people with brains and a puzzle&#10;&#10;Description automatically generated with medium confidence">
              <a:extLst>
                <a:ext uri="{FF2B5EF4-FFF2-40B4-BE49-F238E27FC236}">
                  <a16:creationId xmlns:a16="http://schemas.microsoft.com/office/drawing/2014/main" id="{AD3D6FD6-A8C6-15AF-D4CB-C640CC721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339" y="4348005"/>
              <a:ext cx="2422008" cy="16146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A4C4E3-34B5-47FE-123F-0570892FC2F4}"/>
                </a:ext>
              </a:extLst>
            </p:cNvPr>
            <p:cNvSpPr txBox="1"/>
            <p:nvPr/>
          </p:nvSpPr>
          <p:spPr>
            <a:xfrm>
              <a:off x="7987831" y="6006705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2 - CREATE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102FD8-9B4C-AF29-F0F9-C7D878F6605F}"/>
              </a:ext>
            </a:extLst>
          </p:cNvPr>
          <p:cNvGrpSpPr/>
          <p:nvPr/>
        </p:nvGrpSpPr>
        <p:grpSpPr>
          <a:xfrm>
            <a:off x="3148778" y="3524259"/>
            <a:ext cx="1967023" cy="2131749"/>
            <a:chOff x="10034253" y="4240560"/>
            <a:chExt cx="1967023" cy="2131749"/>
          </a:xfrm>
        </p:grpSpPr>
        <p:pic>
          <p:nvPicPr>
            <p:cNvPr id="33" name="Picture 32" descr="A person standing in front of a screen&#10;&#10;Description automatically generated">
              <a:extLst>
                <a:ext uri="{FF2B5EF4-FFF2-40B4-BE49-F238E27FC236}">
                  <a16:creationId xmlns:a16="http://schemas.microsoft.com/office/drawing/2014/main" id="{4FF720C5-7A96-21F8-600E-342E15926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182" y="4240560"/>
              <a:ext cx="1872094" cy="187209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8A00BF-BF86-F8B4-F587-BDCB6205C09C}"/>
                </a:ext>
              </a:extLst>
            </p:cNvPr>
            <p:cNvSpPr txBox="1"/>
            <p:nvPr/>
          </p:nvSpPr>
          <p:spPr>
            <a:xfrm>
              <a:off x="10034253" y="6002977"/>
              <a:ext cx="196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osis" panose="02010303020202060003" pitchFamily="2" charset="0"/>
                </a:rPr>
                <a:t>3 - CHANGE</a:t>
              </a:r>
              <a:endParaRPr lang="id-ID" b="1" dirty="0">
                <a:latin typeface="Dosis" panose="02010303020202060003" pitchFamily="2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6546039-190C-4238-A694-76080087F7A5}"/>
              </a:ext>
            </a:extLst>
          </p:cNvPr>
          <p:cNvSpPr txBox="1"/>
          <p:nvPr/>
        </p:nvSpPr>
        <p:spPr>
          <a:xfrm>
            <a:off x="5072390" y="3811652"/>
            <a:ext cx="6517106" cy="1715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i-FI" dirty="0"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A</a:t>
            </a:r>
            <a:r>
              <a:rPr lang="fi-FI" sz="18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pa yang akan terjadi bila tidak ada yang diubah?</a:t>
            </a:r>
            <a:endParaRPr lang="en-ID" sz="1800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i="0" u="none" strike="noStrike" cap="none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Masa </a:t>
            </a:r>
            <a:r>
              <a:rPr lang="en-US" sz="1800" i="0" u="none" strike="noStrike" cap="none" dirty="0" err="1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depan</a:t>
            </a:r>
            <a:r>
              <a:rPr lang="en-US" sz="1800" i="0" u="none" strike="noStrike" cap="none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i="0" u="none" strike="noStrike" cap="none" dirty="0" err="1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seperti</a:t>
            </a:r>
            <a:r>
              <a:rPr lang="en-US" sz="1800" i="0" u="none" strike="noStrike" cap="none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i="0" u="none" strike="noStrike" cap="none" dirty="0" err="1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apa</a:t>
            </a:r>
            <a:r>
              <a:rPr lang="en-US" sz="1800" i="0" u="none" strike="noStrike" cap="none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yang </a:t>
            </a:r>
            <a:r>
              <a:rPr lang="en-US" sz="1800" i="0" u="none" strike="noStrike" cap="none" dirty="0" err="1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lebih</a:t>
            </a:r>
            <a:r>
              <a:rPr lang="en-US" sz="1800" i="0" u="none" strike="noStrike" cap="none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i="0" u="none" strike="noStrike" cap="none" dirty="0" err="1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kita</a:t>
            </a:r>
            <a:r>
              <a:rPr lang="en-US" sz="1800" i="0" u="none" strike="noStrike" cap="none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i="0" u="none" strike="noStrike" cap="none" dirty="0" err="1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inginkan</a:t>
            </a:r>
            <a:r>
              <a:rPr lang="en-US" sz="1800" i="0" u="none" strike="noStrike" cap="none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?</a:t>
            </a:r>
            <a:endParaRPr lang="fi-FI" dirty="0">
              <a:latin typeface="Poppins" panose="00000500000000000000" pitchFamily="2" charset="0"/>
              <a:ea typeface="Arial Narrow" panose="020B0606020202030204" pitchFamily="34" charset="0"/>
              <a:cs typeface="Poppins" panose="00000500000000000000" pitchFamily="2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i-FI" dirty="0"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T</a:t>
            </a:r>
            <a:r>
              <a:rPr lang="fi-FI" sz="18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indakan apa saja yang dapat membawa perubahan </a:t>
            </a:r>
            <a:r>
              <a:rPr lang="en-US" sz="1800" i="0" u="none" strike="noStrike" cap="none" dirty="0" err="1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menuju</a:t>
            </a:r>
            <a:r>
              <a:rPr lang="en-US" sz="1800" i="0" u="none" strike="noStrike" cap="none" dirty="0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masa </a:t>
            </a:r>
            <a:r>
              <a:rPr lang="en-US" sz="1800" i="0" u="none" strike="noStrike" cap="none" dirty="0" err="1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depan</a:t>
            </a:r>
            <a:r>
              <a:rPr lang="en-US" sz="1800" i="0" u="none" strike="noStrike" cap="none" dirty="0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yang </a:t>
            </a:r>
            <a:r>
              <a:rPr lang="en-US" sz="1800" i="0" u="none" strike="noStrike" cap="none" dirty="0" err="1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lebih</a:t>
            </a:r>
            <a:r>
              <a:rPr lang="en-US" sz="1800" i="0" u="none" strike="noStrike" cap="none" dirty="0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1800" i="0" u="none" strike="noStrike" cap="none" dirty="0" err="1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baik</a:t>
            </a:r>
            <a:r>
              <a:rPr lang="fi-FI" sz="1800" dirty="0">
                <a:effectLst/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?</a:t>
            </a:r>
          </a:p>
        </p:txBody>
      </p:sp>
      <p:pic>
        <p:nvPicPr>
          <p:cNvPr id="37" name="Picture 36" descr="A cartoon of a planet with cars and buildings&#10;&#10;Description automatically generated">
            <a:extLst>
              <a:ext uri="{FF2B5EF4-FFF2-40B4-BE49-F238E27FC236}">
                <a16:creationId xmlns:a16="http://schemas.microsoft.com/office/drawing/2014/main" id="{543147A0-2BBD-2981-D078-ACD67DD4C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65" y="1221483"/>
            <a:ext cx="1872094" cy="18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7A9AC8-B4C3-4B5B-8740-59D11BF6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E18F7C8-AF42-CB5D-1EDE-3682811341AF}"/>
              </a:ext>
            </a:extLst>
          </p:cNvPr>
          <p:cNvGrpSpPr/>
          <p:nvPr/>
        </p:nvGrpSpPr>
        <p:grpSpPr>
          <a:xfrm>
            <a:off x="4192772" y="502888"/>
            <a:ext cx="3806455" cy="4098842"/>
            <a:chOff x="4192772" y="215797"/>
            <a:chExt cx="3806455" cy="4098842"/>
          </a:xfrm>
        </p:grpSpPr>
        <p:pic>
          <p:nvPicPr>
            <p:cNvPr id="7" name="Picture 6" descr="A person looking at a globe&#10;&#10;Description automatically generated">
              <a:extLst>
                <a:ext uri="{FF2B5EF4-FFF2-40B4-BE49-F238E27FC236}">
                  <a16:creationId xmlns:a16="http://schemas.microsoft.com/office/drawing/2014/main" id="{42A53914-C4DB-9D47-CF14-A154F01D7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772" y="215797"/>
              <a:ext cx="3806455" cy="38064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9EAA77-6C68-9917-A537-F0DAC9B0B7F4}"/>
                </a:ext>
              </a:extLst>
            </p:cNvPr>
            <p:cNvSpPr txBox="1"/>
            <p:nvPr/>
          </p:nvSpPr>
          <p:spPr>
            <a:xfrm>
              <a:off x="4601238" y="3729864"/>
              <a:ext cx="29895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osis" panose="02010303020202060003" pitchFamily="2" charset="0"/>
                </a:rPr>
                <a:t>1 - EXPLORE</a:t>
              </a:r>
              <a:endParaRPr lang="id-ID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303020202060003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61AB3F-F22A-B93D-6768-A741342E5A01}"/>
              </a:ext>
            </a:extLst>
          </p:cNvPr>
          <p:cNvSpPr txBox="1"/>
          <p:nvPr/>
        </p:nvSpPr>
        <p:spPr>
          <a:xfrm>
            <a:off x="1360922" y="4896183"/>
            <a:ext cx="947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i-FI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Kita mulai dari </a:t>
            </a:r>
            <a:r>
              <a:rPr lang="fi-FI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Arial Narrow" panose="020B0606020202030204" pitchFamily="34" charset="0"/>
                <a:cs typeface="Poppins" panose="00000500000000000000" pitchFamily="2" charset="0"/>
              </a:rPr>
              <a:t>”Apa permasalahan/isunya?”</a:t>
            </a:r>
          </a:p>
        </p:txBody>
      </p:sp>
    </p:spTree>
    <p:extLst>
      <p:ext uri="{BB962C8B-B14F-4D97-AF65-F5344CB8AC3E}">
        <p14:creationId xmlns:p14="http://schemas.microsoft.com/office/powerpoint/2010/main" val="34933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PoiseVTI">
  <a:themeElements>
    <a:clrScheme name="AnalogousFromRegularSeedRightStep">
      <a:dk1>
        <a:srgbClr val="000000"/>
      </a:dk1>
      <a:lt1>
        <a:srgbClr val="FFFFFF"/>
      </a:lt1>
      <a:dk2>
        <a:srgbClr val="311E34"/>
      </a:dk2>
      <a:lt2>
        <a:srgbClr val="E8E2E4"/>
      </a:lt2>
      <a:accent1>
        <a:srgbClr val="46B38A"/>
      </a:accent1>
      <a:accent2>
        <a:srgbClr val="3BADB1"/>
      </a:accent2>
      <a:accent3>
        <a:srgbClr val="4D8DC3"/>
      </a:accent3>
      <a:accent4>
        <a:srgbClr val="3B4AB1"/>
      </a:accent4>
      <a:accent5>
        <a:srgbClr val="6F4DC3"/>
      </a:accent5>
      <a:accent6>
        <a:srgbClr val="8F3BB1"/>
      </a:accent6>
      <a:hlink>
        <a:srgbClr val="BF3F6F"/>
      </a:hlink>
      <a:folHlink>
        <a:srgbClr val="7F7F7F"/>
      </a:folHlink>
    </a:clrScheme>
    <a:fontScheme name="Goudy Univers">
      <a:majorFont>
        <a:latin typeface="Goudy Old Style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iseVTI" id="{9843863B-6720-4231-BFE7-E604B355382A}" vid="{6C5B2780-C73E-445D-98DA-9D2BCD78971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113E163A6664084EE0EB79B7157D2" ma:contentTypeVersion="14" ma:contentTypeDescription="Create a new document." ma:contentTypeScope="" ma:versionID="0fd9a61540ff1403f85a080a79ade1b3">
  <xsd:schema xmlns:xsd="http://www.w3.org/2001/XMLSchema" xmlns:xs="http://www.w3.org/2001/XMLSchema" xmlns:p="http://schemas.microsoft.com/office/2006/metadata/properties" xmlns:ns2="c819f91a-0e4f-41b2-9ac4-e7efd803145b" xmlns:ns3="65ba3628-a216-40b4-a64c-b6bf6a5773ee" targetNamespace="http://schemas.microsoft.com/office/2006/metadata/properties" ma:root="true" ma:fieldsID="4ff43ece51da929ad38908c9e9ffe815" ns2:_="" ns3:_="">
    <xsd:import namespace="c819f91a-0e4f-41b2-9ac4-e7efd803145b"/>
    <xsd:import namespace="65ba3628-a216-40b4-a64c-b6bf6a5773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19f91a-0e4f-41b2-9ac4-e7efd80314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822645d-bbc6-434d-bf36-84bd98ba62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a3628-a216-40b4-a64c-b6bf6a5773e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c8c089f-292b-4652-a2ca-d4c091074693}" ma:internalName="TaxCatchAll" ma:showField="CatchAllData" ma:web="65ba3628-a216-40b4-a64c-b6bf6a5773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ba3628-a216-40b4-a64c-b6bf6a5773ee" xsi:nil="true"/>
    <lcf76f155ced4ddcb4097134ff3c332f xmlns="c819f91a-0e4f-41b2-9ac4-e7efd80314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3E0D1B-3009-4E2D-9E9F-9888B3268132}"/>
</file>

<file path=customXml/itemProps2.xml><?xml version="1.0" encoding="utf-8"?>
<ds:datastoreItem xmlns:ds="http://schemas.openxmlformats.org/officeDocument/2006/customXml" ds:itemID="{999FFD51-3748-4EE4-8932-96415560A323}"/>
</file>

<file path=customXml/itemProps3.xml><?xml version="1.0" encoding="utf-8"?>
<ds:datastoreItem xmlns:ds="http://schemas.openxmlformats.org/officeDocument/2006/customXml" ds:itemID="{385C0D1D-EAE4-4072-BA35-7FC6715B3CD9}"/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1895</Words>
  <Application>Microsoft Office PowerPoint</Application>
  <PresentationFormat>Widescreen</PresentationFormat>
  <Paragraphs>236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Tahoma</vt:lpstr>
      <vt:lpstr>Arial</vt:lpstr>
      <vt:lpstr>Neuton</vt:lpstr>
      <vt:lpstr>Dosis</vt:lpstr>
      <vt:lpstr>Roboto Condensed</vt:lpstr>
      <vt:lpstr>Wingdings</vt:lpstr>
      <vt:lpstr>Poppins</vt:lpstr>
      <vt:lpstr>Goudy Old Style</vt:lpstr>
      <vt:lpstr>Dancing Script</vt:lpstr>
      <vt:lpstr>Script MT Bold</vt:lpstr>
      <vt:lpstr>Balsamiq Sans</vt:lpstr>
      <vt:lpstr>Univers Light</vt:lpstr>
      <vt:lpstr>PoiseVTI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Ifen Yulianti</dc:creator>
  <cp:lastModifiedBy>Ifen Yulianti</cp:lastModifiedBy>
  <cp:revision>36</cp:revision>
  <dcterms:created xsi:type="dcterms:W3CDTF">2024-02-14T13:56:42Z</dcterms:created>
  <dcterms:modified xsi:type="dcterms:W3CDTF">2024-02-22T05:06:11Z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0x010100B49113E163A6664084EE0EB79B7157D2</vt:lpwstr>
  </property>
</Properties>
</file>