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Inter" panose="020B0604020202020204" charset="0"/>
      <p:regular r:id="rId21"/>
    </p:embeddedFont>
    <p:embeddedFont>
      <p:font typeface="Inter Bold" panose="020B0604020202020204" charset="0"/>
      <p:regular r:id="rId22"/>
    </p:embeddedFont>
    <p:embeddedFont>
      <p:font typeface="Inter Italics" panose="020B0604020202020204" charset="0"/>
      <p:regular r:id="rId23"/>
    </p:embeddedFont>
    <p:embeddedFont>
      <p:font typeface="Montserrat Classic" panose="020B0604020202020204" charset="0"/>
      <p:regular r:id="rId24"/>
    </p:embeddedFont>
    <p:embeddedFont>
      <p:font typeface="Montserrat Classic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1" b="-71"/>
            </a:stretch>
          </a:blipFill>
        </p:spPr>
      </p:sp>
      <p:sp>
        <p:nvSpPr>
          <p:cNvPr id="3" name="TextBox 3"/>
          <p:cNvSpPr txBox="1"/>
          <p:nvPr/>
        </p:nvSpPr>
        <p:spPr>
          <a:xfrm>
            <a:off x="1028700" y="2905964"/>
            <a:ext cx="8885919" cy="3126887"/>
          </a:xfrm>
          <a:prstGeom prst="rect">
            <a:avLst/>
          </a:prstGeom>
        </p:spPr>
        <p:txBody>
          <a:bodyPr lIns="0" tIns="0" rIns="0" bIns="0" rtlCol="0" anchor="t">
            <a:spAutoFit/>
          </a:bodyPr>
          <a:lstStyle/>
          <a:p>
            <a:pPr>
              <a:lnSpc>
                <a:spcPts val="8082"/>
              </a:lnSpc>
            </a:pPr>
            <a:r>
              <a:rPr lang="en-US" sz="8082">
                <a:solidFill>
                  <a:srgbClr val="FFFFFF"/>
                </a:solidFill>
                <a:latin typeface="Montserrat Classic Bold"/>
              </a:rPr>
              <a:t>MEKANISME PEMBENTUKAN HARGA</a:t>
            </a:r>
          </a:p>
        </p:txBody>
      </p:sp>
      <p:sp>
        <p:nvSpPr>
          <p:cNvPr id="4" name="TextBox 4"/>
          <p:cNvSpPr txBox="1"/>
          <p:nvPr/>
        </p:nvSpPr>
        <p:spPr>
          <a:xfrm>
            <a:off x="1028700" y="6870206"/>
            <a:ext cx="6949365" cy="459892"/>
          </a:xfrm>
          <a:prstGeom prst="rect">
            <a:avLst/>
          </a:prstGeom>
        </p:spPr>
        <p:txBody>
          <a:bodyPr lIns="0" tIns="0" rIns="0" bIns="0" rtlCol="0" anchor="t">
            <a:spAutoFit/>
          </a:bodyPr>
          <a:lstStyle/>
          <a:p>
            <a:pPr>
              <a:lnSpc>
                <a:spcPts val="3533"/>
              </a:lnSpc>
              <a:spcBef>
                <a:spcPct val="0"/>
              </a:spcBef>
            </a:pPr>
            <a:r>
              <a:rPr lang="en-US" sz="3211" spc="642">
                <a:solidFill>
                  <a:srgbClr val="FFFFFF"/>
                </a:solidFill>
                <a:latin typeface="Montserrat Classic"/>
              </a:rPr>
              <a:t>SUBTOPIC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 r="-16"/>
            </a:stretch>
          </a:blipFill>
        </p:spPr>
      </p:sp>
      <p:sp>
        <p:nvSpPr>
          <p:cNvPr id="3" name="AutoShape 3"/>
          <p:cNvSpPr/>
          <p:nvPr/>
        </p:nvSpPr>
        <p:spPr>
          <a:xfrm>
            <a:off x="464412" y="2327890"/>
            <a:ext cx="4705399" cy="0"/>
          </a:xfrm>
          <a:prstGeom prst="line">
            <a:avLst/>
          </a:prstGeom>
          <a:ln w="95250" cap="flat">
            <a:solidFill>
              <a:srgbClr val="0D3166"/>
            </a:solidFill>
            <a:prstDash val="solid"/>
            <a:headEnd type="none" w="sm" len="sm"/>
            <a:tailEnd type="none" w="sm" len="sm"/>
          </a:ln>
        </p:spPr>
      </p:sp>
      <p:sp>
        <p:nvSpPr>
          <p:cNvPr id="4" name="TextBox 4"/>
          <p:cNvSpPr txBox="1"/>
          <p:nvPr/>
        </p:nvSpPr>
        <p:spPr>
          <a:xfrm>
            <a:off x="1038444" y="1076325"/>
            <a:ext cx="9238641" cy="791119"/>
          </a:xfrm>
          <a:prstGeom prst="rect">
            <a:avLst/>
          </a:prstGeom>
        </p:spPr>
        <p:txBody>
          <a:bodyPr lIns="0" tIns="0" rIns="0" bIns="0" rtlCol="0" anchor="t">
            <a:spAutoFit/>
          </a:bodyPr>
          <a:lstStyle/>
          <a:p>
            <a:pPr>
              <a:lnSpc>
                <a:spcPts val="6053"/>
              </a:lnSpc>
            </a:pPr>
            <a:r>
              <a:rPr lang="en-US" sz="5503">
                <a:solidFill>
                  <a:srgbClr val="000000"/>
                </a:solidFill>
                <a:latin typeface="Montserrat Classic Bold"/>
              </a:rPr>
              <a:t>Contoh 2</a:t>
            </a:r>
          </a:p>
        </p:txBody>
      </p:sp>
      <p:sp>
        <p:nvSpPr>
          <p:cNvPr id="5" name="TextBox 5"/>
          <p:cNvSpPr txBox="1"/>
          <p:nvPr/>
        </p:nvSpPr>
        <p:spPr>
          <a:xfrm>
            <a:off x="1028700" y="2616361"/>
            <a:ext cx="15780199" cy="6484988"/>
          </a:xfrm>
          <a:prstGeom prst="rect">
            <a:avLst/>
          </a:prstGeom>
        </p:spPr>
        <p:txBody>
          <a:bodyPr lIns="0" tIns="0" rIns="0" bIns="0" rtlCol="0" anchor="t">
            <a:spAutoFit/>
          </a:bodyPr>
          <a:lstStyle/>
          <a:p>
            <a:pPr>
              <a:lnSpc>
                <a:spcPts val="5732"/>
              </a:lnSpc>
            </a:pPr>
            <a:r>
              <a:rPr lang="en-US" sz="3698">
                <a:solidFill>
                  <a:srgbClr val="000000"/>
                </a:solidFill>
                <a:latin typeface="Montserrat Classic"/>
              </a:rPr>
              <a:t>Pada pasar barang Q terdapat 3 konsumen (A,B, C) dengan permintaan masing-masing:</a:t>
            </a:r>
          </a:p>
          <a:p>
            <a:pPr>
              <a:lnSpc>
                <a:spcPts val="5732"/>
              </a:lnSpc>
            </a:pPr>
            <a:r>
              <a:rPr lang="en-US" sz="3698">
                <a:solidFill>
                  <a:srgbClr val="000000"/>
                </a:solidFill>
                <a:latin typeface="Montserrat Classic"/>
              </a:rPr>
              <a:t>A =&gt; Qa = 30 - 0.5P</a:t>
            </a:r>
          </a:p>
          <a:p>
            <a:pPr>
              <a:lnSpc>
                <a:spcPts val="5732"/>
              </a:lnSpc>
            </a:pPr>
            <a:r>
              <a:rPr lang="en-US" sz="3698">
                <a:solidFill>
                  <a:srgbClr val="000000"/>
                </a:solidFill>
                <a:latin typeface="Montserrat Classic"/>
              </a:rPr>
              <a:t>B =&gt; Qb = 10 - 0,1P</a:t>
            </a:r>
          </a:p>
          <a:p>
            <a:pPr>
              <a:lnSpc>
                <a:spcPts val="5732"/>
              </a:lnSpc>
            </a:pPr>
            <a:r>
              <a:rPr lang="en-US" sz="3698">
                <a:solidFill>
                  <a:srgbClr val="000000"/>
                </a:solidFill>
                <a:latin typeface="Montserrat Classic"/>
              </a:rPr>
              <a:t>C =&gt; Qc = 50 - 1,5P</a:t>
            </a:r>
          </a:p>
          <a:p>
            <a:pPr>
              <a:lnSpc>
                <a:spcPts val="5732"/>
              </a:lnSpc>
            </a:pPr>
            <a:r>
              <a:rPr lang="en-US" sz="3698">
                <a:solidFill>
                  <a:srgbClr val="000000"/>
                </a:solidFill>
                <a:latin typeface="Montserrat Classic"/>
              </a:rPr>
              <a:t>Dengan penawaran dari seorang penjual dengan fungsi Qs= 12 + 6P.</a:t>
            </a:r>
          </a:p>
          <a:p>
            <a:pPr>
              <a:lnSpc>
                <a:spcPts val="5732"/>
              </a:lnSpc>
            </a:pPr>
            <a:r>
              <a:rPr lang="en-US" sz="3698">
                <a:solidFill>
                  <a:srgbClr val="000000"/>
                </a:solidFill>
                <a:latin typeface="Montserrat Classic"/>
              </a:rPr>
              <a:t>Hitunglah:</a:t>
            </a:r>
          </a:p>
          <a:p>
            <a:pPr marL="798418" lvl="1" indent="-399209">
              <a:lnSpc>
                <a:spcPts val="5732"/>
              </a:lnSpc>
              <a:buFont typeface="Arial"/>
              <a:buChar char="•"/>
            </a:pPr>
            <a:r>
              <a:rPr lang="en-US" sz="3698">
                <a:solidFill>
                  <a:srgbClr val="000000"/>
                </a:solidFill>
                <a:latin typeface="Montserrat Classic"/>
              </a:rPr>
              <a:t>Harga dan jumlah keseimbangan!</a:t>
            </a:r>
          </a:p>
          <a:p>
            <a:pPr marL="798418" lvl="1" indent="-399209">
              <a:lnSpc>
                <a:spcPts val="5732"/>
              </a:lnSpc>
              <a:buFont typeface="Arial"/>
              <a:buChar char="•"/>
            </a:pPr>
            <a:r>
              <a:rPr lang="en-US" sz="3698">
                <a:solidFill>
                  <a:srgbClr val="000000"/>
                </a:solidFill>
                <a:latin typeface="Montserrat Classic"/>
              </a:rPr>
              <a:t>Jumlah barang yang dibeli masing-masing konsumen A,B,C!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 r="-16"/>
            </a:stretch>
          </a:blipFill>
        </p:spPr>
      </p:sp>
      <p:sp>
        <p:nvSpPr>
          <p:cNvPr id="3" name="AutoShape 3"/>
          <p:cNvSpPr/>
          <p:nvPr/>
        </p:nvSpPr>
        <p:spPr>
          <a:xfrm>
            <a:off x="464412" y="2327890"/>
            <a:ext cx="4705399" cy="0"/>
          </a:xfrm>
          <a:prstGeom prst="line">
            <a:avLst/>
          </a:prstGeom>
          <a:ln w="95250" cap="flat">
            <a:solidFill>
              <a:srgbClr val="0D3166"/>
            </a:solidFill>
            <a:prstDash val="solid"/>
            <a:headEnd type="none" w="sm" len="sm"/>
            <a:tailEnd type="none" w="sm" len="sm"/>
          </a:ln>
        </p:spPr>
      </p:sp>
      <p:sp>
        <p:nvSpPr>
          <p:cNvPr id="4" name="TextBox 4"/>
          <p:cNvSpPr txBox="1"/>
          <p:nvPr/>
        </p:nvSpPr>
        <p:spPr>
          <a:xfrm>
            <a:off x="1038444" y="1076325"/>
            <a:ext cx="9238641" cy="791119"/>
          </a:xfrm>
          <a:prstGeom prst="rect">
            <a:avLst/>
          </a:prstGeom>
        </p:spPr>
        <p:txBody>
          <a:bodyPr lIns="0" tIns="0" rIns="0" bIns="0" rtlCol="0" anchor="t">
            <a:spAutoFit/>
          </a:bodyPr>
          <a:lstStyle/>
          <a:p>
            <a:pPr>
              <a:lnSpc>
                <a:spcPts val="6053"/>
              </a:lnSpc>
            </a:pPr>
            <a:r>
              <a:rPr lang="en-US" sz="5503">
                <a:solidFill>
                  <a:srgbClr val="000000"/>
                </a:solidFill>
                <a:latin typeface="Montserrat Classic Bold"/>
              </a:rPr>
              <a:t>Contoh 2</a:t>
            </a:r>
          </a:p>
        </p:txBody>
      </p:sp>
      <p:sp>
        <p:nvSpPr>
          <p:cNvPr id="5" name="TextBox 5"/>
          <p:cNvSpPr txBox="1"/>
          <p:nvPr/>
        </p:nvSpPr>
        <p:spPr>
          <a:xfrm>
            <a:off x="1028700" y="2616361"/>
            <a:ext cx="9700330" cy="6474545"/>
          </a:xfrm>
          <a:prstGeom prst="rect">
            <a:avLst/>
          </a:prstGeom>
        </p:spPr>
        <p:txBody>
          <a:bodyPr lIns="0" tIns="0" rIns="0" bIns="0" rtlCol="0" anchor="t">
            <a:spAutoFit/>
          </a:bodyPr>
          <a:lstStyle/>
          <a:p>
            <a:pPr>
              <a:lnSpc>
                <a:spcPts val="5732"/>
              </a:lnSpc>
            </a:pPr>
            <a:r>
              <a:rPr lang="en-US" sz="3698">
                <a:solidFill>
                  <a:srgbClr val="000000"/>
                </a:solidFill>
                <a:latin typeface="Montserrat Classic"/>
              </a:rPr>
              <a:t>Qd = Qa + Qb + Qc</a:t>
            </a:r>
          </a:p>
          <a:p>
            <a:pPr>
              <a:lnSpc>
                <a:spcPts val="5732"/>
              </a:lnSpc>
            </a:pPr>
            <a:r>
              <a:rPr lang="en-US" sz="3698">
                <a:solidFill>
                  <a:srgbClr val="000000"/>
                </a:solidFill>
                <a:latin typeface="Montserrat Classic"/>
              </a:rPr>
              <a:t>Qd = 30 - 0,5P + (10 - 0,1P) + (50 - 1,5P)</a:t>
            </a:r>
          </a:p>
          <a:p>
            <a:pPr>
              <a:lnSpc>
                <a:spcPts val="5732"/>
              </a:lnSpc>
            </a:pPr>
            <a:r>
              <a:rPr lang="en-US" sz="3698">
                <a:solidFill>
                  <a:srgbClr val="000000"/>
                </a:solidFill>
                <a:latin typeface="Montserrat Classic"/>
              </a:rPr>
              <a:t>Qd = 90 - 2,1P</a:t>
            </a:r>
          </a:p>
          <a:p>
            <a:pPr>
              <a:lnSpc>
                <a:spcPts val="5732"/>
              </a:lnSpc>
            </a:pPr>
            <a:r>
              <a:rPr lang="en-US" sz="3698">
                <a:solidFill>
                  <a:srgbClr val="000000"/>
                </a:solidFill>
                <a:latin typeface="Montserrat Classic Bold"/>
              </a:rPr>
              <a:t>Harga keseimbangan:</a:t>
            </a:r>
          </a:p>
          <a:p>
            <a:pPr>
              <a:lnSpc>
                <a:spcPts val="5732"/>
              </a:lnSpc>
            </a:pPr>
            <a:r>
              <a:rPr lang="en-US" sz="3698">
                <a:solidFill>
                  <a:srgbClr val="000000"/>
                </a:solidFill>
                <a:latin typeface="Montserrat Classic"/>
              </a:rPr>
              <a:t>Qd = Qs</a:t>
            </a:r>
          </a:p>
          <a:p>
            <a:pPr>
              <a:lnSpc>
                <a:spcPts val="5732"/>
              </a:lnSpc>
            </a:pPr>
            <a:r>
              <a:rPr lang="en-US" sz="3698">
                <a:solidFill>
                  <a:srgbClr val="000000"/>
                </a:solidFill>
                <a:latin typeface="Montserrat Classic"/>
              </a:rPr>
              <a:t>90 - 2,1P = 12 + 6P</a:t>
            </a:r>
          </a:p>
          <a:p>
            <a:pPr>
              <a:lnSpc>
                <a:spcPts val="5732"/>
              </a:lnSpc>
            </a:pPr>
            <a:r>
              <a:rPr lang="en-US" sz="3698">
                <a:solidFill>
                  <a:srgbClr val="000000"/>
                </a:solidFill>
                <a:latin typeface="Montserrat Classic"/>
              </a:rPr>
              <a:t>78 = 8,1P</a:t>
            </a:r>
          </a:p>
          <a:p>
            <a:pPr>
              <a:lnSpc>
                <a:spcPts val="5732"/>
              </a:lnSpc>
            </a:pPr>
            <a:r>
              <a:rPr lang="en-US" sz="3698">
                <a:solidFill>
                  <a:srgbClr val="000000"/>
                </a:solidFill>
                <a:latin typeface="Montserrat Classic"/>
              </a:rPr>
              <a:t>P = 78/8,1</a:t>
            </a:r>
          </a:p>
          <a:p>
            <a:pPr>
              <a:lnSpc>
                <a:spcPts val="5732"/>
              </a:lnSpc>
            </a:pPr>
            <a:r>
              <a:rPr lang="en-US" sz="3698">
                <a:solidFill>
                  <a:srgbClr val="000000"/>
                </a:solidFill>
                <a:latin typeface="Montserrat Classic Bold"/>
              </a:rPr>
              <a:t>P = 9,629</a:t>
            </a:r>
          </a:p>
        </p:txBody>
      </p:sp>
      <p:sp>
        <p:nvSpPr>
          <p:cNvPr id="6" name="TextBox 6"/>
          <p:cNvSpPr txBox="1"/>
          <p:nvPr/>
        </p:nvSpPr>
        <p:spPr>
          <a:xfrm>
            <a:off x="8964426" y="4955455"/>
            <a:ext cx="9700330" cy="3578945"/>
          </a:xfrm>
          <a:prstGeom prst="rect">
            <a:avLst/>
          </a:prstGeom>
        </p:spPr>
        <p:txBody>
          <a:bodyPr lIns="0" tIns="0" rIns="0" bIns="0" rtlCol="0" anchor="t">
            <a:spAutoFit/>
          </a:bodyPr>
          <a:lstStyle/>
          <a:p>
            <a:pPr>
              <a:lnSpc>
                <a:spcPts val="5732"/>
              </a:lnSpc>
            </a:pPr>
            <a:r>
              <a:rPr lang="en-US" sz="3698">
                <a:solidFill>
                  <a:srgbClr val="000000"/>
                </a:solidFill>
                <a:latin typeface="Montserrat Classic Bold"/>
              </a:rPr>
              <a:t>Jumlah keseimbangan:</a:t>
            </a:r>
          </a:p>
          <a:p>
            <a:pPr>
              <a:lnSpc>
                <a:spcPts val="5732"/>
              </a:lnSpc>
            </a:pPr>
            <a:r>
              <a:rPr lang="en-US" sz="3698">
                <a:solidFill>
                  <a:srgbClr val="000000"/>
                </a:solidFill>
                <a:latin typeface="Montserrat Classic"/>
              </a:rPr>
              <a:t>Qs = 12 + 6P</a:t>
            </a:r>
          </a:p>
          <a:p>
            <a:pPr>
              <a:lnSpc>
                <a:spcPts val="5732"/>
              </a:lnSpc>
            </a:pPr>
            <a:r>
              <a:rPr lang="en-US" sz="3698">
                <a:solidFill>
                  <a:srgbClr val="000000"/>
                </a:solidFill>
                <a:latin typeface="Montserrat Classic"/>
              </a:rPr>
              <a:t>Q = 12 + 6(9,629)</a:t>
            </a:r>
          </a:p>
          <a:p>
            <a:pPr>
              <a:lnSpc>
                <a:spcPts val="5732"/>
              </a:lnSpc>
            </a:pPr>
            <a:r>
              <a:rPr lang="en-US" sz="3698">
                <a:solidFill>
                  <a:srgbClr val="000000"/>
                </a:solidFill>
                <a:latin typeface="Montserrat Classic"/>
              </a:rPr>
              <a:t>Q = 69,7</a:t>
            </a:r>
          </a:p>
          <a:p>
            <a:pPr>
              <a:lnSpc>
                <a:spcPts val="5732"/>
              </a:lnSpc>
            </a:pPr>
            <a:r>
              <a:rPr lang="en-US" sz="3698">
                <a:solidFill>
                  <a:srgbClr val="000000"/>
                </a:solidFill>
                <a:latin typeface="Montserrat Classic Bold"/>
              </a:rPr>
              <a:t>Q = 70 (dibulatkan)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 r="-16"/>
            </a:stretch>
          </a:blipFill>
        </p:spPr>
      </p:sp>
      <p:sp>
        <p:nvSpPr>
          <p:cNvPr id="3" name="AutoShape 3"/>
          <p:cNvSpPr/>
          <p:nvPr/>
        </p:nvSpPr>
        <p:spPr>
          <a:xfrm>
            <a:off x="464412" y="2327890"/>
            <a:ext cx="4705399" cy="0"/>
          </a:xfrm>
          <a:prstGeom prst="line">
            <a:avLst/>
          </a:prstGeom>
          <a:ln w="95250" cap="flat">
            <a:solidFill>
              <a:srgbClr val="0D3166"/>
            </a:solidFill>
            <a:prstDash val="solid"/>
            <a:headEnd type="none" w="sm" len="sm"/>
            <a:tailEnd type="none" w="sm" len="sm"/>
          </a:ln>
        </p:spPr>
      </p:sp>
      <p:sp>
        <p:nvSpPr>
          <p:cNvPr id="4" name="TextBox 4"/>
          <p:cNvSpPr txBox="1"/>
          <p:nvPr/>
        </p:nvSpPr>
        <p:spPr>
          <a:xfrm>
            <a:off x="1038444" y="1076325"/>
            <a:ext cx="9238641" cy="791119"/>
          </a:xfrm>
          <a:prstGeom prst="rect">
            <a:avLst/>
          </a:prstGeom>
        </p:spPr>
        <p:txBody>
          <a:bodyPr lIns="0" tIns="0" rIns="0" bIns="0" rtlCol="0" anchor="t">
            <a:spAutoFit/>
          </a:bodyPr>
          <a:lstStyle/>
          <a:p>
            <a:pPr>
              <a:lnSpc>
                <a:spcPts val="6053"/>
              </a:lnSpc>
            </a:pPr>
            <a:r>
              <a:rPr lang="en-US" sz="5503">
                <a:solidFill>
                  <a:srgbClr val="000000"/>
                </a:solidFill>
                <a:latin typeface="Montserrat Classic Bold"/>
              </a:rPr>
              <a:t>Contoh 2</a:t>
            </a:r>
          </a:p>
        </p:txBody>
      </p:sp>
      <p:sp>
        <p:nvSpPr>
          <p:cNvPr id="5" name="TextBox 5"/>
          <p:cNvSpPr txBox="1"/>
          <p:nvPr/>
        </p:nvSpPr>
        <p:spPr>
          <a:xfrm>
            <a:off x="576755" y="2717352"/>
            <a:ext cx="8730764" cy="1269440"/>
          </a:xfrm>
          <a:prstGeom prst="rect">
            <a:avLst/>
          </a:prstGeom>
        </p:spPr>
        <p:txBody>
          <a:bodyPr lIns="0" tIns="0" rIns="0" bIns="0" rtlCol="0" anchor="t">
            <a:spAutoFit/>
          </a:bodyPr>
          <a:lstStyle/>
          <a:p>
            <a:pPr marL="718615" lvl="1" indent="-359307">
              <a:lnSpc>
                <a:spcPts val="5159"/>
              </a:lnSpc>
              <a:buFont typeface="Arial"/>
              <a:buChar char="•"/>
            </a:pPr>
            <a:r>
              <a:rPr lang="en-US" sz="3328">
                <a:solidFill>
                  <a:srgbClr val="000000"/>
                </a:solidFill>
                <a:latin typeface="Montserrat Classic"/>
              </a:rPr>
              <a:t>Jumlah barang konsumen A</a:t>
            </a:r>
          </a:p>
          <a:p>
            <a:pPr>
              <a:lnSpc>
                <a:spcPts val="5159"/>
              </a:lnSpc>
            </a:pPr>
            <a:endParaRPr lang="en-US" sz="3328">
              <a:solidFill>
                <a:srgbClr val="000000"/>
              </a:solidFill>
              <a:latin typeface="Montserrat Classic"/>
            </a:endParaRPr>
          </a:p>
        </p:txBody>
      </p:sp>
      <p:sp>
        <p:nvSpPr>
          <p:cNvPr id="6" name="TextBox 6"/>
          <p:cNvSpPr txBox="1"/>
          <p:nvPr/>
        </p:nvSpPr>
        <p:spPr>
          <a:xfrm>
            <a:off x="1245438" y="3585858"/>
            <a:ext cx="8730764" cy="2572529"/>
          </a:xfrm>
          <a:prstGeom prst="rect">
            <a:avLst/>
          </a:prstGeom>
        </p:spPr>
        <p:txBody>
          <a:bodyPr lIns="0" tIns="0" rIns="0" bIns="0" rtlCol="0" anchor="t">
            <a:spAutoFit/>
          </a:bodyPr>
          <a:lstStyle/>
          <a:p>
            <a:pPr>
              <a:lnSpc>
                <a:spcPts val="5159"/>
              </a:lnSpc>
            </a:pPr>
            <a:r>
              <a:rPr lang="en-US" sz="3328">
                <a:solidFill>
                  <a:srgbClr val="000000"/>
                </a:solidFill>
                <a:latin typeface="Montserrat Classic"/>
              </a:rPr>
              <a:t>Qa = 30 - 0,5P</a:t>
            </a:r>
          </a:p>
          <a:p>
            <a:pPr>
              <a:lnSpc>
                <a:spcPts val="5159"/>
              </a:lnSpc>
            </a:pPr>
            <a:r>
              <a:rPr lang="en-US" sz="3328">
                <a:solidFill>
                  <a:srgbClr val="000000"/>
                </a:solidFill>
                <a:latin typeface="Montserrat Classic"/>
              </a:rPr>
              <a:t>Qa = 30 - 0,5(9,629)</a:t>
            </a:r>
          </a:p>
          <a:p>
            <a:pPr>
              <a:lnSpc>
                <a:spcPts val="5159"/>
              </a:lnSpc>
            </a:pPr>
            <a:r>
              <a:rPr lang="en-US" sz="3328">
                <a:solidFill>
                  <a:srgbClr val="000000"/>
                </a:solidFill>
                <a:latin typeface="Montserrat Classic"/>
              </a:rPr>
              <a:t>Qa = 30 - 4,8</a:t>
            </a:r>
          </a:p>
          <a:p>
            <a:pPr>
              <a:lnSpc>
                <a:spcPts val="5159"/>
              </a:lnSpc>
            </a:pPr>
            <a:r>
              <a:rPr lang="en-US" sz="3328">
                <a:solidFill>
                  <a:srgbClr val="000000"/>
                </a:solidFill>
                <a:latin typeface="Montserrat Classic"/>
              </a:rPr>
              <a:t>Qa = 25,18 =&gt; </a:t>
            </a:r>
            <a:r>
              <a:rPr lang="en-US" sz="3328">
                <a:solidFill>
                  <a:srgbClr val="000000"/>
                </a:solidFill>
                <a:latin typeface="Montserrat Classic Bold"/>
              </a:rPr>
              <a:t>25 unit (pembulatan)</a:t>
            </a:r>
          </a:p>
        </p:txBody>
      </p:sp>
      <p:sp>
        <p:nvSpPr>
          <p:cNvPr id="7" name="TextBox 7"/>
          <p:cNvSpPr txBox="1"/>
          <p:nvPr/>
        </p:nvSpPr>
        <p:spPr>
          <a:xfrm>
            <a:off x="9144000" y="2717352"/>
            <a:ext cx="8730764" cy="1269440"/>
          </a:xfrm>
          <a:prstGeom prst="rect">
            <a:avLst/>
          </a:prstGeom>
        </p:spPr>
        <p:txBody>
          <a:bodyPr lIns="0" tIns="0" rIns="0" bIns="0" rtlCol="0" anchor="t">
            <a:spAutoFit/>
          </a:bodyPr>
          <a:lstStyle/>
          <a:p>
            <a:pPr marL="718615" lvl="1" indent="-359307">
              <a:lnSpc>
                <a:spcPts val="5159"/>
              </a:lnSpc>
              <a:buFont typeface="Arial"/>
              <a:buChar char="•"/>
            </a:pPr>
            <a:r>
              <a:rPr lang="en-US" sz="3328">
                <a:solidFill>
                  <a:srgbClr val="000000"/>
                </a:solidFill>
                <a:latin typeface="Montserrat Classic"/>
              </a:rPr>
              <a:t>Jumlah barang konsumen B</a:t>
            </a:r>
          </a:p>
          <a:p>
            <a:pPr>
              <a:lnSpc>
                <a:spcPts val="5159"/>
              </a:lnSpc>
            </a:pPr>
            <a:endParaRPr lang="en-US" sz="3328">
              <a:solidFill>
                <a:srgbClr val="000000"/>
              </a:solidFill>
              <a:latin typeface="Montserrat Classic"/>
            </a:endParaRPr>
          </a:p>
        </p:txBody>
      </p:sp>
      <p:sp>
        <p:nvSpPr>
          <p:cNvPr id="8" name="TextBox 8"/>
          <p:cNvSpPr txBox="1"/>
          <p:nvPr/>
        </p:nvSpPr>
        <p:spPr>
          <a:xfrm>
            <a:off x="9812683" y="3585858"/>
            <a:ext cx="8730764" cy="2572529"/>
          </a:xfrm>
          <a:prstGeom prst="rect">
            <a:avLst/>
          </a:prstGeom>
        </p:spPr>
        <p:txBody>
          <a:bodyPr lIns="0" tIns="0" rIns="0" bIns="0" rtlCol="0" anchor="t">
            <a:spAutoFit/>
          </a:bodyPr>
          <a:lstStyle/>
          <a:p>
            <a:pPr>
              <a:lnSpc>
                <a:spcPts val="5159"/>
              </a:lnSpc>
            </a:pPr>
            <a:r>
              <a:rPr lang="en-US" sz="3328">
                <a:solidFill>
                  <a:srgbClr val="000000"/>
                </a:solidFill>
                <a:latin typeface="Montserrat Classic"/>
              </a:rPr>
              <a:t>Qb = 10 - 0,1P</a:t>
            </a:r>
          </a:p>
          <a:p>
            <a:pPr>
              <a:lnSpc>
                <a:spcPts val="5159"/>
              </a:lnSpc>
            </a:pPr>
            <a:r>
              <a:rPr lang="en-US" sz="3328">
                <a:solidFill>
                  <a:srgbClr val="000000"/>
                </a:solidFill>
                <a:latin typeface="Montserrat Classic"/>
              </a:rPr>
              <a:t>Qb = 10 - 0,1(9,629)</a:t>
            </a:r>
          </a:p>
          <a:p>
            <a:pPr>
              <a:lnSpc>
                <a:spcPts val="5159"/>
              </a:lnSpc>
            </a:pPr>
            <a:r>
              <a:rPr lang="en-US" sz="3328">
                <a:solidFill>
                  <a:srgbClr val="000000"/>
                </a:solidFill>
                <a:latin typeface="Montserrat Classic"/>
              </a:rPr>
              <a:t>Qb = 10 - 0,96</a:t>
            </a:r>
          </a:p>
          <a:p>
            <a:pPr>
              <a:lnSpc>
                <a:spcPts val="5159"/>
              </a:lnSpc>
            </a:pPr>
            <a:r>
              <a:rPr lang="en-US" sz="3328">
                <a:solidFill>
                  <a:srgbClr val="000000"/>
                </a:solidFill>
                <a:latin typeface="Montserrat Classic"/>
              </a:rPr>
              <a:t>Qb = 9,03 =&gt; </a:t>
            </a:r>
            <a:r>
              <a:rPr lang="en-US" sz="3328">
                <a:solidFill>
                  <a:srgbClr val="000000"/>
                </a:solidFill>
                <a:latin typeface="Montserrat Classic Bold"/>
              </a:rPr>
              <a:t>9 unit (pembulatan)</a:t>
            </a:r>
          </a:p>
        </p:txBody>
      </p:sp>
      <p:sp>
        <p:nvSpPr>
          <p:cNvPr id="9" name="TextBox 9"/>
          <p:cNvSpPr txBox="1"/>
          <p:nvPr/>
        </p:nvSpPr>
        <p:spPr>
          <a:xfrm>
            <a:off x="413236" y="6501287"/>
            <a:ext cx="8730764" cy="1269440"/>
          </a:xfrm>
          <a:prstGeom prst="rect">
            <a:avLst/>
          </a:prstGeom>
        </p:spPr>
        <p:txBody>
          <a:bodyPr lIns="0" tIns="0" rIns="0" bIns="0" rtlCol="0" anchor="t">
            <a:spAutoFit/>
          </a:bodyPr>
          <a:lstStyle/>
          <a:p>
            <a:pPr marL="718615" lvl="1" indent="-359307">
              <a:lnSpc>
                <a:spcPts val="5159"/>
              </a:lnSpc>
              <a:buFont typeface="Arial"/>
              <a:buChar char="•"/>
            </a:pPr>
            <a:r>
              <a:rPr lang="en-US" sz="3328">
                <a:solidFill>
                  <a:srgbClr val="000000"/>
                </a:solidFill>
                <a:latin typeface="Montserrat Classic"/>
              </a:rPr>
              <a:t>Jumlah barang konsumen C</a:t>
            </a:r>
          </a:p>
          <a:p>
            <a:pPr>
              <a:lnSpc>
                <a:spcPts val="5159"/>
              </a:lnSpc>
            </a:pPr>
            <a:endParaRPr lang="en-US" sz="3328">
              <a:solidFill>
                <a:srgbClr val="000000"/>
              </a:solidFill>
              <a:latin typeface="Montserrat Classic"/>
            </a:endParaRPr>
          </a:p>
        </p:txBody>
      </p:sp>
      <p:sp>
        <p:nvSpPr>
          <p:cNvPr id="10" name="TextBox 10"/>
          <p:cNvSpPr txBox="1"/>
          <p:nvPr/>
        </p:nvSpPr>
        <p:spPr>
          <a:xfrm>
            <a:off x="1081919" y="7369794"/>
            <a:ext cx="8730764" cy="2557150"/>
          </a:xfrm>
          <a:prstGeom prst="rect">
            <a:avLst/>
          </a:prstGeom>
        </p:spPr>
        <p:txBody>
          <a:bodyPr lIns="0" tIns="0" rIns="0" bIns="0" rtlCol="0" anchor="t">
            <a:spAutoFit/>
          </a:bodyPr>
          <a:lstStyle/>
          <a:p>
            <a:pPr>
              <a:lnSpc>
                <a:spcPts val="5159"/>
              </a:lnSpc>
            </a:pPr>
            <a:r>
              <a:rPr lang="en-US" sz="3328">
                <a:solidFill>
                  <a:srgbClr val="000000"/>
                </a:solidFill>
                <a:latin typeface="Montserrat Classic"/>
              </a:rPr>
              <a:t>Qc= 50 - 1,5P</a:t>
            </a:r>
          </a:p>
          <a:p>
            <a:pPr>
              <a:lnSpc>
                <a:spcPts val="5159"/>
              </a:lnSpc>
            </a:pPr>
            <a:r>
              <a:rPr lang="en-US" sz="3328">
                <a:solidFill>
                  <a:srgbClr val="000000"/>
                </a:solidFill>
                <a:latin typeface="Montserrat Classic"/>
              </a:rPr>
              <a:t>Qc = 50 - 1,5(9,629)</a:t>
            </a:r>
          </a:p>
          <a:p>
            <a:pPr>
              <a:lnSpc>
                <a:spcPts val="5159"/>
              </a:lnSpc>
            </a:pPr>
            <a:r>
              <a:rPr lang="en-US" sz="3328">
                <a:solidFill>
                  <a:srgbClr val="000000"/>
                </a:solidFill>
                <a:latin typeface="Montserrat Classic"/>
              </a:rPr>
              <a:t>Qc = 35,55 =&gt; </a:t>
            </a:r>
            <a:r>
              <a:rPr lang="en-US" sz="3328">
                <a:solidFill>
                  <a:srgbClr val="000000"/>
                </a:solidFill>
                <a:latin typeface="Montserrat Classic Bold"/>
              </a:rPr>
              <a:t>35 unit (pembulatan)</a:t>
            </a:r>
          </a:p>
          <a:p>
            <a:pPr>
              <a:lnSpc>
                <a:spcPts val="5159"/>
              </a:lnSpc>
            </a:pPr>
            <a:endParaRPr lang="en-US" sz="3328">
              <a:solidFill>
                <a:srgbClr val="000000"/>
              </a:solidFill>
              <a:latin typeface="Montserrat Classic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 r="-16"/>
            </a:stretch>
          </a:blipFill>
        </p:spPr>
      </p:sp>
      <p:sp>
        <p:nvSpPr>
          <p:cNvPr id="3" name="AutoShape 3"/>
          <p:cNvSpPr/>
          <p:nvPr/>
        </p:nvSpPr>
        <p:spPr>
          <a:xfrm>
            <a:off x="515719" y="3045487"/>
            <a:ext cx="4705399" cy="0"/>
          </a:xfrm>
          <a:prstGeom prst="line">
            <a:avLst/>
          </a:prstGeom>
          <a:ln w="95250" cap="flat">
            <a:solidFill>
              <a:srgbClr val="FFFFFF"/>
            </a:solidFill>
            <a:prstDash val="solid"/>
            <a:headEnd type="none" w="sm" len="sm"/>
            <a:tailEnd type="none" w="sm" len="sm"/>
          </a:ln>
        </p:spPr>
      </p:sp>
      <p:sp>
        <p:nvSpPr>
          <p:cNvPr id="4" name="TextBox 4"/>
          <p:cNvSpPr txBox="1"/>
          <p:nvPr/>
        </p:nvSpPr>
        <p:spPr>
          <a:xfrm>
            <a:off x="1089751" y="1793921"/>
            <a:ext cx="9238641" cy="791119"/>
          </a:xfrm>
          <a:prstGeom prst="rect">
            <a:avLst/>
          </a:prstGeom>
        </p:spPr>
        <p:txBody>
          <a:bodyPr lIns="0" tIns="0" rIns="0" bIns="0" rtlCol="0" anchor="t">
            <a:spAutoFit/>
          </a:bodyPr>
          <a:lstStyle/>
          <a:p>
            <a:pPr>
              <a:lnSpc>
                <a:spcPts val="6053"/>
              </a:lnSpc>
            </a:pPr>
            <a:r>
              <a:rPr lang="en-US" sz="5503">
                <a:solidFill>
                  <a:srgbClr val="FFFFFF"/>
                </a:solidFill>
                <a:latin typeface="Montserrat Classic Bold"/>
              </a:rPr>
              <a:t>Harga Keseimbangan</a:t>
            </a:r>
          </a:p>
        </p:txBody>
      </p:sp>
      <p:sp>
        <p:nvSpPr>
          <p:cNvPr id="5" name="TextBox 5"/>
          <p:cNvSpPr txBox="1"/>
          <p:nvPr/>
        </p:nvSpPr>
        <p:spPr>
          <a:xfrm>
            <a:off x="1089751" y="3642117"/>
            <a:ext cx="14870781" cy="2927189"/>
          </a:xfrm>
          <a:prstGeom prst="rect">
            <a:avLst/>
          </a:prstGeom>
        </p:spPr>
        <p:txBody>
          <a:bodyPr lIns="0" tIns="0" rIns="0" bIns="0" rtlCol="0" anchor="t">
            <a:spAutoFit/>
          </a:bodyPr>
          <a:lstStyle/>
          <a:p>
            <a:pPr>
              <a:lnSpc>
                <a:spcPts val="5873"/>
              </a:lnSpc>
            </a:pPr>
            <a:r>
              <a:rPr lang="en-US" sz="3789">
                <a:solidFill>
                  <a:srgbClr val="FFFFFF"/>
                </a:solidFill>
                <a:latin typeface="Montserrat Classic"/>
              </a:rPr>
              <a:t>Harga keseimbangan disebut juga harga pasar (equilibrium price), yaitu tingkat harga yang disepakati oleh penjual dan pembeli. Pada harga tersebut, penjual bersedia melepas barang yang ia jual, dan pembeli bersedia untuk membayar.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 r="-16"/>
            </a:stretch>
          </a:blipFill>
        </p:spPr>
      </p:sp>
      <p:sp>
        <p:nvSpPr>
          <p:cNvPr id="3" name="AutoShape 3"/>
          <p:cNvSpPr/>
          <p:nvPr/>
        </p:nvSpPr>
        <p:spPr>
          <a:xfrm>
            <a:off x="515719" y="2912137"/>
            <a:ext cx="4705399" cy="0"/>
          </a:xfrm>
          <a:prstGeom prst="line">
            <a:avLst/>
          </a:prstGeom>
          <a:ln w="95250" cap="flat">
            <a:solidFill>
              <a:srgbClr val="0D3166"/>
            </a:solidFill>
            <a:prstDash val="solid"/>
            <a:headEnd type="none" w="sm" len="sm"/>
            <a:tailEnd type="none" w="sm" len="sm"/>
          </a:ln>
        </p:spPr>
      </p:sp>
      <p:graphicFrame>
        <p:nvGraphicFramePr>
          <p:cNvPr id="4" name="Table 4"/>
          <p:cNvGraphicFramePr>
            <a:graphicFrameLocks noGrp="1"/>
          </p:cNvGraphicFramePr>
          <p:nvPr/>
        </p:nvGraphicFramePr>
        <p:xfrm>
          <a:off x="1233928" y="3219450"/>
          <a:ext cx="4924577" cy="6038850"/>
        </p:xfrm>
        <a:graphic>
          <a:graphicData uri="http://schemas.openxmlformats.org/drawingml/2006/table">
            <a:tbl>
              <a:tblPr/>
              <a:tblGrid>
                <a:gridCol w="1835249">
                  <a:extLst>
                    <a:ext uri="{9D8B030D-6E8A-4147-A177-3AD203B41FA5}">
                      <a16:colId xmlns:a16="http://schemas.microsoft.com/office/drawing/2014/main" val="20000"/>
                    </a:ext>
                  </a:extLst>
                </a:gridCol>
                <a:gridCol w="1592832">
                  <a:extLst>
                    <a:ext uri="{9D8B030D-6E8A-4147-A177-3AD203B41FA5}">
                      <a16:colId xmlns:a16="http://schemas.microsoft.com/office/drawing/2014/main" val="20001"/>
                    </a:ext>
                  </a:extLst>
                </a:gridCol>
                <a:gridCol w="1496496">
                  <a:extLst>
                    <a:ext uri="{9D8B030D-6E8A-4147-A177-3AD203B41FA5}">
                      <a16:colId xmlns:a16="http://schemas.microsoft.com/office/drawing/2014/main" val="20002"/>
                    </a:ext>
                  </a:extLst>
                </a:gridCol>
              </a:tblGrid>
              <a:tr h="1006475">
                <a:tc>
                  <a:txBody>
                    <a:bodyPr/>
                    <a:lstStyle/>
                    <a:p>
                      <a:pPr algn="ctr">
                        <a:lnSpc>
                          <a:spcPts val="4200"/>
                        </a:lnSpc>
                        <a:defRPr/>
                      </a:pPr>
                      <a:r>
                        <a:rPr lang="en-US" sz="3000">
                          <a:solidFill>
                            <a:srgbClr val="000000"/>
                          </a:solidFill>
                          <a:latin typeface="Montserrat Classic Bold"/>
                        </a:rPr>
                        <a:t>P</a:t>
                      </a:r>
                      <a:endParaRPr lang="en-US" sz="1100"/>
                    </a:p>
                  </a:txBody>
                  <a:tcPr marL="190500" marR="190500" marT="190500" marB="190500" anchor="ctr">
                    <a:lnL w="38100" cap="flat" cmpd="sng" algn="ctr">
                      <a:solidFill>
                        <a:srgbClr val="0D3166"/>
                      </a:solidFill>
                      <a:prstDash val="solid"/>
                      <a:round/>
                      <a:headEnd type="none" w="med" len="med"/>
                      <a:tailEnd type="none" w="med" len="med"/>
                    </a:lnL>
                    <a:lnR w="38100" cap="flat" cmpd="sng" algn="ctr">
                      <a:solidFill>
                        <a:srgbClr val="0D3166"/>
                      </a:solidFill>
                      <a:prstDash val="solid"/>
                      <a:round/>
                      <a:headEnd type="none" w="med" len="med"/>
                      <a:tailEnd type="none" w="med" len="med"/>
                    </a:lnR>
                    <a:lnT w="38100" cap="flat" cmpd="sng" algn="ctr">
                      <a:solidFill>
                        <a:srgbClr val="0D3166"/>
                      </a:solidFill>
                      <a:prstDash val="solid"/>
                      <a:round/>
                      <a:headEnd type="none" w="med" len="med"/>
                      <a:tailEnd type="none" w="med" len="med"/>
                    </a:lnT>
                    <a:lnB w="38100" cap="flat" cmpd="sng" algn="ctr">
                      <a:solidFill>
                        <a:srgbClr val="0D3166"/>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Montserrat Classic Bold"/>
                        </a:rPr>
                        <a:t>Qd</a:t>
                      </a:r>
                      <a:endParaRPr lang="en-US" sz="1100"/>
                    </a:p>
                  </a:txBody>
                  <a:tcPr marL="190500" marR="190500" marT="190500" marB="190500" anchor="ctr">
                    <a:lnL w="38100" cap="flat" cmpd="sng" algn="ctr">
                      <a:solidFill>
                        <a:srgbClr val="0D3166"/>
                      </a:solidFill>
                      <a:prstDash val="solid"/>
                      <a:round/>
                      <a:headEnd type="none" w="med" len="med"/>
                      <a:tailEnd type="none" w="med" len="med"/>
                    </a:lnL>
                    <a:lnR w="38100" cap="flat" cmpd="sng" algn="ctr">
                      <a:solidFill>
                        <a:srgbClr val="0D3166"/>
                      </a:solidFill>
                      <a:prstDash val="solid"/>
                      <a:round/>
                      <a:headEnd type="none" w="med" len="med"/>
                      <a:tailEnd type="none" w="med" len="med"/>
                    </a:lnR>
                    <a:lnT w="38100" cap="flat" cmpd="sng" algn="ctr">
                      <a:solidFill>
                        <a:srgbClr val="0D3166"/>
                      </a:solidFill>
                      <a:prstDash val="solid"/>
                      <a:round/>
                      <a:headEnd type="none" w="med" len="med"/>
                      <a:tailEnd type="none" w="med" len="med"/>
                    </a:lnT>
                    <a:lnB w="38100" cap="flat" cmpd="sng" algn="ctr">
                      <a:solidFill>
                        <a:srgbClr val="0D3166"/>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Montserrat Classic Bold"/>
                        </a:rPr>
                        <a:t>Qs</a:t>
                      </a:r>
                      <a:endParaRPr lang="en-US" sz="1100"/>
                    </a:p>
                  </a:txBody>
                  <a:tcPr marL="190500" marR="190500" marT="190500" marB="190500" anchor="ctr">
                    <a:lnL w="38100" cap="flat" cmpd="sng" algn="ctr">
                      <a:solidFill>
                        <a:srgbClr val="0D3166"/>
                      </a:solidFill>
                      <a:prstDash val="solid"/>
                      <a:round/>
                      <a:headEnd type="none" w="med" len="med"/>
                      <a:tailEnd type="none" w="med" len="med"/>
                    </a:lnL>
                    <a:lnR w="38100" cap="flat" cmpd="sng" algn="ctr">
                      <a:solidFill>
                        <a:srgbClr val="0D3166"/>
                      </a:solidFill>
                      <a:prstDash val="solid"/>
                      <a:round/>
                      <a:headEnd type="none" w="med" len="med"/>
                      <a:tailEnd type="none" w="med" len="med"/>
                    </a:lnR>
                    <a:lnT w="38100" cap="flat" cmpd="sng" algn="ctr">
                      <a:solidFill>
                        <a:srgbClr val="0D3166"/>
                      </a:solidFill>
                      <a:prstDash val="solid"/>
                      <a:round/>
                      <a:headEnd type="none" w="med" len="med"/>
                      <a:tailEnd type="none" w="med" len="med"/>
                    </a:lnT>
                    <a:lnB w="38100" cap="flat" cmpd="sng" algn="ctr">
                      <a:solidFill>
                        <a:srgbClr val="0D3166"/>
                      </a:solidFill>
                      <a:prstDash val="solid"/>
                      <a:round/>
                      <a:headEnd type="none" w="med" len="med"/>
                      <a:tailEnd type="none" w="med" len="med"/>
                    </a:lnB>
                  </a:tcPr>
                </a:tc>
                <a:extLst>
                  <a:ext uri="{0D108BD9-81ED-4DB2-BD59-A6C34878D82A}">
                    <a16:rowId xmlns:a16="http://schemas.microsoft.com/office/drawing/2014/main" val="10000"/>
                  </a:ext>
                </a:extLst>
              </a:tr>
              <a:tr h="1006475">
                <a:tc>
                  <a:txBody>
                    <a:bodyPr/>
                    <a:lstStyle/>
                    <a:p>
                      <a:pPr algn="ctr">
                        <a:lnSpc>
                          <a:spcPts val="4200"/>
                        </a:lnSpc>
                        <a:defRPr/>
                      </a:pPr>
                      <a:r>
                        <a:rPr lang="en-US" sz="3000">
                          <a:solidFill>
                            <a:srgbClr val="000000"/>
                          </a:solidFill>
                          <a:latin typeface="Montserrat Classic"/>
                        </a:rPr>
                        <a:t>1.000</a:t>
                      </a:r>
                      <a:endParaRPr lang="en-US" sz="1100"/>
                    </a:p>
                  </a:txBody>
                  <a:tcPr marL="190500" marR="190500" marT="190500" marB="190500" anchor="ctr">
                    <a:lnL w="38100" cap="flat" cmpd="sng" algn="ctr">
                      <a:solidFill>
                        <a:srgbClr val="0D3166"/>
                      </a:solidFill>
                      <a:prstDash val="solid"/>
                      <a:round/>
                      <a:headEnd type="none" w="med" len="med"/>
                      <a:tailEnd type="none" w="med" len="med"/>
                    </a:lnL>
                    <a:lnR w="38100" cap="flat" cmpd="sng" algn="ctr">
                      <a:solidFill>
                        <a:srgbClr val="0D3166"/>
                      </a:solidFill>
                      <a:prstDash val="solid"/>
                      <a:round/>
                      <a:headEnd type="none" w="med" len="med"/>
                      <a:tailEnd type="none" w="med" len="med"/>
                    </a:lnR>
                    <a:lnT w="38100" cap="flat" cmpd="sng" algn="ctr">
                      <a:solidFill>
                        <a:srgbClr val="0D3166"/>
                      </a:solidFill>
                      <a:prstDash val="solid"/>
                      <a:round/>
                      <a:headEnd type="none" w="med" len="med"/>
                      <a:tailEnd type="none" w="med" len="med"/>
                    </a:lnT>
                    <a:lnB w="38100" cap="flat" cmpd="sng" algn="ctr">
                      <a:solidFill>
                        <a:srgbClr val="0D3166"/>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Montserrat Classic"/>
                        </a:rPr>
                        <a:t>50</a:t>
                      </a:r>
                      <a:endParaRPr lang="en-US" sz="1100"/>
                    </a:p>
                  </a:txBody>
                  <a:tcPr marL="190500" marR="190500" marT="190500" marB="190500" anchor="ctr">
                    <a:lnL w="38100" cap="flat" cmpd="sng" algn="ctr">
                      <a:solidFill>
                        <a:srgbClr val="0D3166"/>
                      </a:solidFill>
                      <a:prstDash val="solid"/>
                      <a:round/>
                      <a:headEnd type="none" w="med" len="med"/>
                      <a:tailEnd type="none" w="med" len="med"/>
                    </a:lnL>
                    <a:lnR w="38100" cap="flat" cmpd="sng" algn="ctr">
                      <a:solidFill>
                        <a:srgbClr val="0D3166"/>
                      </a:solidFill>
                      <a:prstDash val="solid"/>
                      <a:round/>
                      <a:headEnd type="none" w="med" len="med"/>
                      <a:tailEnd type="none" w="med" len="med"/>
                    </a:lnR>
                    <a:lnT w="38100" cap="flat" cmpd="sng" algn="ctr">
                      <a:solidFill>
                        <a:srgbClr val="0D3166"/>
                      </a:solidFill>
                      <a:prstDash val="solid"/>
                      <a:round/>
                      <a:headEnd type="none" w="med" len="med"/>
                      <a:tailEnd type="none" w="med" len="med"/>
                    </a:lnT>
                    <a:lnB w="38100" cap="flat" cmpd="sng" algn="ctr">
                      <a:solidFill>
                        <a:srgbClr val="0D3166"/>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Montserrat Classic"/>
                        </a:rPr>
                        <a:t>10</a:t>
                      </a:r>
                      <a:endParaRPr lang="en-US" sz="1100"/>
                    </a:p>
                  </a:txBody>
                  <a:tcPr marL="190500" marR="190500" marT="190500" marB="190500" anchor="ctr">
                    <a:lnL w="38100" cap="flat" cmpd="sng" algn="ctr">
                      <a:solidFill>
                        <a:srgbClr val="0D3166"/>
                      </a:solidFill>
                      <a:prstDash val="solid"/>
                      <a:round/>
                      <a:headEnd type="none" w="med" len="med"/>
                      <a:tailEnd type="none" w="med" len="med"/>
                    </a:lnL>
                    <a:lnR w="38100" cap="flat" cmpd="sng" algn="ctr">
                      <a:solidFill>
                        <a:srgbClr val="0D3166"/>
                      </a:solidFill>
                      <a:prstDash val="solid"/>
                      <a:round/>
                      <a:headEnd type="none" w="med" len="med"/>
                      <a:tailEnd type="none" w="med" len="med"/>
                    </a:lnR>
                    <a:lnT w="38100" cap="flat" cmpd="sng" algn="ctr">
                      <a:solidFill>
                        <a:srgbClr val="0D3166"/>
                      </a:solidFill>
                      <a:prstDash val="solid"/>
                      <a:round/>
                      <a:headEnd type="none" w="med" len="med"/>
                      <a:tailEnd type="none" w="med" len="med"/>
                    </a:lnT>
                    <a:lnB w="38100" cap="flat" cmpd="sng" algn="ctr">
                      <a:solidFill>
                        <a:srgbClr val="0D3166"/>
                      </a:solidFill>
                      <a:prstDash val="solid"/>
                      <a:round/>
                      <a:headEnd type="none" w="med" len="med"/>
                      <a:tailEnd type="none" w="med" len="med"/>
                    </a:lnB>
                  </a:tcPr>
                </a:tc>
                <a:extLst>
                  <a:ext uri="{0D108BD9-81ED-4DB2-BD59-A6C34878D82A}">
                    <a16:rowId xmlns:a16="http://schemas.microsoft.com/office/drawing/2014/main" val="10001"/>
                  </a:ext>
                </a:extLst>
              </a:tr>
              <a:tr h="1006475">
                <a:tc>
                  <a:txBody>
                    <a:bodyPr/>
                    <a:lstStyle/>
                    <a:p>
                      <a:pPr algn="ctr">
                        <a:lnSpc>
                          <a:spcPts val="4200"/>
                        </a:lnSpc>
                        <a:defRPr/>
                      </a:pPr>
                      <a:r>
                        <a:rPr lang="en-US" sz="3000">
                          <a:solidFill>
                            <a:srgbClr val="000000"/>
                          </a:solidFill>
                          <a:latin typeface="Montserrat Classic"/>
                        </a:rPr>
                        <a:t>2.000</a:t>
                      </a:r>
                      <a:endParaRPr lang="en-US" sz="1100"/>
                    </a:p>
                  </a:txBody>
                  <a:tcPr marL="190500" marR="190500" marT="190500" marB="190500" anchor="ctr">
                    <a:lnL w="38100" cap="flat" cmpd="sng" algn="ctr">
                      <a:solidFill>
                        <a:srgbClr val="0D3166"/>
                      </a:solidFill>
                      <a:prstDash val="solid"/>
                      <a:round/>
                      <a:headEnd type="none" w="med" len="med"/>
                      <a:tailEnd type="none" w="med" len="med"/>
                    </a:lnL>
                    <a:lnR w="38100" cap="flat" cmpd="sng" algn="ctr">
                      <a:solidFill>
                        <a:srgbClr val="0D3166"/>
                      </a:solidFill>
                      <a:prstDash val="solid"/>
                      <a:round/>
                      <a:headEnd type="none" w="med" len="med"/>
                      <a:tailEnd type="none" w="med" len="med"/>
                    </a:lnR>
                    <a:lnT w="38100" cap="flat" cmpd="sng" algn="ctr">
                      <a:solidFill>
                        <a:srgbClr val="0D3166"/>
                      </a:solidFill>
                      <a:prstDash val="solid"/>
                      <a:round/>
                      <a:headEnd type="none" w="med" len="med"/>
                      <a:tailEnd type="none" w="med" len="med"/>
                    </a:lnT>
                    <a:lnB w="38100" cap="flat" cmpd="sng" algn="ctr">
                      <a:solidFill>
                        <a:srgbClr val="0D3166"/>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Montserrat Classic"/>
                        </a:rPr>
                        <a:t>40</a:t>
                      </a:r>
                      <a:endParaRPr lang="en-US" sz="1100"/>
                    </a:p>
                  </a:txBody>
                  <a:tcPr marL="190500" marR="190500" marT="190500" marB="190500" anchor="ctr">
                    <a:lnL w="38100" cap="flat" cmpd="sng" algn="ctr">
                      <a:solidFill>
                        <a:srgbClr val="0D3166"/>
                      </a:solidFill>
                      <a:prstDash val="solid"/>
                      <a:round/>
                      <a:headEnd type="none" w="med" len="med"/>
                      <a:tailEnd type="none" w="med" len="med"/>
                    </a:lnL>
                    <a:lnR w="38100" cap="flat" cmpd="sng" algn="ctr">
                      <a:solidFill>
                        <a:srgbClr val="0D3166"/>
                      </a:solidFill>
                      <a:prstDash val="solid"/>
                      <a:round/>
                      <a:headEnd type="none" w="med" len="med"/>
                      <a:tailEnd type="none" w="med" len="med"/>
                    </a:lnR>
                    <a:lnT w="38100" cap="flat" cmpd="sng" algn="ctr">
                      <a:solidFill>
                        <a:srgbClr val="0D3166"/>
                      </a:solidFill>
                      <a:prstDash val="solid"/>
                      <a:round/>
                      <a:headEnd type="none" w="med" len="med"/>
                      <a:tailEnd type="none" w="med" len="med"/>
                    </a:lnT>
                    <a:lnB w="38100" cap="flat" cmpd="sng" algn="ctr">
                      <a:solidFill>
                        <a:srgbClr val="0D3166"/>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Montserrat Classic"/>
                        </a:rPr>
                        <a:t>20</a:t>
                      </a:r>
                      <a:endParaRPr lang="en-US" sz="1100"/>
                    </a:p>
                  </a:txBody>
                  <a:tcPr marL="190500" marR="190500" marT="190500" marB="190500" anchor="ctr">
                    <a:lnL w="38100" cap="flat" cmpd="sng" algn="ctr">
                      <a:solidFill>
                        <a:srgbClr val="0D3166"/>
                      </a:solidFill>
                      <a:prstDash val="solid"/>
                      <a:round/>
                      <a:headEnd type="none" w="med" len="med"/>
                      <a:tailEnd type="none" w="med" len="med"/>
                    </a:lnL>
                    <a:lnR w="38100" cap="flat" cmpd="sng" algn="ctr">
                      <a:solidFill>
                        <a:srgbClr val="0D3166"/>
                      </a:solidFill>
                      <a:prstDash val="solid"/>
                      <a:round/>
                      <a:headEnd type="none" w="med" len="med"/>
                      <a:tailEnd type="none" w="med" len="med"/>
                    </a:lnR>
                    <a:lnT w="38100" cap="flat" cmpd="sng" algn="ctr">
                      <a:solidFill>
                        <a:srgbClr val="0D3166"/>
                      </a:solidFill>
                      <a:prstDash val="solid"/>
                      <a:round/>
                      <a:headEnd type="none" w="med" len="med"/>
                      <a:tailEnd type="none" w="med" len="med"/>
                    </a:lnT>
                    <a:lnB w="38100" cap="flat" cmpd="sng" algn="ctr">
                      <a:solidFill>
                        <a:srgbClr val="0D3166"/>
                      </a:solidFill>
                      <a:prstDash val="solid"/>
                      <a:round/>
                      <a:headEnd type="none" w="med" len="med"/>
                      <a:tailEnd type="none" w="med" len="med"/>
                    </a:lnB>
                  </a:tcPr>
                </a:tc>
                <a:extLst>
                  <a:ext uri="{0D108BD9-81ED-4DB2-BD59-A6C34878D82A}">
                    <a16:rowId xmlns:a16="http://schemas.microsoft.com/office/drawing/2014/main" val="10002"/>
                  </a:ext>
                </a:extLst>
              </a:tr>
              <a:tr h="1006475">
                <a:tc>
                  <a:txBody>
                    <a:bodyPr/>
                    <a:lstStyle/>
                    <a:p>
                      <a:pPr algn="ctr">
                        <a:lnSpc>
                          <a:spcPts val="4200"/>
                        </a:lnSpc>
                        <a:defRPr/>
                      </a:pPr>
                      <a:r>
                        <a:rPr lang="en-US" sz="3000">
                          <a:solidFill>
                            <a:srgbClr val="000000"/>
                          </a:solidFill>
                          <a:latin typeface="Montserrat Classic Bold"/>
                        </a:rPr>
                        <a:t>3.000</a:t>
                      </a:r>
                      <a:endParaRPr lang="en-US" sz="1100"/>
                    </a:p>
                  </a:txBody>
                  <a:tcPr marL="190500" marR="190500" marT="190500" marB="190500" anchor="ctr">
                    <a:lnL w="38100" cap="flat" cmpd="sng" algn="ctr">
                      <a:solidFill>
                        <a:srgbClr val="0D3166"/>
                      </a:solidFill>
                      <a:prstDash val="solid"/>
                      <a:round/>
                      <a:headEnd type="none" w="med" len="med"/>
                      <a:tailEnd type="none" w="med" len="med"/>
                    </a:lnL>
                    <a:lnR w="38100" cap="flat" cmpd="sng" algn="ctr">
                      <a:solidFill>
                        <a:srgbClr val="0D3166"/>
                      </a:solidFill>
                      <a:prstDash val="solid"/>
                      <a:round/>
                      <a:headEnd type="none" w="med" len="med"/>
                      <a:tailEnd type="none" w="med" len="med"/>
                    </a:lnR>
                    <a:lnT w="38100" cap="flat" cmpd="sng" algn="ctr">
                      <a:solidFill>
                        <a:srgbClr val="0D3166"/>
                      </a:solidFill>
                      <a:prstDash val="solid"/>
                      <a:round/>
                      <a:headEnd type="none" w="med" len="med"/>
                      <a:tailEnd type="none" w="med" len="med"/>
                    </a:lnT>
                    <a:lnB w="38100" cap="flat" cmpd="sng" algn="ctr">
                      <a:solidFill>
                        <a:srgbClr val="0D3166"/>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Montserrat Classic Bold"/>
                        </a:rPr>
                        <a:t>30</a:t>
                      </a:r>
                      <a:endParaRPr lang="en-US" sz="1100"/>
                    </a:p>
                  </a:txBody>
                  <a:tcPr marL="190500" marR="190500" marT="190500" marB="190500" anchor="ctr">
                    <a:lnL w="38100" cap="flat" cmpd="sng" algn="ctr">
                      <a:solidFill>
                        <a:srgbClr val="0D3166"/>
                      </a:solidFill>
                      <a:prstDash val="solid"/>
                      <a:round/>
                      <a:headEnd type="none" w="med" len="med"/>
                      <a:tailEnd type="none" w="med" len="med"/>
                    </a:lnL>
                    <a:lnR w="38100" cap="flat" cmpd="sng" algn="ctr">
                      <a:solidFill>
                        <a:srgbClr val="0D3166"/>
                      </a:solidFill>
                      <a:prstDash val="solid"/>
                      <a:round/>
                      <a:headEnd type="none" w="med" len="med"/>
                      <a:tailEnd type="none" w="med" len="med"/>
                    </a:lnR>
                    <a:lnT w="38100" cap="flat" cmpd="sng" algn="ctr">
                      <a:solidFill>
                        <a:srgbClr val="0D3166"/>
                      </a:solidFill>
                      <a:prstDash val="solid"/>
                      <a:round/>
                      <a:headEnd type="none" w="med" len="med"/>
                      <a:tailEnd type="none" w="med" len="med"/>
                    </a:lnT>
                    <a:lnB w="38100" cap="flat" cmpd="sng" algn="ctr">
                      <a:solidFill>
                        <a:srgbClr val="0D3166"/>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Montserrat Classic Bold"/>
                        </a:rPr>
                        <a:t>30</a:t>
                      </a:r>
                      <a:endParaRPr lang="en-US" sz="1100"/>
                    </a:p>
                  </a:txBody>
                  <a:tcPr marL="190500" marR="190500" marT="190500" marB="190500" anchor="ctr">
                    <a:lnL w="38100" cap="flat" cmpd="sng" algn="ctr">
                      <a:solidFill>
                        <a:srgbClr val="0D3166"/>
                      </a:solidFill>
                      <a:prstDash val="solid"/>
                      <a:round/>
                      <a:headEnd type="none" w="med" len="med"/>
                      <a:tailEnd type="none" w="med" len="med"/>
                    </a:lnL>
                    <a:lnR w="38100" cap="flat" cmpd="sng" algn="ctr">
                      <a:solidFill>
                        <a:srgbClr val="0D3166"/>
                      </a:solidFill>
                      <a:prstDash val="solid"/>
                      <a:round/>
                      <a:headEnd type="none" w="med" len="med"/>
                      <a:tailEnd type="none" w="med" len="med"/>
                    </a:lnR>
                    <a:lnT w="38100" cap="flat" cmpd="sng" algn="ctr">
                      <a:solidFill>
                        <a:srgbClr val="0D3166"/>
                      </a:solidFill>
                      <a:prstDash val="solid"/>
                      <a:round/>
                      <a:headEnd type="none" w="med" len="med"/>
                      <a:tailEnd type="none" w="med" len="med"/>
                    </a:lnT>
                    <a:lnB w="38100" cap="flat" cmpd="sng" algn="ctr">
                      <a:solidFill>
                        <a:srgbClr val="0D3166"/>
                      </a:solidFill>
                      <a:prstDash val="solid"/>
                      <a:round/>
                      <a:headEnd type="none" w="med" len="med"/>
                      <a:tailEnd type="none" w="med" len="med"/>
                    </a:lnB>
                  </a:tcPr>
                </a:tc>
                <a:extLst>
                  <a:ext uri="{0D108BD9-81ED-4DB2-BD59-A6C34878D82A}">
                    <a16:rowId xmlns:a16="http://schemas.microsoft.com/office/drawing/2014/main" val="10003"/>
                  </a:ext>
                </a:extLst>
              </a:tr>
              <a:tr h="1006475">
                <a:tc>
                  <a:txBody>
                    <a:bodyPr/>
                    <a:lstStyle/>
                    <a:p>
                      <a:pPr algn="ctr">
                        <a:lnSpc>
                          <a:spcPts val="4200"/>
                        </a:lnSpc>
                        <a:defRPr/>
                      </a:pPr>
                      <a:r>
                        <a:rPr lang="en-US" sz="3000">
                          <a:solidFill>
                            <a:srgbClr val="000000"/>
                          </a:solidFill>
                          <a:latin typeface="Montserrat Classic"/>
                        </a:rPr>
                        <a:t>4.000</a:t>
                      </a:r>
                      <a:endParaRPr lang="en-US" sz="1100"/>
                    </a:p>
                  </a:txBody>
                  <a:tcPr marL="190500" marR="190500" marT="190500" marB="190500" anchor="ctr">
                    <a:lnL w="38100" cap="flat" cmpd="sng" algn="ctr">
                      <a:solidFill>
                        <a:srgbClr val="0D3166"/>
                      </a:solidFill>
                      <a:prstDash val="solid"/>
                      <a:round/>
                      <a:headEnd type="none" w="med" len="med"/>
                      <a:tailEnd type="none" w="med" len="med"/>
                    </a:lnL>
                    <a:lnR w="38100" cap="flat" cmpd="sng" algn="ctr">
                      <a:solidFill>
                        <a:srgbClr val="0D3166"/>
                      </a:solidFill>
                      <a:prstDash val="solid"/>
                      <a:round/>
                      <a:headEnd type="none" w="med" len="med"/>
                      <a:tailEnd type="none" w="med" len="med"/>
                    </a:lnR>
                    <a:lnT w="38100" cap="flat" cmpd="sng" algn="ctr">
                      <a:solidFill>
                        <a:srgbClr val="0D3166"/>
                      </a:solidFill>
                      <a:prstDash val="solid"/>
                      <a:round/>
                      <a:headEnd type="none" w="med" len="med"/>
                      <a:tailEnd type="none" w="med" len="med"/>
                    </a:lnT>
                    <a:lnB w="38100" cap="flat" cmpd="sng" algn="ctr">
                      <a:solidFill>
                        <a:srgbClr val="0D3166"/>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Montserrat Classic"/>
                        </a:rPr>
                        <a:t>20</a:t>
                      </a:r>
                      <a:endParaRPr lang="en-US" sz="1100"/>
                    </a:p>
                  </a:txBody>
                  <a:tcPr marL="190500" marR="190500" marT="190500" marB="190500" anchor="ctr">
                    <a:lnL w="38100" cap="flat" cmpd="sng" algn="ctr">
                      <a:solidFill>
                        <a:srgbClr val="0D3166"/>
                      </a:solidFill>
                      <a:prstDash val="solid"/>
                      <a:round/>
                      <a:headEnd type="none" w="med" len="med"/>
                      <a:tailEnd type="none" w="med" len="med"/>
                    </a:lnL>
                    <a:lnR w="38100" cap="flat" cmpd="sng" algn="ctr">
                      <a:solidFill>
                        <a:srgbClr val="0D3166"/>
                      </a:solidFill>
                      <a:prstDash val="solid"/>
                      <a:round/>
                      <a:headEnd type="none" w="med" len="med"/>
                      <a:tailEnd type="none" w="med" len="med"/>
                    </a:lnR>
                    <a:lnT w="38100" cap="flat" cmpd="sng" algn="ctr">
                      <a:solidFill>
                        <a:srgbClr val="0D3166"/>
                      </a:solidFill>
                      <a:prstDash val="solid"/>
                      <a:round/>
                      <a:headEnd type="none" w="med" len="med"/>
                      <a:tailEnd type="none" w="med" len="med"/>
                    </a:lnT>
                    <a:lnB w="38100" cap="flat" cmpd="sng" algn="ctr">
                      <a:solidFill>
                        <a:srgbClr val="0D3166"/>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Montserrat Classic"/>
                        </a:rPr>
                        <a:t>40</a:t>
                      </a:r>
                      <a:endParaRPr lang="en-US" sz="1100"/>
                    </a:p>
                  </a:txBody>
                  <a:tcPr marL="190500" marR="190500" marT="190500" marB="190500" anchor="ctr">
                    <a:lnL w="38100" cap="flat" cmpd="sng" algn="ctr">
                      <a:solidFill>
                        <a:srgbClr val="0D3166"/>
                      </a:solidFill>
                      <a:prstDash val="solid"/>
                      <a:round/>
                      <a:headEnd type="none" w="med" len="med"/>
                      <a:tailEnd type="none" w="med" len="med"/>
                    </a:lnL>
                    <a:lnR w="38100" cap="flat" cmpd="sng" algn="ctr">
                      <a:solidFill>
                        <a:srgbClr val="0D3166"/>
                      </a:solidFill>
                      <a:prstDash val="solid"/>
                      <a:round/>
                      <a:headEnd type="none" w="med" len="med"/>
                      <a:tailEnd type="none" w="med" len="med"/>
                    </a:lnR>
                    <a:lnT w="38100" cap="flat" cmpd="sng" algn="ctr">
                      <a:solidFill>
                        <a:srgbClr val="0D3166"/>
                      </a:solidFill>
                      <a:prstDash val="solid"/>
                      <a:round/>
                      <a:headEnd type="none" w="med" len="med"/>
                      <a:tailEnd type="none" w="med" len="med"/>
                    </a:lnT>
                    <a:lnB w="38100" cap="flat" cmpd="sng" algn="ctr">
                      <a:solidFill>
                        <a:srgbClr val="0D3166"/>
                      </a:solidFill>
                      <a:prstDash val="solid"/>
                      <a:round/>
                      <a:headEnd type="none" w="med" len="med"/>
                      <a:tailEnd type="none" w="med" len="med"/>
                    </a:lnB>
                  </a:tcPr>
                </a:tc>
                <a:extLst>
                  <a:ext uri="{0D108BD9-81ED-4DB2-BD59-A6C34878D82A}">
                    <a16:rowId xmlns:a16="http://schemas.microsoft.com/office/drawing/2014/main" val="10004"/>
                  </a:ext>
                </a:extLst>
              </a:tr>
              <a:tr h="1006475">
                <a:tc>
                  <a:txBody>
                    <a:bodyPr/>
                    <a:lstStyle/>
                    <a:p>
                      <a:pPr algn="ctr">
                        <a:lnSpc>
                          <a:spcPts val="4200"/>
                        </a:lnSpc>
                        <a:defRPr/>
                      </a:pPr>
                      <a:r>
                        <a:rPr lang="en-US" sz="3000">
                          <a:solidFill>
                            <a:srgbClr val="000000"/>
                          </a:solidFill>
                          <a:latin typeface="Montserrat Classic"/>
                        </a:rPr>
                        <a:t>5.000</a:t>
                      </a:r>
                      <a:endParaRPr lang="en-US" sz="1100"/>
                    </a:p>
                  </a:txBody>
                  <a:tcPr marL="190500" marR="190500" marT="190500" marB="190500" anchor="ctr">
                    <a:lnL w="38100" cap="flat" cmpd="sng" algn="ctr">
                      <a:solidFill>
                        <a:srgbClr val="0D3166"/>
                      </a:solidFill>
                      <a:prstDash val="solid"/>
                      <a:round/>
                      <a:headEnd type="none" w="med" len="med"/>
                      <a:tailEnd type="none" w="med" len="med"/>
                    </a:lnL>
                    <a:lnR w="38100" cap="flat" cmpd="sng" algn="ctr">
                      <a:solidFill>
                        <a:srgbClr val="0D3166"/>
                      </a:solidFill>
                      <a:prstDash val="solid"/>
                      <a:round/>
                      <a:headEnd type="none" w="med" len="med"/>
                      <a:tailEnd type="none" w="med" len="med"/>
                    </a:lnR>
                    <a:lnT w="38100" cap="flat" cmpd="sng" algn="ctr">
                      <a:solidFill>
                        <a:srgbClr val="0D3166"/>
                      </a:solidFill>
                      <a:prstDash val="solid"/>
                      <a:round/>
                      <a:headEnd type="none" w="med" len="med"/>
                      <a:tailEnd type="none" w="med" len="med"/>
                    </a:lnT>
                    <a:lnB w="38100" cap="flat" cmpd="sng" algn="ctr">
                      <a:solidFill>
                        <a:srgbClr val="0D3166"/>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Montserrat Classic"/>
                        </a:rPr>
                        <a:t>10</a:t>
                      </a:r>
                      <a:endParaRPr lang="en-US" sz="1100"/>
                    </a:p>
                  </a:txBody>
                  <a:tcPr marL="190500" marR="190500" marT="190500" marB="190500" anchor="ctr">
                    <a:lnL w="38100" cap="flat" cmpd="sng" algn="ctr">
                      <a:solidFill>
                        <a:srgbClr val="0D3166"/>
                      </a:solidFill>
                      <a:prstDash val="solid"/>
                      <a:round/>
                      <a:headEnd type="none" w="med" len="med"/>
                      <a:tailEnd type="none" w="med" len="med"/>
                    </a:lnL>
                    <a:lnR w="38100" cap="flat" cmpd="sng" algn="ctr">
                      <a:solidFill>
                        <a:srgbClr val="0D3166"/>
                      </a:solidFill>
                      <a:prstDash val="solid"/>
                      <a:round/>
                      <a:headEnd type="none" w="med" len="med"/>
                      <a:tailEnd type="none" w="med" len="med"/>
                    </a:lnR>
                    <a:lnT w="38100" cap="flat" cmpd="sng" algn="ctr">
                      <a:solidFill>
                        <a:srgbClr val="0D3166"/>
                      </a:solidFill>
                      <a:prstDash val="solid"/>
                      <a:round/>
                      <a:headEnd type="none" w="med" len="med"/>
                      <a:tailEnd type="none" w="med" len="med"/>
                    </a:lnT>
                    <a:lnB w="38100" cap="flat" cmpd="sng" algn="ctr">
                      <a:solidFill>
                        <a:srgbClr val="0D3166"/>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Montserrat Classic"/>
                        </a:rPr>
                        <a:t>50</a:t>
                      </a:r>
                      <a:endParaRPr lang="en-US" sz="1100"/>
                    </a:p>
                  </a:txBody>
                  <a:tcPr marL="190500" marR="190500" marT="190500" marB="190500" anchor="ctr">
                    <a:lnL w="38100" cap="flat" cmpd="sng" algn="ctr">
                      <a:solidFill>
                        <a:srgbClr val="0D3166"/>
                      </a:solidFill>
                      <a:prstDash val="solid"/>
                      <a:round/>
                      <a:headEnd type="none" w="med" len="med"/>
                      <a:tailEnd type="none" w="med" len="med"/>
                    </a:lnL>
                    <a:lnR w="38100" cap="flat" cmpd="sng" algn="ctr">
                      <a:solidFill>
                        <a:srgbClr val="0D3166"/>
                      </a:solidFill>
                      <a:prstDash val="solid"/>
                      <a:round/>
                      <a:headEnd type="none" w="med" len="med"/>
                      <a:tailEnd type="none" w="med" len="med"/>
                    </a:lnR>
                    <a:lnT w="38100" cap="flat" cmpd="sng" algn="ctr">
                      <a:solidFill>
                        <a:srgbClr val="0D3166"/>
                      </a:solidFill>
                      <a:prstDash val="solid"/>
                      <a:round/>
                      <a:headEnd type="none" w="med" len="med"/>
                      <a:tailEnd type="none" w="med" len="med"/>
                    </a:lnT>
                    <a:lnB w="38100" cap="flat" cmpd="sng" algn="ctr">
                      <a:solidFill>
                        <a:srgbClr val="0D316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Freeform 5"/>
          <p:cNvSpPr/>
          <p:nvPr/>
        </p:nvSpPr>
        <p:spPr>
          <a:xfrm>
            <a:off x="6767952" y="3219450"/>
            <a:ext cx="10063564" cy="5353774"/>
          </a:xfrm>
          <a:custGeom>
            <a:avLst/>
            <a:gdLst/>
            <a:ahLst/>
            <a:cxnLst/>
            <a:rect l="l" t="t" r="r" b="b"/>
            <a:pathLst>
              <a:path w="10063564" h="5353774">
                <a:moveTo>
                  <a:pt x="0" y="0"/>
                </a:moveTo>
                <a:lnTo>
                  <a:pt x="10063563" y="0"/>
                </a:lnTo>
                <a:lnTo>
                  <a:pt x="10063563" y="5353774"/>
                </a:lnTo>
                <a:lnTo>
                  <a:pt x="0" y="5353774"/>
                </a:lnTo>
                <a:lnTo>
                  <a:pt x="0" y="0"/>
                </a:lnTo>
                <a:close/>
              </a:path>
            </a:pathLst>
          </a:custGeom>
          <a:blipFill>
            <a:blip r:embed="rId3"/>
            <a:stretch>
              <a:fillRect b="-7412"/>
            </a:stretch>
          </a:blipFill>
        </p:spPr>
      </p:sp>
      <p:sp>
        <p:nvSpPr>
          <p:cNvPr id="6" name="TextBox 6"/>
          <p:cNvSpPr txBox="1"/>
          <p:nvPr/>
        </p:nvSpPr>
        <p:spPr>
          <a:xfrm>
            <a:off x="1028700" y="1076325"/>
            <a:ext cx="9238641" cy="1559967"/>
          </a:xfrm>
          <a:prstGeom prst="rect">
            <a:avLst/>
          </a:prstGeom>
        </p:spPr>
        <p:txBody>
          <a:bodyPr lIns="0" tIns="0" rIns="0" bIns="0" rtlCol="0" anchor="t">
            <a:spAutoFit/>
          </a:bodyPr>
          <a:lstStyle/>
          <a:p>
            <a:pPr>
              <a:lnSpc>
                <a:spcPts val="6053"/>
              </a:lnSpc>
            </a:pPr>
            <a:r>
              <a:rPr lang="en-US" sz="5503">
                <a:solidFill>
                  <a:srgbClr val="0D3166"/>
                </a:solidFill>
                <a:latin typeface="Montserrat Classic Bold"/>
              </a:rPr>
              <a:t>Proses Terbentuknya Harga Keseimbangan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 r="-16"/>
            </a:stretch>
          </a:blipFill>
        </p:spPr>
      </p:sp>
      <p:sp>
        <p:nvSpPr>
          <p:cNvPr id="3" name="AutoShape 3"/>
          <p:cNvSpPr/>
          <p:nvPr/>
        </p:nvSpPr>
        <p:spPr>
          <a:xfrm>
            <a:off x="515719" y="2912137"/>
            <a:ext cx="4705399" cy="0"/>
          </a:xfrm>
          <a:prstGeom prst="line">
            <a:avLst/>
          </a:prstGeom>
          <a:ln w="95250" cap="flat">
            <a:solidFill>
              <a:srgbClr val="0D3166"/>
            </a:solidFill>
            <a:prstDash val="solid"/>
            <a:headEnd type="none" w="sm" len="sm"/>
            <a:tailEnd type="none" w="sm" len="sm"/>
          </a:ln>
        </p:spPr>
      </p:sp>
      <p:sp>
        <p:nvSpPr>
          <p:cNvPr id="4" name="Freeform 4"/>
          <p:cNvSpPr/>
          <p:nvPr/>
        </p:nvSpPr>
        <p:spPr>
          <a:xfrm>
            <a:off x="616239" y="3432567"/>
            <a:ext cx="9931946" cy="5283754"/>
          </a:xfrm>
          <a:custGeom>
            <a:avLst/>
            <a:gdLst/>
            <a:ahLst/>
            <a:cxnLst/>
            <a:rect l="l" t="t" r="r" b="b"/>
            <a:pathLst>
              <a:path w="9931946" h="5283754">
                <a:moveTo>
                  <a:pt x="0" y="0"/>
                </a:moveTo>
                <a:lnTo>
                  <a:pt x="9931946" y="0"/>
                </a:lnTo>
                <a:lnTo>
                  <a:pt x="9931946" y="5283754"/>
                </a:lnTo>
                <a:lnTo>
                  <a:pt x="0" y="5283754"/>
                </a:lnTo>
                <a:lnTo>
                  <a:pt x="0" y="0"/>
                </a:lnTo>
                <a:close/>
              </a:path>
            </a:pathLst>
          </a:custGeom>
          <a:blipFill>
            <a:blip r:embed="rId3"/>
            <a:stretch>
              <a:fillRect b="-7412"/>
            </a:stretch>
          </a:blipFill>
        </p:spPr>
      </p:sp>
      <p:sp>
        <p:nvSpPr>
          <p:cNvPr id="5" name="TextBox 5"/>
          <p:cNvSpPr txBox="1"/>
          <p:nvPr/>
        </p:nvSpPr>
        <p:spPr>
          <a:xfrm>
            <a:off x="1028700" y="1076325"/>
            <a:ext cx="9238641" cy="1559967"/>
          </a:xfrm>
          <a:prstGeom prst="rect">
            <a:avLst/>
          </a:prstGeom>
        </p:spPr>
        <p:txBody>
          <a:bodyPr lIns="0" tIns="0" rIns="0" bIns="0" rtlCol="0" anchor="t">
            <a:spAutoFit/>
          </a:bodyPr>
          <a:lstStyle/>
          <a:p>
            <a:pPr>
              <a:lnSpc>
                <a:spcPts val="6053"/>
              </a:lnSpc>
            </a:pPr>
            <a:r>
              <a:rPr lang="en-US" sz="5503">
                <a:solidFill>
                  <a:srgbClr val="0D3166"/>
                </a:solidFill>
                <a:latin typeface="Montserrat Classic Bold"/>
              </a:rPr>
              <a:t>Proses Terbentuknya Harga Keseimbangan</a:t>
            </a:r>
          </a:p>
        </p:txBody>
      </p:sp>
      <p:sp>
        <p:nvSpPr>
          <p:cNvPr id="6" name="TextBox 6"/>
          <p:cNvSpPr txBox="1"/>
          <p:nvPr/>
        </p:nvSpPr>
        <p:spPr>
          <a:xfrm>
            <a:off x="11315851" y="3966424"/>
            <a:ext cx="6317270" cy="3431493"/>
          </a:xfrm>
          <a:prstGeom prst="rect">
            <a:avLst/>
          </a:prstGeom>
        </p:spPr>
        <p:txBody>
          <a:bodyPr lIns="0" tIns="0" rIns="0" bIns="0" rtlCol="0" anchor="t">
            <a:spAutoFit/>
          </a:bodyPr>
          <a:lstStyle/>
          <a:p>
            <a:pPr>
              <a:lnSpc>
                <a:spcPts val="4555"/>
              </a:lnSpc>
            </a:pPr>
            <a:r>
              <a:rPr lang="en-US" sz="2938">
                <a:solidFill>
                  <a:srgbClr val="0D3166"/>
                </a:solidFill>
                <a:latin typeface="Montserrat Classic"/>
              </a:rPr>
              <a:t>Kurva ini menunjukkan bahwa harga keseimbangan yang terjadi adalah di harga Rp 3.000. Dengan jumlah barang yang diminta sama dengan jumlah barang yang ditawarkan yaitu  30 unit.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 r="-16"/>
            </a:stretch>
          </a:blipFill>
        </p:spPr>
      </p:sp>
      <p:sp>
        <p:nvSpPr>
          <p:cNvPr id="3" name="AutoShape 3"/>
          <p:cNvSpPr/>
          <p:nvPr/>
        </p:nvSpPr>
        <p:spPr>
          <a:xfrm>
            <a:off x="515719" y="2912137"/>
            <a:ext cx="4705399" cy="0"/>
          </a:xfrm>
          <a:prstGeom prst="line">
            <a:avLst/>
          </a:prstGeom>
          <a:ln w="95250" cap="flat">
            <a:solidFill>
              <a:srgbClr val="0D3166"/>
            </a:solidFill>
            <a:prstDash val="solid"/>
            <a:headEnd type="none" w="sm" len="sm"/>
            <a:tailEnd type="none" w="sm" len="sm"/>
          </a:ln>
        </p:spPr>
      </p:sp>
      <p:sp>
        <p:nvSpPr>
          <p:cNvPr id="4" name="Freeform 4"/>
          <p:cNvSpPr/>
          <p:nvPr/>
        </p:nvSpPr>
        <p:spPr>
          <a:xfrm>
            <a:off x="790450" y="3938321"/>
            <a:ext cx="6748740" cy="4771053"/>
          </a:xfrm>
          <a:custGeom>
            <a:avLst/>
            <a:gdLst/>
            <a:ahLst/>
            <a:cxnLst/>
            <a:rect l="l" t="t" r="r" b="b"/>
            <a:pathLst>
              <a:path w="6748740" h="4771053">
                <a:moveTo>
                  <a:pt x="0" y="0"/>
                </a:moveTo>
                <a:lnTo>
                  <a:pt x="6748740" y="0"/>
                </a:lnTo>
                <a:lnTo>
                  <a:pt x="6748740" y="4771054"/>
                </a:lnTo>
                <a:lnTo>
                  <a:pt x="0" y="4771054"/>
                </a:lnTo>
                <a:lnTo>
                  <a:pt x="0" y="0"/>
                </a:lnTo>
                <a:close/>
              </a:path>
            </a:pathLst>
          </a:custGeom>
          <a:blipFill>
            <a:blip r:embed="rId3"/>
            <a:stretch>
              <a:fillRect l="-4213" r="-20600"/>
            </a:stretch>
          </a:blipFill>
        </p:spPr>
      </p:sp>
      <p:sp>
        <p:nvSpPr>
          <p:cNvPr id="5" name="TextBox 5"/>
          <p:cNvSpPr txBox="1"/>
          <p:nvPr/>
        </p:nvSpPr>
        <p:spPr>
          <a:xfrm>
            <a:off x="1028700" y="1076325"/>
            <a:ext cx="9238641" cy="1559967"/>
          </a:xfrm>
          <a:prstGeom prst="rect">
            <a:avLst/>
          </a:prstGeom>
        </p:spPr>
        <p:txBody>
          <a:bodyPr lIns="0" tIns="0" rIns="0" bIns="0" rtlCol="0" anchor="t">
            <a:spAutoFit/>
          </a:bodyPr>
          <a:lstStyle/>
          <a:p>
            <a:pPr>
              <a:lnSpc>
                <a:spcPts val="6053"/>
              </a:lnSpc>
            </a:pPr>
            <a:r>
              <a:rPr lang="en-US" sz="5503">
                <a:solidFill>
                  <a:srgbClr val="0D3166"/>
                </a:solidFill>
                <a:latin typeface="Montserrat Classic Bold"/>
              </a:rPr>
              <a:t>Proses Terbentuknya Harga Keseimbangan</a:t>
            </a:r>
          </a:p>
        </p:txBody>
      </p:sp>
      <p:sp>
        <p:nvSpPr>
          <p:cNvPr id="6" name="TextBox 6"/>
          <p:cNvSpPr txBox="1"/>
          <p:nvPr/>
        </p:nvSpPr>
        <p:spPr>
          <a:xfrm>
            <a:off x="8202233" y="3833546"/>
            <a:ext cx="8850901" cy="4546137"/>
          </a:xfrm>
          <a:prstGeom prst="rect">
            <a:avLst/>
          </a:prstGeom>
        </p:spPr>
        <p:txBody>
          <a:bodyPr lIns="0" tIns="0" rIns="0" bIns="0" rtlCol="0" anchor="t">
            <a:spAutoFit/>
          </a:bodyPr>
          <a:lstStyle/>
          <a:p>
            <a:pPr>
              <a:lnSpc>
                <a:spcPts val="4555"/>
              </a:lnSpc>
            </a:pPr>
            <a:r>
              <a:rPr lang="en-US" sz="2938">
                <a:solidFill>
                  <a:srgbClr val="0D3166"/>
                </a:solidFill>
                <a:latin typeface="Inter"/>
              </a:rPr>
              <a:t>Pada kurva ini, jika produsen berusaha meningkatkan harga dari </a:t>
            </a:r>
            <a:r>
              <a:rPr lang="en-US" sz="2938">
                <a:solidFill>
                  <a:srgbClr val="0D3166"/>
                </a:solidFill>
                <a:latin typeface="Inter Bold"/>
              </a:rPr>
              <a:t>Pe ke P1</a:t>
            </a:r>
            <a:r>
              <a:rPr lang="en-US" sz="2938">
                <a:solidFill>
                  <a:srgbClr val="0D3166"/>
                </a:solidFill>
                <a:latin typeface="Inter"/>
              </a:rPr>
              <a:t>, maka kuantitas permintaan akan jatuh dari </a:t>
            </a:r>
            <a:r>
              <a:rPr lang="en-US" sz="2938">
                <a:solidFill>
                  <a:srgbClr val="0D3166"/>
                </a:solidFill>
                <a:latin typeface="Inter Bold"/>
              </a:rPr>
              <a:t>Qe ke Qd1</a:t>
            </a:r>
            <a:r>
              <a:rPr lang="en-US" sz="2938">
                <a:solidFill>
                  <a:srgbClr val="0D3166"/>
                </a:solidFill>
                <a:latin typeface="Inter"/>
              </a:rPr>
              <a:t>, dan penawaran akan naik dari </a:t>
            </a:r>
            <a:r>
              <a:rPr lang="en-US" sz="2938">
                <a:solidFill>
                  <a:srgbClr val="0D3166"/>
                </a:solidFill>
                <a:latin typeface="Inter Bold"/>
              </a:rPr>
              <a:t>Qe ke Qs1</a:t>
            </a:r>
            <a:r>
              <a:rPr lang="en-US" sz="2938">
                <a:solidFill>
                  <a:srgbClr val="0D3166"/>
                </a:solidFill>
                <a:latin typeface="Inter"/>
              </a:rPr>
              <a:t>.</a:t>
            </a:r>
          </a:p>
          <a:p>
            <a:pPr>
              <a:lnSpc>
                <a:spcPts val="4555"/>
              </a:lnSpc>
            </a:pPr>
            <a:r>
              <a:rPr lang="en-US" sz="2938">
                <a:solidFill>
                  <a:srgbClr val="0D3166"/>
                </a:solidFill>
                <a:latin typeface="Inter"/>
              </a:rPr>
              <a:t>Hal tersebut mengakibatkan adanya kelebihan penawaran atau </a:t>
            </a:r>
            <a:r>
              <a:rPr lang="en-US" sz="2938">
                <a:solidFill>
                  <a:srgbClr val="0D3166"/>
                </a:solidFill>
                <a:latin typeface="Inter Italics"/>
              </a:rPr>
              <a:t>excess supply. </a:t>
            </a:r>
          </a:p>
          <a:p>
            <a:pPr>
              <a:lnSpc>
                <a:spcPts val="4555"/>
              </a:lnSpc>
            </a:pPr>
            <a:r>
              <a:rPr lang="en-US" sz="2938">
                <a:solidFill>
                  <a:srgbClr val="0D3166"/>
                </a:solidFill>
                <a:latin typeface="Inter"/>
              </a:rPr>
              <a:t>Kondisi ini tentu tidak menguntungkan, baik bagi produsen maupun konsumen.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 r="-16"/>
            </a:stretch>
          </a:blipFill>
        </p:spPr>
      </p:sp>
      <p:sp>
        <p:nvSpPr>
          <p:cNvPr id="3" name="AutoShape 3"/>
          <p:cNvSpPr/>
          <p:nvPr/>
        </p:nvSpPr>
        <p:spPr>
          <a:xfrm>
            <a:off x="515719" y="2912137"/>
            <a:ext cx="4705399" cy="0"/>
          </a:xfrm>
          <a:prstGeom prst="line">
            <a:avLst/>
          </a:prstGeom>
          <a:ln w="95250" cap="flat">
            <a:solidFill>
              <a:srgbClr val="0D3166"/>
            </a:solidFill>
            <a:prstDash val="solid"/>
            <a:headEnd type="none" w="sm" len="sm"/>
            <a:tailEnd type="none" w="sm" len="sm"/>
          </a:ln>
        </p:spPr>
      </p:sp>
      <p:sp>
        <p:nvSpPr>
          <p:cNvPr id="4" name="Freeform 4"/>
          <p:cNvSpPr/>
          <p:nvPr/>
        </p:nvSpPr>
        <p:spPr>
          <a:xfrm>
            <a:off x="10267341" y="3907796"/>
            <a:ext cx="6991959" cy="4844158"/>
          </a:xfrm>
          <a:custGeom>
            <a:avLst/>
            <a:gdLst/>
            <a:ahLst/>
            <a:cxnLst/>
            <a:rect l="l" t="t" r="r" b="b"/>
            <a:pathLst>
              <a:path w="6991959" h="4844158">
                <a:moveTo>
                  <a:pt x="0" y="0"/>
                </a:moveTo>
                <a:lnTo>
                  <a:pt x="6991959" y="0"/>
                </a:lnTo>
                <a:lnTo>
                  <a:pt x="6991959" y="4844157"/>
                </a:lnTo>
                <a:lnTo>
                  <a:pt x="0" y="4844157"/>
                </a:lnTo>
                <a:lnTo>
                  <a:pt x="0" y="0"/>
                </a:lnTo>
                <a:close/>
              </a:path>
            </a:pathLst>
          </a:custGeom>
          <a:blipFill>
            <a:blip r:embed="rId3"/>
            <a:stretch>
              <a:fillRect l="-9473" r="-12788"/>
            </a:stretch>
          </a:blipFill>
        </p:spPr>
      </p:sp>
      <p:sp>
        <p:nvSpPr>
          <p:cNvPr id="5" name="TextBox 5"/>
          <p:cNvSpPr txBox="1"/>
          <p:nvPr/>
        </p:nvSpPr>
        <p:spPr>
          <a:xfrm>
            <a:off x="1028700" y="1076325"/>
            <a:ext cx="9238641" cy="1559967"/>
          </a:xfrm>
          <a:prstGeom prst="rect">
            <a:avLst/>
          </a:prstGeom>
        </p:spPr>
        <p:txBody>
          <a:bodyPr lIns="0" tIns="0" rIns="0" bIns="0" rtlCol="0" anchor="t">
            <a:spAutoFit/>
          </a:bodyPr>
          <a:lstStyle/>
          <a:p>
            <a:pPr>
              <a:lnSpc>
                <a:spcPts val="6053"/>
              </a:lnSpc>
            </a:pPr>
            <a:r>
              <a:rPr lang="en-US" sz="5503">
                <a:solidFill>
                  <a:srgbClr val="0D3166"/>
                </a:solidFill>
                <a:latin typeface="Montserrat Classic Bold"/>
              </a:rPr>
              <a:t>Proses Terbentuknya Harga Keseimbangan</a:t>
            </a:r>
          </a:p>
        </p:txBody>
      </p:sp>
      <p:sp>
        <p:nvSpPr>
          <p:cNvPr id="6" name="TextBox 6"/>
          <p:cNvSpPr txBox="1"/>
          <p:nvPr/>
        </p:nvSpPr>
        <p:spPr>
          <a:xfrm>
            <a:off x="1028700" y="3803021"/>
            <a:ext cx="8850901" cy="5117637"/>
          </a:xfrm>
          <a:prstGeom prst="rect">
            <a:avLst/>
          </a:prstGeom>
        </p:spPr>
        <p:txBody>
          <a:bodyPr lIns="0" tIns="0" rIns="0" bIns="0" rtlCol="0" anchor="t">
            <a:spAutoFit/>
          </a:bodyPr>
          <a:lstStyle/>
          <a:p>
            <a:pPr>
              <a:lnSpc>
                <a:spcPts val="4555"/>
              </a:lnSpc>
            </a:pPr>
            <a:r>
              <a:rPr lang="en-US" sz="2938">
                <a:solidFill>
                  <a:srgbClr val="0D3166"/>
                </a:solidFill>
                <a:latin typeface="Inter"/>
              </a:rPr>
              <a:t>Sementara jika produsen memutuskan menurunkan harga pasar dari </a:t>
            </a:r>
            <a:r>
              <a:rPr lang="en-US" sz="2938">
                <a:solidFill>
                  <a:srgbClr val="0D3166"/>
                </a:solidFill>
                <a:latin typeface="Inter Bold"/>
              </a:rPr>
              <a:t>Pe ke P1</a:t>
            </a:r>
            <a:r>
              <a:rPr lang="en-US" sz="2938">
                <a:solidFill>
                  <a:srgbClr val="0D3166"/>
                </a:solidFill>
                <a:latin typeface="Inter"/>
              </a:rPr>
              <a:t>, maka kuantitas permintaan akan naik dari </a:t>
            </a:r>
            <a:r>
              <a:rPr lang="en-US" sz="2938">
                <a:solidFill>
                  <a:srgbClr val="0D3166"/>
                </a:solidFill>
                <a:latin typeface="Inter Bold"/>
              </a:rPr>
              <a:t>Qe ke Qd1</a:t>
            </a:r>
            <a:r>
              <a:rPr lang="en-US" sz="2938">
                <a:solidFill>
                  <a:srgbClr val="0D3166"/>
                </a:solidFill>
                <a:latin typeface="Inter"/>
              </a:rPr>
              <a:t>, dan kuantitas penawaran dadri produsen akan turun dari </a:t>
            </a:r>
            <a:r>
              <a:rPr lang="en-US" sz="2938">
                <a:solidFill>
                  <a:srgbClr val="0D3166"/>
                </a:solidFill>
                <a:latin typeface="Inter Bold"/>
              </a:rPr>
              <a:t>Qe ke Qs1</a:t>
            </a:r>
            <a:r>
              <a:rPr lang="en-US" sz="2938">
                <a:solidFill>
                  <a:srgbClr val="0D3166"/>
                </a:solidFill>
                <a:latin typeface="Inter"/>
              </a:rPr>
              <a:t>. Kondisi ini akan menyebabkan kelebihan permintaan atau </a:t>
            </a:r>
            <a:r>
              <a:rPr lang="en-US" sz="2938">
                <a:solidFill>
                  <a:srgbClr val="0D3166"/>
                </a:solidFill>
                <a:latin typeface="Inter Italics"/>
              </a:rPr>
              <a:t>excess demand. </a:t>
            </a:r>
          </a:p>
          <a:p>
            <a:pPr>
              <a:lnSpc>
                <a:spcPts val="4555"/>
              </a:lnSpc>
            </a:pPr>
            <a:r>
              <a:rPr lang="en-US" sz="2938">
                <a:solidFill>
                  <a:srgbClr val="0D3166"/>
                </a:solidFill>
                <a:latin typeface="Inter"/>
              </a:rPr>
              <a:t>Kondisi ini dapat menyebabkan masalah seperti munculnya </a:t>
            </a:r>
            <a:r>
              <a:rPr lang="en-US" sz="2938">
                <a:solidFill>
                  <a:srgbClr val="0D3166"/>
                </a:solidFill>
                <a:latin typeface="Inter Italics"/>
              </a:rPr>
              <a:t>black market </a:t>
            </a:r>
            <a:r>
              <a:rPr lang="en-US" sz="2938">
                <a:solidFill>
                  <a:srgbClr val="0D3166"/>
                </a:solidFill>
                <a:latin typeface="Inter"/>
              </a:rPr>
              <a:t>atau pasar illegal.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 r="-16"/>
            </a:stretch>
          </a:blipFill>
        </p:spPr>
      </p:sp>
      <p:sp>
        <p:nvSpPr>
          <p:cNvPr id="3" name="AutoShape 3"/>
          <p:cNvSpPr/>
          <p:nvPr/>
        </p:nvSpPr>
        <p:spPr>
          <a:xfrm>
            <a:off x="515719" y="2912137"/>
            <a:ext cx="4705399" cy="0"/>
          </a:xfrm>
          <a:prstGeom prst="line">
            <a:avLst/>
          </a:prstGeom>
          <a:ln w="95250" cap="flat">
            <a:solidFill>
              <a:srgbClr val="0D3166"/>
            </a:solidFill>
            <a:prstDash val="solid"/>
            <a:headEnd type="none" w="sm" len="sm"/>
            <a:tailEnd type="none" w="sm" len="sm"/>
          </a:ln>
        </p:spPr>
      </p:sp>
      <p:sp>
        <p:nvSpPr>
          <p:cNvPr id="4" name="TextBox 4"/>
          <p:cNvSpPr txBox="1"/>
          <p:nvPr/>
        </p:nvSpPr>
        <p:spPr>
          <a:xfrm>
            <a:off x="1028700" y="1076325"/>
            <a:ext cx="9238641" cy="1559967"/>
          </a:xfrm>
          <a:prstGeom prst="rect">
            <a:avLst/>
          </a:prstGeom>
        </p:spPr>
        <p:txBody>
          <a:bodyPr lIns="0" tIns="0" rIns="0" bIns="0" rtlCol="0" anchor="t">
            <a:spAutoFit/>
          </a:bodyPr>
          <a:lstStyle/>
          <a:p>
            <a:pPr>
              <a:lnSpc>
                <a:spcPts val="6053"/>
              </a:lnSpc>
            </a:pPr>
            <a:r>
              <a:rPr lang="en-US" sz="5503">
                <a:solidFill>
                  <a:srgbClr val="0D3166"/>
                </a:solidFill>
                <a:latin typeface="Montserrat Classic Bold"/>
              </a:rPr>
              <a:t>Proses Terbentuknya Harga Keseimbangan</a:t>
            </a:r>
          </a:p>
        </p:txBody>
      </p:sp>
      <p:sp>
        <p:nvSpPr>
          <p:cNvPr id="5" name="TextBox 5"/>
          <p:cNvSpPr txBox="1"/>
          <p:nvPr/>
        </p:nvSpPr>
        <p:spPr>
          <a:xfrm>
            <a:off x="1028700" y="3467238"/>
            <a:ext cx="8850901" cy="545637"/>
          </a:xfrm>
          <a:prstGeom prst="rect">
            <a:avLst/>
          </a:prstGeom>
        </p:spPr>
        <p:txBody>
          <a:bodyPr lIns="0" tIns="0" rIns="0" bIns="0" rtlCol="0" anchor="t">
            <a:spAutoFit/>
          </a:bodyPr>
          <a:lstStyle/>
          <a:p>
            <a:pPr marL="634526" lvl="1" indent="-317263">
              <a:lnSpc>
                <a:spcPts val="4555"/>
              </a:lnSpc>
              <a:buFont typeface="Arial"/>
              <a:buChar char="•"/>
            </a:pPr>
            <a:r>
              <a:rPr lang="en-US" sz="2938">
                <a:solidFill>
                  <a:srgbClr val="0D3166"/>
                </a:solidFill>
                <a:latin typeface="Inter Bold"/>
              </a:rPr>
              <a:t>Excess Supply</a:t>
            </a:r>
          </a:p>
        </p:txBody>
      </p:sp>
      <p:sp>
        <p:nvSpPr>
          <p:cNvPr id="6" name="TextBox 6"/>
          <p:cNvSpPr txBox="1"/>
          <p:nvPr/>
        </p:nvSpPr>
        <p:spPr>
          <a:xfrm>
            <a:off x="1730790" y="4136701"/>
            <a:ext cx="13216072" cy="2260137"/>
          </a:xfrm>
          <a:prstGeom prst="rect">
            <a:avLst/>
          </a:prstGeom>
        </p:spPr>
        <p:txBody>
          <a:bodyPr lIns="0" tIns="0" rIns="0" bIns="0" rtlCol="0" anchor="t">
            <a:spAutoFit/>
          </a:bodyPr>
          <a:lstStyle/>
          <a:p>
            <a:pPr>
              <a:lnSpc>
                <a:spcPts val="4555"/>
              </a:lnSpc>
            </a:pPr>
            <a:r>
              <a:rPr lang="en-US" sz="2938">
                <a:solidFill>
                  <a:srgbClr val="0D3166"/>
                </a:solidFill>
                <a:latin typeface="Inter"/>
              </a:rPr>
              <a:t>Untuk menghindari kondisi </a:t>
            </a:r>
            <a:r>
              <a:rPr lang="en-US" sz="2938">
                <a:solidFill>
                  <a:srgbClr val="0D3166"/>
                </a:solidFill>
                <a:latin typeface="Inter Italics"/>
              </a:rPr>
              <a:t>excess supply, </a:t>
            </a:r>
            <a:r>
              <a:rPr lang="en-US" sz="2938">
                <a:solidFill>
                  <a:srgbClr val="0D3166"/>
                </a:solidFill>
                <a:latin typeface="Inter"/>
              </a:rPr>
              <a:t>pemerintah dapat mengambil kebijakan </a:t>
            </a:r>
            <a:r>
              <a:rPr lang="en-US" sz="2938">
                <a:solidFill>
                  <a:srgbClr val="0D3166"/>
                </a:solidFill>
                <a:latin typeface="Inter Italics"/>
              </a:rPr>
              <a:t>ceiling price, </a:t>
            </a:r>
            <a:r>
              <a:rPr lang="en-US" sz="2938">
                <a:solidFill>
                  <a:srgbClr val="0D3166"/>
                </a:solidFill>
                <a:latin typeface="Inter"/>
              </a:rPr>
              <a:t>yaitu batas harga tertinggi suatu produk. Pagu harga tersebut akan menjadi batasan untuk penetapan harga dari produsen dan dapat mendukung konsumen dalam bertransaksi.</a:t>
            </a:r>
          </a:p>
        </p:txBody>
      </p:sp>
      <p:sp>
        <p:nvSpPr>
          <p:cNvPr id="7" name="TextBox 7"/>
          <p:cNvSpPr txBox="1"/>
          <p:nvPr/>
        </p:nvSpPr>
        <p:spPr>
          <a:xfrm>
            <a:off x="1416440" y="6520663"/>
            <a:ext cx="8850901" cy="545637"/>
          </a:xfrm>
          <a:prstGeom prst="rect">
            <a:avLst/>
          </a:prstGeom>
        </p:spPr>
        <p:txBody>
          <a:bodyPr lIns="0" tIns="0" rIns="0" bIns="0" rtlCol="0" anchor="t">
            <a:spAutoFit/>
          </a:bodyPr>
          <a:lstStyle/>
          <a:p>
            <a:pPr>
              <a:lnSpc>
                <a:spcPts val="4555"/>
              </a:lnSpc>
            </a:pPr>
            <a:r>
              <a:rPr lang="en-US" sz="2938">
                <a:solidFill>
                  <a:srgbClr val="0D3166"/>
                </a:solidFill>
                <a:latin typeface="Inter Bold"/>
              </a:rPr>
              <a:t>2. Excess Demand</a:t>
            </a:r>
          </a:p>
        </p:txBody>
      </p:sp>
      <p:sp>
        <p:nvSpPr>
          <p:cNvPr id="8" name="TextBox 8"/>
          <p:cNvSpPr txBox="1"/>
          <p:nvPr/>
        </p:nvSpPr>
        <p:spPr>
          <a:xfrm>
            <a:off x="1730790" y="7190125"/>
            <a:ext cx="13216072" cy="1688637"/>
          </a:xfrm>
          <a:prstGeom prst="rect">
            <a:avLst/>
          </a:prstGeom>
        </p:spPr>
        <p:txBody>
          <a:bodyPr lIns="0" tIns="0" rIns="0" bIns="0" rtlCol="0" anchor="t">
            <a:spAutoFit/>
          </a:bodyPr>
          <a:lstStyle/>
          <a:p>
            <a:pPr>
              <a:lnSpc>
                <a:spcPts val="4555"/>
              </a:lnSpc>
            </a:pPr>
            <a:r>
              <a:rPr lang="en-US" sz="2938">
                <a:solidFill>
                  <a:srgbClr val="0D3166"/>
                </a:solidFill>
                <a:latin typeface="Inter"/>
              </a:rPr>
              <a:t>Untuk menghindari kondisi </a:t>
            </a:r>
            <a:r>
              <a:rPr lang="en-US" sz="2938">
                <a:solidFill>
                  <a:srgbClr val="0D3166"/>
                </a:solidFill>
                <a:latin typeface="Inter Italics"/>
              </a:rPr>
              <a:t>excess demand, </a:t>
            </a:r>
            <a:r>
              <a:rPr lang="en-US" sz="2938">
                <a:solidFill>
                  <a:srgbClr val="0D3166"/>
                </a:solidFill>
                <a:latin typeface="Inter"/>
              </a:rPr>
              <a:t>pemerintah dapat mengambil kebijakan </a:t>
            </a:r>
            <a:r>
              <a:rPr lang="en-US" sz="2938">
                <a:solidFill>
                  <a:srgbClr val="0D3166"/>
                </a:solidFill>
                <a:latin typeface="Inter Italics"/>
              </a:rPr>
              <a:t>floor price, </a:t>
            </a:r>
            <a:r>
              <a:rPr lang="en-US" sz="2938">
                <a:solidFill>
                  <a:srgbClr val="0D3166"/>
                </a:solidFill>
                <a:latin typeface="Inter"/>
              </a:rPr>
              <a:t>yaitu batas harga terendah suatu produk. Pagu harga ini akan melindungi produsen dari kerugian.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 r="-16"/>
            </a:stretch>
          </a:blipFill>
        </p:spPr>
      </p:sp>
      <p:sp>
        <p:nvSpPr>
          <p:cNvPr id="3" name="AutoShape 3"/>
          <p:cNvSpPr/>
          <p:nvPr/>
        </p:nvSpPr>
        <p:spPr>
          <a:xfrm>
            <a:off x="454668" y="3442320"/>
            <a:ext cx="4705399" cy="0"/>
          </a:xfrm>
          <a:prstGeom prst="line">
            <a:avLst/>
          </a:prstGeom>
          <a:ln w="95250" cap="flat">
            <a:solidFill>
              <a:srgbClr val="0D3166"/>
            </a:solidFill>
            <a:prstDash val="solid"/>
            <a:headEnd type="none" w="sm" len="sm"/>
            <a:tailEnd type="none" w="sm" len="sm"/>
          </a:ln>
        </p:spPr>
      </p:sp>
      <p:sp>
        <p:nvSpPr>
          <p:cNvPr id="4" name="TextBox 4"/>
          <p:cNvSpPr txBox="1"/>
          <p:nvPr/>
        </p:nvSpPr>
        <p:spPr>
          <a:xfrm>
            <a:off x="1028700" y="1437895"/>
            <a:ext cx="9238641" cy="1559967"/>
          </a:xfrm>
          <a:prstGeom prst="rect">
            <a:avLst/>
          </a:prstGeom>
        </p:spPr>
        <p:txBody>
          <a:bodyPr lIns="0" tIns="0" rIns="0" bIns="0" rtlCol="0" anchor="t">
            <a:spAutoFit/>
          </a:bodyPr>
          <a:lstStyle/>
          <a:p>
            <a:pPr>
              <a:lnSpc>
                <a:spcPts val="6053"/>
              </a:lnSpc>
            </a:pPr>
            <a:r>
              <a:rPr lang="en-US" sz="5503">
                <a:solidFill>
                  <a:srgbClr val="0D3166"/>
                </a:solidFill>
                <a:latin typeface="Montserrat Classic Bold"/>
              </a:rPr>
              <a:t>Menghitung Harga Keseimbangan</a:t>
            </a:r>
          </a:p>
        </p:txBody>
      </p:sp>
      <p:sp>
        <p:nvSpPr>
          <p:cNvPr id="5" name="TextBox 5"/>
          <p:cNvSpPr txBox="1"/>
          <p:nvPr/>
        </p:nvSpPr>
        <p:spPr>
          <a:xfrm>
            <a:off x="2807367" y="4757394"/>
            <a:ext cx="8382147" cy="2146870"/>
          </a:xfrm>
          <a:prstGeom prst="rect">
            <a:avLst/>
          </a:prstGeom>
        </p:spPr>
        <p:txBody>
          <a:bodyPr lIns="0" tIns="0" rIns="0" bIns="0" rtlCol="0" anchor="t">
            <a:spAutoFit/>
          </a:bodyPr>
          <a:lstStyle/>
          <a:p>
            <a:pPr algn="ctr">
              <a:lnSpc>
                <a:spcPts val="18601"/>
              </a:lnSpc>
            </a:pPr>
            <a:r>
              <a:rPr lang="en-US" sz="9588">
                <a:solidFill>
                  <a:srgbClr val="0D3166"/>
                </a:solidFill>
                <a:latin typeface="Montserrat Classic Bold"/>
              </a:rPr>
              <a:t>Qd = Qs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 r="-16"/>
            </a:stretch>
          </a:blipFill>
        </p:spPr>
      </p:sp>
      <p:sp>
        <p:nvSpPr>
          <p:cNvPr id="3" name="AutoShape 3"/>
          <p:cNvSpPr/>
          <p:nvPr/>
        </p:nvSpPr>
        <p:spPr>
          <a:xfrm>
            <a:off x="515719" y="3045487"/>
            <a:ext cx="4705399" cy="0"/>
          </a:xfrm>
          <a:prstGeom prst="line">
            <a:avLst/>
          </a:prstGeom>
          <a:ln w="95250" cap="flat">
            <a:solidFill>
              <a:srgbClr val="0D3166"/>
            </a:solidFill>
            <a:prstDash val="solid"/>
            <a:headEnd type="none" w="sm" len="sm"/>
            <a:tailEnd type="none" w="sm" len="sm"/>
          </a:ln>
        </p:spPr>
      </p:sp>
      <p:sp>
        <p:nvSpPr>
          <p:cNvPr id="4" name="TextBox 4"/>
          <p:cNvSpPr txBox="1"/>
          <p:nvPr/>
        </p:nvSpPr>
        <p:spPr>
          <a:xfrm>
            <a:off x="1089751" y="1793921"/>
            <a:ext cx="9238641" cy="791119"/>
          </a:xfrm>
          <a:prstGeom prst="rect">
            <a:avLst/>
          </a:prstGeom>
        </p:spPr>
        <p:txBody>
          <a:bodyPr lIns="0" tIns="0" rIns="0" bIns="0" rtlCol="0" anchor="t">
            <a:spAutoFit/>
          </a:bodyPr>
          <a:lstStyle/>
          <a:p>
            <a:pPr>
              <a:lnSpc>
                <a:spcPts val="6053"/>
              </a:lnSpc>
            </a:pPr>
            <a:r>
              <a:rPr lang="en-US" sz="5503">
                <a:solidFill>
                  <a:srgbClr val="000000"/>
                </a:solidFill>
                <a:latin typeface="Montserrat Classic Bold"/>
              </a:rPr>
              <a:t>Contoh 1</a:t>
            </a:r>
          </a:p>
        </p:txBody>
      </p:sp>
      <p:sp>
        <p:nvSpPr>
          <p:cNvPr id="5" name="TextBox 5"/>
          <p:cNvSpPr txBox="1"/>
          <p:nvPr/>
        </p:nvSpPr>
        <p:spPr>
          <a:xfrm>
            <a:off x="1089751" y="3642117"/>
            <a:ext cx="14878341" cy="1441289"/>
          </a:xfrm>
          <a:prstGeom prst="rect">
            <a:avLst/>
          </a:prstGeom>
        </p:spPr>
        <p:txBody>
          <a:bodyPr lIns="0" tIns="0" rIns="0" bIns="0" rtlCol="0" anchor="t">
            <a:spAutoFit/>
          </a:bodyPr>
          <a:lstStyle/>
          <a:p>
            <a:pPr>
              <a:lnSpc>
                <a:spcPts val="5873"/>
              </a:lnSpc>
            </a:pPr>
            <a:r>
              <a:rPr lang="en-US" sz="3789">
                <a:solidFill>
                  <a:srgbClr val="000000"/>
                </a:solidFill>
                <a:latin typeface="Montserrat Classic"/>
              </a:rPr>
              <a:t>Diketahui fungsi Permintaan Qd=75-P dan fungsi penawaran Qs=8P-105. Hitunglah harga dan kuantitas keseimbangannya!</a:t>
            </a:r>
          </a:p>
        </p:txBody>
      </p:sp>
      <p:grpSp>
        <p:nvGrpSpPr>
          <p:cNvPr id="6" name="Group 6"/>
          <p:cNvGrpSpPr/>
          <p:nvPr/>
        </p:nvGrpSpPr>
        <p:grpSpPr>
          <a:xfrm>
            <a:off x="1028700" y="5855702"/>
            <a:ext cx="9819575" cy="3051388"/>
            <a:chOff x="0" y="0"/>
            <a:chExt cx="13092766" cy="4068517"/>
          </a:xfrm>
        </p:grpSpPr>
        <p:sp>
          <p:nvSpPr>
            <p:cNvPr id="7" name="TextBox 7"/>
            <p:cNvSpPr txBox="1"/>
            <p:nvPr/>
          </p:nvSpPr>
          <p:spPr>
            <a:xfrm>
              <a:off x="0" y="-361950"/>
              <a:ext cx="5848311" cy="1381354"/>
            </a:xfrm>
            <a:prstGeom prst="rect">
              <a:avLst/>
            </a:prstGeom>
          </p:spPr>
          <p:txBody>
            <a:bodyPr lIns="0" tIns="0" rIns="0" bIns="0" rtlCol="0" anchor="t">
              <a:spAutoFit/>
            </a:bodyPr>
            <a:lstStyle/>
            <a:p>
              <a:pPr algn="ctr">
                <a:lnSpc>
                  <a:spcPts val="9733"/>
                </a:lnSpc>
              </a:pPr>
              <a:r>
                <a:rPr lang="en-US" sz="5017">
                  <a:solidFill>
                    <a:srgbClr val="0D3166"/>
                  </a:solidFill>
                  <a:latin typeface="Montserrat Classic Bold"/>
                </a:rPr>
                <a:t>Qd = Qs</a:t>
              </a:r>
            </a:p>
          </p:txBody>
        </p:sp>
        <p:sp>
          <p:nvSpPr>
            <p:cNvPr id="8" name="TextBox 8"/>
            <p:cNvSpPr txBox="1"/>
            <p:nvPr/>
          </p:nvSpPr>
          <p:spPr>
            <a:xfrm>
              <a:off x="988994" y="1197474"/>
              <a:ext cx="4859317" cy="2871044"/>
            </a:xfrm>
            <a:prstGeom prst="rect">
              <a:avLst/>
            </a:prstGeom>
          </p:spPr>
          <p:txBody>
            <a:bodyPr lIns="0" tIns="0" rIns="0" bIns="0" rtlCol="0" anchor="t">
              <a:spAutoFit/>
            </a:bodyPr>
            <a:lstStyle/>
            <a:p>
              <a:pPr>
                <a:lnSpc>
                  <a:spcPts val="5873"/>
                </a:lnSpc>
              </a:pPr>
              <a:r>
                <a:rPr lang="en-US" sz="3789">
                  <a:solidFill>
                    <a:srgbClr val="000000"/>
                  </a:solidFill>
                  <a:latin typeface="Montserrat Classic"/>
                </a:rPr>
                <a:t>75-P = 8P-105</a:t>
              </a:r>
            </a:p>
            <a:p>
              <a:pPr>
                <a:lnSpc>
                  <a:spcPts val="5873"/>
                </a:lnSpc>
              </a:pPr>
              <a:r>
                <a:rPr lang="en-US" sz="3789">
                  <a:solidFill>
                    <a:srgbClr val="000000"/>
                  </a:solidFill>
                  <a:latin typeface="Montserrat Classic"/>
                </a:rPr>
                <a:t> -9P  = -180</a:t>
              </a:r>
            </a:p>
            <a:p>
              <a:pPr>
                <a:lnSpc>
                  <a:spcPts val="5873"/>
                </a:lnSpc>
              </a:pPr>
              <a:r>
                <a:rPr lang="en-US" sz="3789">
                  <a:solidFill>
                    <a:srgbClr val="000000"/>
                  </a:solidFill>
                  <a:latin typeface="Montserrat Classic"/>
                </a:rPr>
                <a:t>     P  = 20</a:t>
              </a:r>
            </a:p>
          </p:txBody>
        </p:sp>
        <p:sp>
          <p:nvSpPr>
            <p:cNvPr id="9" name="TextBox 9"/>
            <p:cNvSpPr txBox="1"/>
            <p:nvPr/>
          </p:nvSpPr>
          <p:spPr>
            <a:xfrm>
              <a:off x="8233449" y="1197474"/>
              <a:ext cx="4859317" cy="2871044"/>
            </a:xfrm>
            <a:prstGeom prst="rect">
              <a:avLst/>
            </a:prstGeom>
          </p:spPr>
          <p:txBody>
            <a:bodyPr lIns="0" tIns="0" rIns="0" bIns="0" rtlCol="0" anchor="t">
              <a:spAutoFit/>
            </a:bodyPr>
            <a:lstStyle/>
            <a:p>
              <a:pPr>
                <a:lnSpc>
                  <a:spcPts val="5873"/>
                </a:lnSpc>
              </a:pPr>
              <a:r>
                <a:rPr lang="en-US" sz="3789">
                  <a:solidFill>
                    <a:srgbClr val="000000"/>
                  </a:solidFill>
                  <a:latin typeface="Montserrat Classic"/>
                </a:rPr>
                <a:t>Qd = 75-P </a:t>
              </a:r>
            </a:p>
            <a:p>
              <a:pPr>
                <a:lnSpc>
                  <a:spcPts val="5873"/>
                </a:lnSpc>
              </a:pPr>
              <a:r>
                <a:rPr lang="en-US" sz="3789">
                  <a:solidFill>
                    <a:srgbClr val="000000"/>
                  </a:solidFill>
                  <a:latin typeface="Montserrat Classic"/>
                </a:rPr>
                <a:t>Q = 75 - 20</a:t>
              </a:r>
            </a:p>
            <a:p>
              <a:pPr>
                <a:lnSpc>
                  <a:spcPts val="5873"/>
                </a:lnSpc>
              </a:pPr>
              <a:r>
                <a:rPr lang="en-US" sz="3789">
                  <a:solidFill>
                    <a:srgbClr val="000000"/>
                  </a:solidFill>
                  <a:latin typeface="Montserrat Classic"/>
                </a:rPr>
                <a:t>Q = 55</a:t>
              </a:r>
            </a:p>
          </p:txBody>
        </p:sp>
      </p:grpSp>
      <p:sp>
        <p:nvSpPr>
          <p:cNvPr id="10" name="TextBox 10"/>
          <p:cNvSpPr txBox="1"/>
          <p:nvPr/>
        </p:nvSpPr>
        <p:spPr>
          <a:xfrm>
            <a:off x="10328392" y="6913900"/>
            <a:ext cx="6112909" cy="1745987"/>
          </a:xfrm>
          <a:prstGeom prst="rect">
            <a:avLst/>
          </a:prstGeom>
        </p:spPr>
        <p:txBody>
          <a:bodyPr lIns="0" tIns="0" rIns="0" bIns="0" rtlCol="0" anchor="t">
            <a:spAutoFit/>
          </a:bodyPr>
          <a:lstStyle/>
          <a:p>
            <a:pPr>
              <a:lnSpc>
                <a:spcPts val="4678"/>
              </a:lnSpc>
            </a:pPr>
            <a:r>
              <a:rPr lang="en-US" sz="3018">
                <a:solidFill>
                  <a:srgbClr val="000000"/>
                </a:solidFill>
                <a:latin typeface="Montserrat Classic"/>
              </a:rPr>
              <a:t>Harga keseimbangannya ada di titik 20 dengan kuantitas 55 unit.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5ba3628-a216-40b4-a64c-b6bf6a5773ee" xsi:nil="true"/>
    <lcf76f155ced4ddcb4097134ff3c332f xmlns="31c37605-6383-4f38-99ef-77a8a0c5a3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08E49EA560E84BB65791B1EAD2AA8E" ma:contentTypeVersion="14" ma:contentTypeDescription="Create a new document." ma:contentTypeScope="" ma:versionID="2274e2c19b6fa440ba51b6feb75de8c1">
  <xsd:schema xmlns:xsd="http://www.w3.org/2001/XMLSchema" xmlns:xs="http://www.w3.org/2001/XMLSchema" xmlns:p="http://schemas.microsoft.com/office/2006/metadata/properties" xmlns:ns2="31c37605-6383-4f38-99ef-77a8a0c5a3b2" xmlns:ns3="65ba3628-a216-40b4-a64c-b6bf6a5773ee" targetNamespace="http://schemas.microsoft.com/office/2006/metadata/properties" ma:root="true" ma:fieldsID="a68ee38f0bb67aa98a0a76f085051999" ns2:_="" ns3:_="">
    <xsd:import namespace="31c37605-6383-4f38-99ef-77a8a0c5a3b2"/>
    <xsd:import namespace="65ba3628-a216-40b4-a64c-b6bf6a5773e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c37605-6383-4f38-99ef-77a8a0c5a3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822645d-bbc6-434d-bf36-84bd98ba623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5ba3628-a216-40b4-a64c-b6bf6a5773e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c8c089f-292b-4652-a2ca-d4c091074693}" ma:internalName="TaxCatchAll" ma:showField="CatchAllData" ma:web="65ba3628-a216-40b4-a64c-b6bf6a5773e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2A51-230D-4737-A042-58A6BD472AF9}">
  <ds:schemaRefs>
    <ds:schemaRef ds:uri="http://schemas.microsoft.com/office/2006/metadata/properties"/>
    <ds:schemaRef ds:uri="http://schemas.microsoft.com/office/infopath/2007/PartnerControls"/>
    <ds:schemaRef ds:uri="65ba3628-a216-40b4-a64c-b6bf6a5773ee"/>
    <ds:schemaRef ds:uri="31c37605-6383-4f38-99ef-77a8a0c5a3b2"/>
  </ds:schemaRefs>
</ds:datastoreItem>
</file>

<file path=customXml/itemProps2.xml><?xml version="1.0" encoding="utf-8"?>
<ds:datastoreItem xmlns:ds="http://schemas.openxmlformats.org/officeDocument/2006/customXml" ds:itemID="{EF034BB6-2DAE-4BDB-87AA-A7834E7165D1}">
  <ds:schemaRefs>
    <ds:schemaRef ds:uri="http://schemas.microsoft.com/sharepoint/v3/contenttype/forms"/>
  </ds:schemaRefs>
</ds:datastoreItem>
</file>

<file path=customXml/itemProps3.xml><?xml version="1.0" encoding="utf-8"?>
<ds:datastoreItem xmlns:ds="http://schemas.openxmlformats.org/officeDocument/2006/customXml" ds:itemID="{81459678-F675-4211-AD86-086A8D45B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c37605-6383-4f38-99ef-77a8a0c5a3b2"/>
    <ds:schemaRef ds:uri="65ba3628-a216-40b4-a64c-b6bf6a5773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ECO-1-PPT-D</dc:title>
  <cp:revision>2</cp:revision>
  <dcterms:created xsi:type="dcterms:W3CDTF">2006-08-16T00:00:00Z</dcterms:created>
  <dcterms:modified xsi:type="dcterms:W3CDTF">2023-10-31T01:01:50Z</dcterms:modified>
  <dc:identifier>DAFsIkWgZFM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0x010100CA08E49EA560E84BB65791B1EAD2AA8E</vt:lpwstr>
  </property>
</Properties>
</file>